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3"/>
  </p:notesMasterIdLst>
  <p:sldIdLst>
    <p:sldId id="272" r:id="rId2"/>
    <p:sldId id="268" r:id="rId3"/>
    <p:sldId id="289" r:id="rId4"/>
    <p:sldId id="280" r:id="rId5"/>
    <p:sldId id="276" r:id="rId6"/>
    <p:sldId id="267" r:id="rId7"/>
    <p:sldId id="270" r:id="rId8"/>
    <p:sldId id="283" r:id="rId9"/>
    <p:sldId id="279" r:id="rId10"/>
    <p:sldId id="275" r:id="rId11"/>
    <p:sldId id="269" r:id="rId12"/>
    <p:sldId id="265" r:id="rId13"/>
    <p:sldId id="262" r:id="rId14"/>
    <p:sldId id="282" r:id="rId15"/>
    <p:sldId id="286" r:id="rId16"/>
    <p:sldId id="260" r:id="rId17"/>
    <p:sldId id="284" r:id="rId18"/>
    <p:sldId id="285" r:id="rId19"/>
    <p:sldId id="287" r:id="rId20"/>
    <p:sldId id="288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B0D8"/>
    <a:srgbClr val="0FBDCF"/>
    <a:srgbClr val="03D5EB"/>
    <a:srgbClr val="06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45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AD08C-FF0C-45F6-9270-DF79664A2029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96940-DFC8-416B-8A01-A68CDAC85EC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764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585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Managing</a:t>
            </a:r>
            <a:r>
              <a:rPr lang="en-US" baseline="0" dirty="0" smtClean="0"/>
              <a:t> </a:t>
            </a:r>
            <a:r>
              <a:rPr lang="en-US" baseline="0" dirty="0" smtClean="0"/>
              <a:t>Director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Techstar</a:t>
            </a:r>
            <a:r>
              <a:rPr lang="en-US" baseline="0" dirty="0" smtClean="0"/>
              <a:t> </a:t>
            </a:r>
            <a:r>
              <a:rPr lang="en-US" baseline="0" dirty="0" smtClean="0"/>
              <a:t>London is the current incubator for </a:t>
            </a:r>
            <a:r>
              <a:rPr lang="en-US" baseline="0" dirty="0" err="1" smtClean="0"/>
              <a:t>Flitto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9116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Country/City: background, industry, population/skill/language/culture, compare to Singapore, politics, aspiration,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sz="1200" dirty="0" smtClean="0">
                <a:solidFill>
                  <a:srgbClr val="0FBDCF"/>
                </a:solidFill>
                <a:latin typeface="Bebas" pitchFamily="2" charset="0"/>
              </a:rPr>
              <a:t>Team  grew  from  2  to  6 within  6  months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0636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http://www.bizjournals.com/kansascity/news/2013/03/15/the-top-7-things-you-missed-at-sxsw.html</a:t>
            </a:r>
          </a:p>
          <a:p>
            <a:r>
              <a:rPr lang="en-US" dirty="0" smtClean="0"/>
              <a:t>http://www.nbcchicago.com/blogs/inc-well/7-Digital-Tools-Discovered-at-SXSW-to-Make-Your-Startup-Rock-199879221.html</a:t>
            </a:r>
          </a:p>
          <a:p>
            <a:r>
              <a:rPr lang="en-US" dirty="0" smtClean="0"/>
              <a:t>http://techcitement.com/hardware/sxsw-international-companies-to-keep-an-eye-on/#.UyxPL1d7TVE</a:t>
            </a:r>
          </a:p>
          <a:p>
            <a:r>
              <a:rPr lang="en-US" dirty="0" smtClean="0"/>
              <a:t>http://www.techinasia.com/flitto-korean-startup-crowdsourcing-destroy-google-translate/</a:t>
            </a:r>
          </a:p>
          <a:p>
            <a:r>
              <a:rPr lang="en-US" dirty="0" smtClean="0"/>
              <a:t>http://e27.co/translation-app-flitto-bag-top-spot-seedstars-world/</a:t>
            </a:r>
          </a:p>
          <a:p>
            <a:r>
              <a:rPr lang="en-US" dirty="0" smtClean="0"/>
              <a:t>http://www.asianentrepreneur.org/#!simon-lee/cghq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http://www.koreatimes.co.kr/www/news/people/2014/03/178_152694.html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49972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http://www.koreatimes.co.kr/www/news/people/2014/03/178_152694.html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5129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http://www.koreatimes.co.kr/www/news/people/2014/03/178_152694.html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5129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http://www.koreatimes.co.kr/www/news/people/2014/03/178_152694.html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9460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Organization: background, motivation, challenges, investments/employee stock ownership plan/intellectual property, strategy/business model/IPO, culture/personalities/politics/connections, etc.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5129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Organization: background, motivation, challenges, investments/employee stock ownership plan/intellectual property, strategy/business model/IPO, culture/personalities/politics/connections,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National Geographic Enduring Voices Project, “Every 14 days a language dies. By 2100, more than half of the more than 7,000 languages spoken on Earth – many of them not yet recorded – may disappear, taking with them a wealth of knowledge about history, culture, the natural environment, and the human brain.”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4598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Organization: background, motivation, challenges, investments/employee stock ownership plan/intellectual property, strategy/business model/IPO, culture/personalities/politics/connections, etc.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6941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Organization: background, motivation, challenges, investments/employee stock ownership plan/intellectual property, strategy/business model/IPO, culture/personalities/politics/connections, etc.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164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S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did the idea for </a:t>
            </a:r>
            <a:r>
              <a:rPr lang="en-SG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Flitto</a:t>
            </a:r>
            <a:r>
              <a:rPr lang="en-S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come from?</a:t>
            </a:r>
          </a:p>
          <a:p>
            <a:pPr fontAlgn="base"/>
            <a:r>
              <a:rPr lang="en-S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spent half of my life in different countries where they use different languages. So I got interested in Languages. I realized many people are getting to know other languages and  if we use their abilities, we could easily break down the language barrier which has been there forever</a:t>
            </a:r>
          </a:p>
          <a:p>
            <a:pPr fontAlgn="base"/>
            <a:endParaRPr lang="en-SG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endParaRPr lang="en-SG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S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13 week mentor led acceleration programme based in Cambridge &amp; London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852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Organization: background, motivation, challenges, investments/employee stock ownership plan/intellectual property, strategy/business model/IPO, culture/personalities/politics/connections,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Offline</a:t>
            </a:r>
            <a:r>
              <a:rPr lang="en-SG" baseline="0" dirty="0" smtClean="0"/>
              <a:t> dictionary for the local slang?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813047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http://www.koreatimes.co.kr/www/news/people/2014/03/178_152694.html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21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512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translation market is valued at $33 billion with an annual growth of 12%.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4997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sz="1200" dirty="0" smtClean="0">
                <a:latin typeface="Bebas" pitchFamily="2" charset="0"/>
              </a:rPr>
              <a:t>The </a:t>
            </a:r>
            <a:r>
              <a:rPr lang="en-SG" sz="1200" dirty="0" smtClean="0">
                <a:latin typeface="Bebas" pitchFamily="2" charset="0"/>
              </a:rPr>
              <a:t>company recently opened a branch office in Silicon Valley, California, and plans to open an office in China next month. 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85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Country/City: background, industry, population/skill/language/culture, compare to Singapore, politics, aspiration, etc.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852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2011 Manager at</a:t>
            </a:r>
            <a:r>
              <a:rPr lang="en-US" baseline="0" dirty="0" smtClean="0"/>
              <a:t> </a:t>
            </a:r>
            <a:r>
              <a:rPr lang="en-US" dirty="0" smtClean="0"/>
              <a:t>SK Planet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2009 Manager at</a:t>
            </a:r>
            <a:r>
              <a:rPr lang="en-US" baseline="0" dirty="0" smtClean="0"/>
              <a:t> </a:t>
            </a:r>
            <a:r>
              <a:rPr lang="en-US" dirty="0" smtClean="0"/>
              <a:t>SK</a:t>
            </a:r>
            <a:r>
              <a:rPr lang="en-US" baseline="0" dirty="0" smtClean="0"/>
              <a:t> Telecom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2007 Founder </a:t>
            </a:r>
            <a:r>
              <a:rPr lang="en-US" baseline="0" dirty="0" smtClean="0"/>
              <a:t>of Flying Cane – Another Startup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Korea University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4097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2011 Software Engineer @ SK Planet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2008 Manager @ SK</a:t>
            </a:r>
            <a:r>
              <a:rPr lang="en-US" baseline="0" dirty="0" smtClean="0"/>
              <a:t> </a:t>
            </a:r>
            <a:r>
              <a:rPr lang="en-US" baseline="0" dirty="0" smtClean="0"/>
              <a:t>Telecom</a:t>
            </a:r>
            <a:endParaRPr lang="en-SG" dirty="0" smtClean="0"/>
          </a:p>
          <a:p>
            <a:r>
              <a:rPr lang="en-US" dirty="0" err="1" smtClean="0"/>
              <a:t>Yonsei</a:t>
            </a:r>
            <a:r>
              <a:rPr lang="en-US" baseline="0" dirty="0" smtClean="0"/>
              <a:t> university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593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</a:t>
            </a:r>
            <a:r>
              <a:rPr lang="en-US" baseline="0" dirty="0" smtClean="0"/>
              <a:t> Telecom</a:t>
            </a:r>
            <a:endParaRPr lang="en-SG" dirty="0" smtClean="0"/>
          </a:p>
          <a:p>
            <a:r>
              <a:rPr lang="en-US" dirty="0" err="1" smtClean="0"/>
              <a:t>Yonsei</a:t>
            </a:r>
            <a:r>
              <a:rPr lang="en-US" baseline="0" dirty="0" smtClean="0"/>
              <a:t> university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5938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Seoul University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96940-DFC8-416B-8A01-A68CDAC85ECF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911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407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243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714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593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044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213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925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953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802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754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586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EEF6-1B2D-4E4F-9711-569311EB0AA5}" type="datetimeFigureOut">
              <a:rPr lang="en-SG" smtClean="0"/>
              <a:t>27/3/2014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7353-9E98-4C9B-8AF5-3EB6F7BCB20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41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65104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1115616" y="3682767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smtClean="0">
                <a:latin typeface="Bebas" pitchFamily="2" charset="0"/>
              </a:rPr>
              <a:t>Team: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AG  </a:t>
            </a:r>
            <a:r>
              <a:rPr lang="en-SG" sz="3200" dirty="0">
                <a:latin typeface="Bebas" pitchFamily="2" charset="0"/>
              </a:rPr>
              <a:t>(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a</a:t>
            </a:r>
            <a:r>
              <a:rPr lang="en-SG" sz="3200" dirty="0" err="1" smtClean="0">
                <a:latin typeface="Bebas" pitchFamily="2" charset="0"/>
              </a:rPr>
              <a:t>gurz</a:t>
            </a:r>
            <a:r>
              <a:rPr lang="en-SG" sz="3200" dirty="0" smtClean="0">
                <a:latin typeface="Bebas" pitchFamily="2" charset="0"/>
              </a:rPr>
              <a:t> ||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G</a:t>
            </a:r>
            <a:r>
              <a:rPr lang="en-SG" sz="3200" dirty="0" smtClean="0">
                <a:latin typeface="Bebas" pitchFamily="2" charset="0"/>
              </a:rPr>
              <a:t>len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)</a:t>
            </a:r>
          </a:p>
          <a:p>
            <a:r>
              <a:rPr lang="en-SG" sz="3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ebas" pitchFamily="2" charset="0"/>
              </a:rPr>
              <a:t/>
            </a:r>
            <a:br>
              <a:rPr lang="en-SG" sz="3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ebas" pitchFamily="2" charset="0"/>
              </a:rPr>
            </a:br>
            <a:r>
              <a:rPr lang="en-SG" sz="3200" dirty="0" smtClean="0">
                <a:latin typeface="Bebas" pitchFamily="2" charset="0"/>
              </a:rPr>
              <a:t>Company:</a:t>
            </a:r>
          </a:p>
          <a:p>
            <a:endParaRPr lang="en-SG" sz="3200" dirty="0">
              <a:latin typeface="Bebas" pitchFamily="2" charset="0"/>
            </a:endParaRPr>
          </a:p>
          <a:p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ideabove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</a:t>
            </a:r>
            <a:r>
              <a:rPr lang="en-SG" sz="3200" dirty="0" smtClean="0">
                <a:latin typeface="Bebas" pitchFamily="2" charset="0"/>
              </a:rPr>
              <a:t>(Transferred out)</a:t>
            </a:r>
            <a:endParaRPr lang="en-SG" sz="3200" dirty="0">
              <a:latin typeface="Bebas" pitchFamily="2" charset="0"/>
            </a:endParaRPr>
          </a:p>
        </p:txBody>
      </p:sp>
      <p:pic>
        <p:nvPicPr>
          <p:cNvPr id="3076" name="Picture 4" descr="https://fbcdn-sphotos-g-a.akamaihd.net/hphotos-ak-ash3/t1/1613794_474375879340896_54069780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58" y="-20635"/>
            <a:ext cx="1844822" cy="184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SG" dirty="0" err="1" smtClean="0">
                <a:latin typeface="Bebas" pitchFamily="2" charset="0"/>
              </a:rPr>
              <a:t>Technoprenuership</a:t>
            </a:r>
            <a:r>
              <a:rPr lang="en-SG" dirty="0" smtClean="0">
                <a:latin typeface="Bebas" pitchFamily="2" charset="0"/>
              </a:rPr>
              <a:t> study mission </a:t>
            </a:r>
            <a:r>
              <a:rPr lang="en-SG" dirty="0" smtClean="0">
                <a:solidFill>
                  <a:srgbClr val="06B0D8"/>
                </a:solidFill>
                <a:latin typeface="Bebas" pitchFamily="2" charset="0"/>
              </a:rPr>
              <a:t>2014 </a:t>
            </a:r>
            <a:r>
              <a:rPr lang="en-SG" dirty="0" smtClean="0">
                <a:latin typeface="Bebas" pitchFamily="2" charset="0"/>
              </a:rPr>
              <a:t>(Seoul/Tokyo) </a:t>
            </a:r>
            <a:br>
              <a:rPr lang="en-SG" dirty="0" smtClean="0">
                <a:latin typeface="Bebas" pitchFamily="2" charset="0"/>
              </a:rPr>
            </a:br>
            <a:r>
              <a:rPr lang="en-SG" dirty="0" smtClean="0">
                <a:solidFill>
                  <a:srgbClr val="0FBDCF"/>
                </a:solidFill>
                <a:latin typeface="Bebas" pitchFamily="2" charset="0"/>
              </a:rPr>
              <a:t>c</a:t>
            </a:r>
            <a:r>
              <a:rPr lang="en-SG" dirty="0" smtClean="0">
                <a:latin typeface="Bebas" pitchFamily="2" charset="0"/>
              </a:rPr>
              <a:t>ompany </a:t>
            </a:r>
            <a:r>
              <a:rPr lang="en-SG" dirty="0" smtClean="0">
                <a:solidFill>
                  <a:srgbClr val="0FBDCF"/>
                </a:solidFill>
                <a:latin typeface="Bebas" pitchFamily="2" charset="0"/>
              </a:rPr>
              <a:t>P</a:t>
            </a:r>
            <a:r>
              <a:rPr lang="en-SG" dirty="0" smtClean="0">
                <a:latin typeface="Bebas" pitchFamily="2" charset="0"/>
              </a:rPr>
              <a:t>resentation</a:t>
            </a:r>
            <a:endParaRPr lang="en-SG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8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520" y="9259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 smtClean="0">
                <a:latin typeface="Bebas" pitchFamily="2" charset="0"/>
              </a:rPr>
              <a:t>ADVISOR 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|</a:t>
            </a:r>
            <a:r>
              <a:rPr lang="en-SG" sz="3200" dirty="0" smtClean="0">
                <a:latin typeface="Bebas" pitchFamily="2" charset="0"/>
              </a:rPr>
              <a:t>| 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JON 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  BRADFORD</a:t>
            </a:r>
            <a:endParaRPr lang="en-SG" sz="3200" dirty="0">
              <a:solidFill>
                <a:srgbClr val="0FBDCF"/>
              </a:solidFill>
              <a:latin typeface="Bebas" pitchFamily="2" charset="0"/>
            </a:endParaRPr>
          </a:p>
        </p:txBody>
      </p:sp>
      <p:pic>
        <p:nvPicPr>
          <p:cNvPr id="7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84988" y="5661248"/>
            <a:ext cx="3676721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C</a:t>
            </a:r>
            <a:r>
              <a:rPr lang="en-SG" sz="3600" dirty="0" smtClean="0">
                <a:latin typeface="Bebas" pitchFamily="2" charset="0"/>
              </a:rPr>
              <a:t>onnections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pic>
        <p:nvPicPr>
          <p:cNvPr id="2052" name="Picture 4" descr="http://static.businessinsider.com/image/4e5538f7ecad043a69000018/ima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04" y="1700807"/>
            <a:ext cx="3312368" cy="3312369"/>
          </a:xfrm>
          <a:prstGeom prst="rect">
            <a:avLst/>
          </a:prstGeom>
          <a:noFill/>
          <a:effectLst>
            <a:reflection blurRad="12700" stA="36000" endPos="28000" dist="508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4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152277"/>
            <a:ext cx="91450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Bebas" pitchFamily="2" charset="0"/>
              </a:rPr>
              <a:t>Seedstars</a:t>
            </a:r>
            <a:r>
              <a:rPr lang="en-SG" sz="2800" dirty="0">
                <a:latin typeface="Bebas" pitchFamily="2" charset="0"/>
              </a:rPr>
              <a:t> </a:t>
            </a:r>
            <a:r>
              <a:rPr lang="en-SG" sz="2800" dirty="0" smtClean="0">
                <a:latin typeface="Bebas" pitchFamily="2" charset="0"/>
              </a:rPr>
              <a:t>  </a:t>
            </a:r>
            <a:r>
              <a:rPr lang="en-SG" sz="2800" dirty="0" smtClean="0">
                <a:latin typeface="Bebas" pitchFamily="2" charset="0"/>
              </a:rPr>
              <a:t>world    </a:t>
            </a:r>
            <a:r>
              <a:rPr lang="en-SG" sz="2800" dirty="0" err="1" smtClean="0">
                <a:latin typeface="Bebas" pitchFamily="2" charset="0"/>
              </a:rPr>
              <a:t>seoul</a:t>
            </a:r>
            <a:r>
              <a:rPr lang="en-SG" sz="2800" dirty="0" smtClean="0">
                <a:latin typeface="Bebas" pitchFamily="2" charset="0"/>
              </a:rPr>
              <a:t>    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winner</a:t>
            </a:r>
            <a:r>
              <a:rPr lang="en-SG" sz="2800" dirty="0" smtClean="0">
                <a:latin typeface="Bebas" pitchFamily="2" charset="0"/>
              </a:rPr>
              <a:t>    2013</a:t>
            </a:r>
            <a:endParaRPr lang="en-SG" sz="2800" dirty="0" smtClean="0">
              <a:solidFill>
                <a:schemeClr val="bg1"/>
              </a:solidFill>
              <a:latin typeface="Bebas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>
                <a:latin typeface="Bebas" pitchFamily="2" charset="0"/>
              </a:rPr>
              <a:t>Start  </a:t>
            </a:r>
            <a:r>
              <a:rPr lang="en-SG" sz="2800" dirty="0" smtClean="0">
                <a:latin typeface="Bebas" pitchFamily="2" charset="0"/>
              </a:rPr>
              <a:t>  </a:t>
            </a:r>
            <a:r>
              <a:rPr lang="en-SG" sz="2800" dirty="0" err="1" smtClean="0">
                <a:latin typeface="Bebas" pitchFamily="2" charset="0"/>
              </a:rPr>
              <a:t>tel</a:t>
            </a:r>
            <a:r>
              <a:rPr lang="en-SG" sz="2800" dirty="0" smtClean="0">
                <a:latin typeface="Bebas" pitchFamily="2" charset="0"/>
              </a:rPr>
              <a:t>    </a:t>
            </a:r>
            <a:r>
              <a:rPr lang="en-SG" sz="2800" dirty="0" err="1" smtClean="0">
                <a:latin typeface="Bebas" pitchFamily="2" charset="0"/>
              </a:rPr>
              <a:t>aviv</a:t>
            </a:r>
            <a:r>
              <a:rPr lang="en-SG" sz="2800" dirty="0" smtClean="0">
                <a:latin typeface="Bebas" pitchFamily="2" charset="0"/>
              </a:rPr>
              <a:t>    </a:t>
            </a:r>
            <a:r>
              <a:rPr lang="en-SG" sz="2800" dirty="0" err="1" smtClean="0">
                <a:latin typeface="Bebas" pitchFamily="2" charset="0"/>
              </a:rPr>
              <a:t>korean</a:t>
            </a:r>
            <a:r>
              <a:rPr lang="en-SG" sz="2800" dirty="0" smtClean="0">
                <a:latin typeface="Bebas" pitchFamily="2" charset="0"/>
              </a:rPr>
              <a:t>    competition    2013</a:t>
            </a:r>
            <a:r>
              <a:rPr lang="en-SG" sz="2800" dirty="0" smtClean="0">
                <a:latin typeface="Bebas" pitchFamily="2" charset="0"/>
              </a:rPr>
              <a:t>:  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winner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smtClean="0">
                <a:latin typeface="Bebas" pitchFamily="2" charset="0"/>
              </a:rPr>
              <a:t>B global  </a:t>
            </a:r>
            <a:r>
              <a:rPr lang="en-SG" sz="2800" dirty="0" smtClean="0">
                <a:latin typeface="Bebas" pitchFamily="2" charset="0"/>
              </a:rPr>
              <a:t>  k-</a:t>
            </a:r>
            <a:r>
              <a:rPr lang="en-SG" sz="2800" dirty="0" err="1" smtClean="0">
                <a:latin typeface="Bebas" pitchFamily="2" charset="0"/>
              </a:rPr>
              <a:t>startup</a:t>
            </a:r>
            <a:r>
              <a:rPr lang="en-SG" sz="2800" dirty="0" smtClean="0">
                <a:latin typeface="Bebas" pitchFamily="2" charset="0"/>
              </a:rPr>
              <a:t>    program    13:    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winner</a:t>
            </a:r>
            <a:r>
              <a:rPr lang="en-SG" sz="2800" dirty="0" smtClean="0">
                <a:latin typeface="Bebas" pitchFamily="2" charset="0"/>
              </a:rPr>
              <a:t>    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(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best </a:t>
            </a:r>
            <a:r>
              <a:rPr lang="en-SG" sz="2800" dirty="0" err="1" smtClean="0">
                <a:solidFill>
                  <a:srgbClr val="0FBDCF"/>
                </a:solidFill>
                <a:latin typeface="Bebas" pitchFamily="2" charset="0"/>
              </a:rPr>
              <a:t>startup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ebas" pitchFamily="2" charset="0"/>
              </a:rPr>
              <a:t>Superstar   </a:t>
            </a:r>
            <a:r>
              <a:rPr lang="en-US" sz="2800" dirty="0" smtClean="0">
                <a:latin typeface="Bebas" pitchFamily="2" charset="0"/>
              </a:rPr>
              <a:t>  M     award </a:t>
            </a:r>
            <a:r>
              <a:rPr lang="en-US" sz="2800" dirty="0" smtClean="0">
                <a:latin typeface="Bebas" pitchFamily="2" charset="0"/>
              </a:rPr>
              <a:t>:</a:t>
            </a:r>
            <a:r>
              <a:rPr lang="en-US" sz="2800" dirty="0">
                <a:solidFill>
                  <a:srgbClr val="0FBDCF"/>
                </a:solidFill>
                <a:latin typeface="Bebas" pitchFamily="2" charset="0"/>
              </a:rPr>
              <a:t> </a:t>
            </a:r>
            <a:r>
              <a:rPr lang="en-US" sz="2800" dirty="0" smtClean="0">
                <a:solidFill>
                  <a:srgbClr val="0FBDCF"/>
                </a:solidFill>
                <a:latin typeface="Bebas" pitchFamily="2" charset="0"/>
              </a:rPr>
              <a:t>  Winner</a:t>
            </a:r>
            <a:endParaRPr lang="en-US" sz="2800" dirty="0">
              <a:latin typeface="Bebas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ebas" pitchFamily="2" charset="0"/>
              </a:rPr>
              <a:t>in   </a:t>
            </a:r>
            <a:r>
              <a:rPr lang="en-US" sz="2800" dirty="0" smtClean="0">
                <a:latin typeface="Bebas" pitchFamily="2" charset="0"/>
              </a:rPr>
              <a:t> Golden     Pentagon</a:t>
            </a:r>
            <a:r>
              <a:rPr lang="en-US" sz="2800" dirty="0" smtClean="0">
                <a:latin typeface="Bebas" pitchFamily="2" charset="0"/>
              </a:rPr>
              <a:t>: </a:t>
            </a:r>
            <a:r>
              <a:rPr lang="en-US" sz="2800" dirty="0" smtClean="0">
                <a:latin typeface="Bebas" pitchFamily="2" charset="0"/>
              </a:rPr>
              <a:t>  </a:t>
            </a:r>
            <a:r>
              <a:rPr lang="en-US" sz="2800" dirty="0" smtClean="0">
                <a:solidFill>
                  <a:srgbClr val="0FBDCF"/>
                </a:solidFill>
                <a:latin typeface="Bebas" pitchFamily="2" charset="0"/>
              </a:rPr>
              <a:t>Winner</a:t>
            </a:r>
            <a:endParaRPr lang="en-US" sz="2800" dirty="0" smtClean="0">
              <a:latin typeface="Bebas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ebas" pitchFamily="2" charset="0"/>
              </a:rPr>
              <a:t>the </a:t>
            </a:r>
            <a:r>
              <a:rPr lang="en-US" sz="2800" dirty="0" smtClean="0">
                <a:latin typeface="Bebas" pitchFamily="2" charset="0"/>
              </a:rPr>
              <a:t>  Ministry     of     Science,     ICT     and     Future     Planning </a:t>
            </a:r>
            <a:r>
              <a:rPr lang="en-US" sz="2800" dirty="0" smtClean="0">
                <a:latin typeface="Bebas" pitchFamily="2" charset="0"/>
              </a:rPr>
              <a:t>Award </a:t>
            </a:r>
            <a:r>
              <a:rPr lang="en-US" sz="2800" dirty="0" smtClean="0">
                <a:latin typeface="Bebas" pitchFamily="2" charset="0"/>
              </a:rPr>
              <a:t>  Ceremony</a:t>
            </a:r>
            <a:r>
              <a:rPr lang="en-US" sz="2800" dirty="0" smtClean="0">
                <a:latin typeface="Bebas" pitchFamily="2" charset="0"/>
              </a:rPr>
              <a:t>: </a:t>
            </a:r>
            <a:r>
              <a:rPr lang="en-US" sz="2800" dirty="0" smtClean="0">
                <a:latin typeface="Bebas" pitchFamily="2" charset="0"/>
              </a:rPr>
              <a:t>  </a:t>
            </a:r>
            <a:r>
              <a:rPr lang="en-US" sz="2800" dirty="0" smtClean="0">
                <a:solidFill>
                  <a:srgbClr val="0FBDCF"/>
                </a:solidFill>
                <a:latin typeface="Bebas" pitchFamily="2" charset="0"/>
              </a:rPr>
              <a:t>1</a:t>
            </a:r>
            <a:r>
              <a:rPr lang="en-US" sz="2800" baseline="30000" dirty="0" smtClean="0">
                <a:solidFill>
                  <a:srgbClr val="0FBDCF"/>
                </a:solidFill>
                <a:latin typeface="Bebas" pitchFamily="2" charset="0"/>
              </a:rPr>
              <a:t>st</a:t>
            </a:r>
            <a:r>
              <a:rPr lang="en-US" sz="2800" dirty="0" smtClean="0">
                <a:latin typeface="Bebas" pitchFamily="2" charset="0"/>
              </a:rPr>
              <a:t> </a:t>
            </a:r>
            <a:endParaRPr lang="en-US" sz="2800" dirty="0" smtClean="0">
              <a:latin typeface="Bebas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SG" sz="2800" dirty="0">
                <a:latin typeface="Bebas" pitchFamily="2" charset="0"/>
              </a:rPr>
              <a:t>Mobile  </a:t>
            </a:r>
            <a:r>
              <a:rPr lang="en-SG" sz="2800" dirty="0" smtClean="0">
                <a:latin typeface="Bebas" pitchFamily="2" charset="0"/>
              </a:rPr>
              <a:t>  </a:t>
            </a:r>
            <a:r>
              <a:rPr lang="en-SG" sz="2800" dirty="0" err="1" smtClean="0">
                <a:latin typeface="Bebas" pitchFamily="2" charset="0"/>
              </a:rPr>
              <a:t>startup</a:t>
            </a:r>
            <a:r>
              <a:rPr lang="en-SG" sz="2800" dirty="0" smtClean="0">
                <a:latin typeface="Bebas" pitchFamily="2" charset="0"/>
              </a:rPr>
              <a:t>    </a:t>
            </a:r>
            <a:r>
              <a:rPr lang="en-SG" sz="2800" dirty="0" err="1" smtClean="0">
                <a:latin typeface="Bebas" pitchFamily="2" charset="0"/>
              </a:rPr>
              <a:t>korea</a:t>
            </a:r>
            <a:r>
              <a:rPr lang="en-SG" sz="2800" dirty="0" smtClean="0">
                <a:latin typeface="Bebas" pitchFamily="2" charset="0"/>
              </a:rPr>
              <a:t>    13:    </a:t>
            </a:r>
            <a:r>
              <a:rPr lang="en-SG" sz="2800" dirty="0" smtClean="0">
                <a:solidFill>
                  <a:srgbClr val="0FBDCF"/>
                </a:solidFill>
                <a:latin typeface="Bebas" pitchFamily="2" charset="0"/>
              </a:rPr>
              <a:t>4</a:t>
            </a:r>
            <a:r>
              <a:rPr lang="en-SG" sz="2800" baseline="30000" dirty="0" smtClean="0">
                <a:solidFill>
                  <a:srgbClr val="0FBDCF"/>
                </a:solidFill>
                <a:latin typeface="Bebas" pitchFamily="2" charset="0"/>
              </a:rPr>
              <a:t>th</a:t>
            </a:r>
            <a:r>
              <a:rPr lang="en-US" sz="2800" dirty="0" smtClean="0">
                <a:latin typeface="Bebas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FBDCF"/>
                </a:solidFill>
                <a:latin typeface="Bebas" pitchFamily="2" charset="0"/>
              </a:rPr>
              <a:t>Only</a:t>
            </a:r>
            <a:r>
              <a:rPr lang="en-US" sz="2800" dirty="0" smtClean="0">
                <a:latin typeface="Bebas" pitchFamily="2" charset="0"/>
              </a:rPr>
              <a:t>  </a:t>
            </a:r>
            <a:r>
              <a:rPr lang="en-US" sz="2800" dirty="0" smtClean="0">
                <a:latin typeface="Bebas" pitchFamily="2" charset="0"/>
              </a:rPr>
              <a:t>  Korean    startup     pitching    at    the  </a:t>
            </a:r>
            <a:r>
              <a:rPr lang="en-US" sz="2800" dirty="0">
                <a:latin typeface="Bebas" pitchFamily="2" charset="0"/>
              </a:rPr>
              <a:t>  </a:t>
            </a:r>
            <a:r>
              <a:rPr lang="en-US" sz="2800" dirty="0" smtClean="0">
                <a:latin typeface="Bebas" pitchFamily="2" charset="0"/>
              </a:rPr>
              <a:t>Plug    and   Play    Fall    Expo</a:t>
            </a:r>
            <a:endParaRPr lang="en-US" sz="2800" i="1" dirty="0">
              <a:latin typeface="Bebas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FBDCF"/>
                </a:solidFill>
                <a:latin typeface="Bebas" pitchFamily="2" charset="0"/>
              </a:rPr>
              <a:t>Top  </a:t>
            </a:r>
            <a:r>
              <a:rPr lang="en-US" sz="2800" dirty="0" smtClean="0">
                <a:solidFill>
                  <a:srgbClr val="0FBDCF"/>
                </a:solidFill>
                <a:latin typeface="Bebas" pitchFamily="2" charset="0"/>
              </a:rPr>
              <a:t>  10    </a:t>
            </a:r>
            <a:r>
              <a:rPr lang="en-US" sz="2800" dirty="0" smtClean="0">
                <a:latin typeface="Bebas" pitchFamily="2" charset="0"/>
              </a:rPr>
              <a:t>companies    to      participate     at  </a:t>
            </a:r>
            <a:r>
              <a:rPr lang="en-US" sz="2800" dirty="0">
                <a:latin typeface="Bebas" pitchFamily="2" charset="0"/>
              </a:rPr>
              <a:t>    </a:t>
            </a:r>
            <a:r>
              <a:rPr lang="en-US" sz="2800" dirty="0" err="1" smtClean="0">
                <a:latin typeface="Bebas" pitchFamily="2" charset="0"/>
              </a:rPr>
              <a:t>BeGlobal</a:t>
            </a:r>
            <a:endParaRPr lang="en-US" sz="2800" dirty="0">
              <a:latin typeface="Bebas" pitchFamily="2" charset="0"/>
            </a:endParaRPr>
          </a:p>
        </p:txBody>
      </p:sp>
      <p:pic>
        <p:nvPicPr>
          <p:cNvPr id="8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67744" y="5661248"/>
            <a:ext cx="64087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A</a:t>
            </a:r>
            <a:r>
              <a:rPr lang="en-SG" sz="3600" dirty="0" smtClean="0">
                <a:latin typeface="Bebas" pitchFamily="2" charset="0"/>
              </a:rPr>
              <a:t>chievements 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&amp;</a:t>
            </a:r>
            <a:r>
              <a:rPr lang="en-SG" sz="3600" dirty="0" smtClean="0">
                <a:latin typeface="Bebas" pitchFamily="2" charset="0"/>
              </a:rPr>
              <a:t>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A</a:t>
            </a:r>
            <a:r>
              <a:rPr lang="en-SG" sz="3600" dirty="0" smtClean="0">
                <a:latin typeface="Bebas" pitchFamily="2" charset="0"/>
              </a:rPr>
              <a:t>wards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pic>
        <p:nvPicPr>
          <p:cNvPr id="14" name="Picture 4" descr="C:\Users\User\Desktop\439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57931"/>
            <a:ext cx="3586110" cy="269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starttlv-final-we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9" y="2657931"/>
            <a:ext cx="4933056" cy="36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ser\Desktop\seedstars_worl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029" y="836712"/>
            <a:ext cx="5103576" cy="51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2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42" y="90872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Bebas" pitchFamily="2" charset="0"/>
              </a:rPr>
              <a:t>“The </a:t>
            </a:r>
            <a:r>
              <a:rPr lang="en-US" dirty="0">
                <a:solidFill>
                  <a:srgbClr val="06B0D8"/>
                </a:solidFill>
                <a:latin typeface="Bebas" pitchFamily="2" charset="0"/>
              </a:rPr>
              <a:t>top 7 </a:t>
            </a:r>
            <a:r>
              <a:rPr lang="en-US" dirty="0">
                <a:latin typeface="Bebas" pitchFamily="2" charset="0"/>
              </a:rPr>
              <a:t>things you missed at SXSW”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Bebas" pitchFamily="2" charset="0"/>
              </a:rPr>
              <a:t>“</a:t>
            </a:r>
            <a:r>
              <a:rPr lang="en-US" dirty="0">
                <a:solidFill>
                  <a:srgbClr val="06B0D8"/>
                </a:solidFill>
                <a:latin typeface="Bebas" pitchFamily="2" charset="0"/>
              </a:rPr>
              <a:t>7</a:t>
            </a:r>
            <a:r>
              <a:rPr lang="en-US" dirty="0">
                <a:latin typeface="Bebas" pitchFamily="2" charset="0"/>
              </a:rPr>
              <a:t> Digital Tools Discovered at SXSW to </a:t>
            </a:r>
            <a:r>
              <a:rPr lang="en-US" dirty="0">
                <a:solidFill>
                  <a:srgbClr val="06B0D8"/>
                </a:solidFill>
                <a:latin typeface="Bebas" pitchFamily="2" charset="0"/>
              </a:rPr>
              <a:t>Make  Your Startup Rock</a:t>
            </a:r>
            <a:r>
              <a:rPr lang="en-US" dirty="0">
                <a:latin typeface="Bebas" pitchFamily="2" charset="0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Bebas" pitchFamily="2" charset="0"/>
              </a:rPr>
              <a:t>“SXSW: International Companies To Keep An Eye, Ear, And Brain On</a:t>
            </a:r>
            <a:r>
              <a:rPr lang="en-US" dirty="0" smtClean="0">
                <a:latin typeface="Bebas" pitchFamily="2" charset="0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en-SG" dirty="0" smtClean="0">
                <a:latin typeface="Bebas" pitchFamily="2" charset="0"/>
              </a:rPr>
              <a:t>“</a:t>
            </a:r>
            <a:r>
              <a:rPr lang="en-US" dirty="0">
                <a:latin typeface="Bebas" pitchFamily="2" charset="0"/>
              </a:rPr>
              <a:t>Flitto, the Korean startup that uses crowdsourcing to </a:t>
            </a:r>
            <a:r>
              <a:rPr lang="en-US" dirty="0">
                <a:solidFill>
                  <a:srgbClr val="06B0D8"/>
                </a:solidFill>
                <a:latin typeface="Bebas" pitchFamily="2" charset="0"/>
              </a:rPr>
              <a:t>destroy Google Translate</a:t>
            </a:r>
            <a:r>
              <a:rPr lang="en-SG" dirty="0" smtClean="0">
                <a:latin typeface="Bebas" pitchFamily="2" charset="0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en-SG" dirty="0" smtClean="0">
                <a:latin typeface="Bebas" pitchFamily="2" charset="0"/>
              </a:rPr>
              <a:t>“</a:t>
            </a:r>
            <a:r>
              <a:rPr lang="en-US" dirty="0">
                <a:latin typeface="Bebas" pitchFamily="2" charset="0"/>
              </a:rPr>
              <a:t>How did translation app Flitto bag the </a:t>
            </a:r>
            <a:r>
              <a:rPr lang="en-US" dirty="0">
                <a:solidFill>
                  <a:srgbClr val="06B0D8"/>
                </a:solidFill>
                <a:latin typeface="Bebas" pitchFamily="2" charset="0"/>
              </a:rPr>
              <a:t>top spot </a:t>
            </a:r>
            <a:r>
              <a:rPr lang="en-US" dirty="0">
                <a:latin typeface="Bebas" pitchFamily="2" charset="0"/>
              </a:rPr>
              <a:t>at </a:t>
            </a:r>
            <a:r>
              <a:rPr lang="en-US" dirty="0" err="1">
                <a:latin typeface="Bebas" pitchFamily="2" charset="0"/>
              </a:rPr>
              <a:t>Seedstars</a:t>
            </a:r>
            <a:r>
              <a:rPr lang="en-US" dirty="0">
                <a:latin typeface="Bebas" pitchFamily="2" charset="0"/>
              </a:rPr>
              <a:t> World</a:t>
            </a:r>
            <a:r>
              <a:rPr lang="en-US" dirty="0" smtClean="0">
                <a:latin typeface="Bebas" pitchFamily="2" charset="0"/>
              </a:rPr>
              <a:t>?”</a:t>
            </a:r>
          </a:p>
          <a:p>
            <a:pPr>
              <a:lnSpc>
                <a:spcPct val="120000"/>
              </a:lnSpc>
            </a:pPr>
            <a:r>
              <a:rPr lang="en-SG" dirty="0" smtClean="0">
                <a:latin typeface="Bebas" pitchFamily="2" charset="0"/>
              </a:rPr>
              <a:t>“</a:t>
            </a:r>
            <a:r>
              <a:rPr lang="en-US" dirty="0">
                <a:latin typeface="Bebas" pitchFamily="2" charset="0"/>
              </a:rPr>
              <a:t>Simon Lee, co-founder of </a:t>
            </a:r>
            <a:r>
              <a:rPr lang="en-US" dirty="0" smtClean="0">
                <a:solidFill>
                  <a:srgbClr val="06B0D8"/>
                </a:solidFill>
                <a:latin typeface="Bebas" pitchFamily="2" charset="0"/>
              </a:rPr>
              <a:t>Flitto</a:t>
            </a:r>
            <a:r>
              <a:rPr lang="en-US" dirty="0" smtClean="0">
                <a:latin typeface="Bebas" pitchFamily="2" charset="0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en-SG" dirty="0">
                <a:latin typeface="Bebas" pitchFamily="2" charset="0"/>
              </a:rPr>
              <a:t>“CEO experiments </a:t>
            </a:r>
            <a:r>
              <a:rPr lang="en-SG" dirty="0">
                <a:solidFill>
                  <a:srgbClr val="06B0D8"/>
                </a:solidFill>
                <a:latin typeface="Bebas" pitchFamily="2" charset="0"/>
              </a:rPr>
              <a:t>crowd-sourced translation</a:t>
            </a:r>
            <a:r>
              <a:rPr lang="en-SG" dirty="0">
                <a:latin typeface="Bebas" pitchFamily="2" charset="0"/>
              </a:rPr>
              <a:t>”</a:t>
            </a:r>
          </a:p>
          <a:p>
            <a:pPr>
              <a:lnSpc>
                <a:spcPct val="120000"/>
              </a:lnSpc>
            </a:pPr>
            <a:endParaRPr lang="en-US" dirty="0">
              <a:latin typeface="Bebas" pitchFamily="2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Bebas" pitchFamily="2" charset="0"/>
            </a:endParaRPr>
          </a:p>
          <a:p>
            <a:endParaRPr lang="en-US" dirty="0"/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12160" y="5661248"/>
            <a:ext cx="151216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N</a:t>
            </a:r>
            <a:r>
              <a:rPr lang="en-SG" sz="3600" dirty="0" smtClean="0">
                <a:latin typeface="Bebas" pitchFamily="2" charset="0"/>
              </a:rPr>
              <a:t>ews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6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196" y="554869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latin typeface="Bebas" pitchFamily="2" charset="0"/>
              </a:rPr>
              <a:t>user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  types  </a:t>
            </a:r>
            <a:r>
              <a:rPr lang="en-SG" sz="2400" dirty="0">
                <a:solidFill>
                  <a:srgbClr val="06B0D8"/>
                </a:solidFill>
                <a:latin typeface="Bebas" pitchFamily="2" charset="0"/>
              </a:rPr>
              <a:t>in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 words  </a:t>
            </a:r>
            <a:r>
              <a:rPr lang="en-SG" sz="2400" dirty="0" smtClean="0">
                <a:latin typeface="Bebas" pitchFamily="2" charset="0"/>
              </a:rPr>
              <a:t>or  phrases   that   is   needed  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for</a:t>
            </a:r>
            <a:r>
              <a:rPr lang="en-SG" sz="2400" dirty="0" smtClean="0">
                <a:solidFill>
                  <a:srgbClr val="03D5EB"/>
                </a:solidFill>
                <a:latin typeface="Bebas" pitchFamily="2" charset="0"/>
              </a:rPr>
              <a:t> 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translation</a:t>
            </a:r>
            <a:r>
              <a:rPr lang="en-SG" sz="2400" dirty="0" smtClean="0">
                <a:latin typeface="Bebas" pitchFamily="2" charset="0"/>
              </a:rPr>
              <a:t>   on   </a:t>
            </a:r>
            <a:r>
              <a:rPr lang="en-SG" sz="2400" dirty="0" err="1" smtClean="0">
                <a:latin typeface="Bebas" pitchFamily="2" charset="0"/>
              </a:rPr>
              <a:t>Flitto</a:t>
            </a:r>
            <a:r>
              <a:rPr lang="en-SG" sz="2400" dirty="0" smtClean="0">
                <a:latin typeface="Bebas" pitchFamily="2" charset="0"/>
              </a:rPr>
              <a:t>   and   other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   users   around   the   world   respond</a:t>
            </a:r>
            <a:r>
              <a:rPr lang="en-SG" sz="2400" dirty="0">
                <a:latin typeface="Bebas" pitchFamily="2" charset="0"/>
              </a:rPr>
              <a:t>. </a:t>
            </a:r>
            <a:r>
              <a:rPr lang="en-SG" sz="2400" dirty="0" smtClean="0">
                <a:latin typeface="Bebas" pitchFamily="2" charset="0"/>
              </a:rPr>
              <a:t>(Approx. 1 min)</a:t>
            </a:r>
          </a:p>
          <a:p>
            <a:pPr marL="457200" indent="-457200">
              <a:buFont typeface="+mj-lt"/>
              <a:buAutoNum type="arabicPeriod"/>
            </a:pPr>
            <a:endParaRPr lang="en-SG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latin typeface="Bebas" pitchFamily="2" charset="0"/>
              </a:rPr>
              <a:t>Users   who   with   the  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most   accurate   translations </a:t>
            </a:r>
            <a:r>
              <a:rPr lang="en-SG" sz="2400" dirty="0">
                <a:solidFill>
                  <a:srgbClr val="06B0D8"/>
                </a:solidFill>
                <a:latin typeface="Bebas" pitchFamily="2" charset="0"/>
              </a:rPr>
              <a:t>receive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  point</a:t>
            </a:r>
            <a:r>
              <a:rPr lang="en-SG" sz="2400" dirty="0" smtClean="0">
                <a:solidFill>
                  <a:srgbClr val="03D5EB"/>
                </a:solidFill>
                <a:latin typeface="Bebas" pitchFamily="2" charset="0"/>
              </a:rPr>
              <a:t>s</a:t>
            </a:r>
            <a:r>
              <a:rPr lang="en-SG" sz="2400" dirty="0">
                <a:latin typeface="Bebas" pitchFamily="2" charset="0"/>
              </a:rPr>
              <a:t>, </a:t>
            </a:r>
            <a:r>
              <a:rPr lang="en-SG" sz="2400" dirty="0" smtClean="0">
                <a:latin typeface="Bebas" pitchFamily="2" charset="0"/>
              </a:rPr>
              <a:t>  which   are   used   as   virtual   currency   on   the   company’s   separate   online   shopping   service.</a:t>
            </a:r>
          </a:p>
          <a:p>
            <a:pPr marL="457200" indent="-457200">
              <a:buFont typeface="+mj-lt"/>
              <a:buAutoNum type="arabicPeriod"/>
            </a:pPr>
            <a:endParaRPr lang="en-SG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bas" pitchFamily="2" charset="0"/>
              </a:rPr>
              <a:t>Help   merchants   to  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bring   product   to   the   Global   Market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Bebas" pitchFamily="2" charset="0"/>
              </a:rPr>
              <a:t>Faster   in  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helping    business   to   translate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06B0D8"/>
              </a:solidFill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400" dirty="0">
                <a:solidFill>
                  <a:srgbClr val="06B0D8"/>
                </a:solidFill>
                <a:latin typeface="Bebas" pitchFamily="2" charset="0"/>
              </a:rPr>
              <a:t>If your mom can't use </a:t>
            </a:r>
            <a:r>
              <a:rPr lang="en-SG" sz="2400" dirty="0">
                <a:latin typeface="Bebas" pitchFamily="2" charset="0"/>
              </a:rPr>
              <a:t>it after teaching her for 10 </a:t>
            </a:r>
            <a:r>
              <a:rPr lang="en-SG" sz="2400" dirty="0" err="1">
                <a:latin typeface="Bebas" pitchFamily="2" charset="0"/>
              </a:rPr>
              <a:t>mins</a:t>
            </a:r>
            <a:r>
              <a:rPr lang="en-SG" sz="2400" dirty="0">
                <a:latin typeface="Bebas" pitchFamily="2" charset="0"/>
              </a:rPr>
              <a:t>,</a:t>
            </a:r>
            <a:r>
              <a:rPr lang="en-SG" sz="2400" dirty="0">
                <a:solidFill>
                  <a:srgbClr val="06B0D8"/>
                </a:solidFill>
                <a:latin typeface="Bebas" pitchFamily="2" charset="0"/>
              </a:rPr>
              <a:t> no one can use it</a:t>
            </a:r>
            <a:r>
              <a:rPr lang="en-SG" sz="2400" dirty="0">
                <a:latin typeface="Bebas" pitchFamily="2" charset="0"/>
              </a:rPr>
              <a:t>.</a:t>
            </a: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23928" y="5657919"/>
            <a:ext cx="518457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B</a:t>
            </a:r>
            <a:r>
              <a:rPr lang="en-SG" sz="3600" dirty="0" smtClean="0">
                <a:latin typeface="Bebas" pitchFamily="2" charset="0"/>
              </a:rPr>
              <a:t>usiness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M</a:t>
            </a:r>
            <a:r>
              <a:rPr lang="en-SG" sz="3600" dirty="0" smtClean="0">
                <a:latin typeface="Bebas" pitchFamily="2" charset="0"/>
              </a:rPr>
              <a:t>odel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196" y="554869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Matching   fees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400" dirty="0" smtClean="0">
                <a:latin typeface="Bebas" pitchFamily="2" charset="0"/>
              </a:rPr>
              <a:t>Connect   requestors   &amp;   translator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400" dirty="0" smtClean="0">
                <a:latin typeface="Bebas" pitchFamily="2" charset="0"/>
              </a:rPr>
              <a:t>Takes   a   %   from   the   transaction   when   completed</a:t>
            </a:r>
          </a:p>
          <a:p>
            <a:pPr lvl="1"/>
            <a:endParaRPr lang="en-SG" sz="2400" dirty="0" smtClean="0">
              <a:solidFill>
                <a:srgbClr val="06B0D8"/>
              </a:solidFill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Transaction   fees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400" dirty="0" smtClean="0">
                <a:latin typeface="Bebas" pitchFamily="2" charset="0"/>
              </a:rPr>
              <a:t>Charged   to   translate   content   in   </a:t>
            </a:r>
            <a:r>
              <a:rPr lang="en-SG" sz="2400" dirty="0" err="1" smtClean="0">
                <a:latin typeface="Bebas" pitchFamily="2" charset="0"/>
              </a:rPr>
              <a:t>flitto</a:t>
            </a:r>
            <a:endParaRPr lang="en-SG" sz="2400" dirty="0" smtClean="0">
              <a:latin typeface="Bebas" pitchFamily="2" charset="0"/>
            </a:endParaRPr>
          </a:p>
          <a:p>
            <a:pPr lvl="1"/>
            <a:endParaRPr lang="en-SG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Big   data   (transaction   database   sharing)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400" dirty="0" smtClean="0">
                <a:latin typeface="Bebas" pitchFamily="2" charset="0"/>
              </a:rPr>
              <a:t>Integration   with   other   platforms   or   services   for   a   fee</a:t>
            </a:r>
            <a:endParaRPr lang="en-SG" sz="2400" dirty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23928" y="5657919"/>
            <a:ext cx="518457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B</a:t>
            </a:r>
            <a:r>
              <a:rPr lang="en-SG" sz="3600" dirty="0" smtClean="0">
                <a:latin typeface="Bebas" pitchFamily="2" charset="0"/>
              </a:rPr>
              <a:t>usiness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M</a:t>
            </a:r>
            <a:r>
              <a:rPr lang="en-SG" sz="3600" dirty="0" smtClean="0">
                <a:latin typeface="Bebas" pitchFamily="2" charset="0"/>
              </a:rPr>
              <a:t>odel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196" y="554869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What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Content </a:t>
            </a:r>
            <a:r>
              <a:rPr lang="en-US" sz="2400" dirty="0">
                <a:latin typeface="Bebas" pitchFamily="2" charset="0"/>
              </a:rPr>
              <a:t>that attracted people or translators ready to translate content</a:t>
            </a:r>
            <a:r>
              <a:rPr lang="en-US" sz="2400" dirty="0" smtClean="0">
                <a:latin typeface="Bebas" pitchFamily="2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400" dirty="0" smtClean="0">
                <a:latin typeface="Bebas" pitchFamily="2" charset="0"/>
              </a:rPr>
              <a:t>Simon was the </a:t>
            </a: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only</a:t>
            </a:r>
            <a:r>
              <a:rPr lang="en-SG" sz="2400" dirty="0" smtClean="0">
                <a:latin typeface="Bebas" pitchFamily="2" charset="0"/>
              </a:rPr>
              <a:t> translator and </a:t>
            </a:r>
            <a:r>
              <a:rPr lang="en-US" sz="2400" dirty="0">
                <a:latin typeface="Bebas" pitchFamily="2" charset="0"/>
              </a:rPr>
              <a:t>would spend the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entire  day </a:t>
            </a:r>
            <a:r>
              <a:rPr lang="en-US" sz="2400" dirty="0">
                <a:latin typeface="Bebas" pitchFamily="2" charset="0"/>
              </a:rPr>
              <a:t>translating tweets and pushing them to celebrities and fans on Twitter</a:t>
            </a:r>
            <a:r>
              <a:rPr lang="en-US" sz="2400" dirty="0" smtClean="0">
                <a:latin typeface="Bebas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Beba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Bebas" pitchFamily="2" charset="0"/>
              </a:rPr>
              <a:t> lack of competitors to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benchmark</a:t>
            </a:r>
            <a:r>
              <a:rPr lang="en-US" sz="2400" dirty="0" smtClean="0">
                <a:latin typeface="Bebas" pitchFamily="2" charset="0"/>
              </a:rPr>
              <a:t> with</a:t>
            </a:r>
            <a:endParaRPr lang="en-SG" sz="2400" dirty="0" smtClean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16016" y="5657919"/>
            <a:ext cx="439248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C</a:t>
            </a:r>
            <a:r>
              <a:rPr lang="en-SG" sz="3600" dirty="0" smtClean="0">
                <a:latin typeface="Bebas" pitchFamily="2" charset="0"/>
              </a:rPr>
              <a:t>hallenges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69" y="1556792"/>
            <a:ext cx="87484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Bebas" pitchFamily="2" charset="0"/>
              </a:rPr>
              <a:t>Provide  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accurate</a:t>
            </a:r>
            <a:r>
              <a:rPr lang="en-US" sz="2400" dirty="0" smtClean="0">
                <a:latin typeface="Bebas" pitchFamily="2" charset="0"/>
              </a:rPr>
              <a:t>   translation   that   even   Businesses   can    use.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Bebas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realizing   dreams   </a:t>
            </a:r>
            <a:r>
              <a:rPr lang="en-US" sz="2400" dirty="0" smtClean="0">
                <a:latin typeface="Bebas" pitchFamily="2" charset="0"/>
              </a:rPr>
              <a:t>and  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creating   value   </a:t>
            </a:r>
            <a:r>
              <a:rPr lang="en-US" sz="2400" dirty="0" smtClean="0">
                <a:latin typeface="Bebas" pitchFamily="2" charset="0"/>
              </a:rPr>
              <a:t>for   people.</a:t>
            </a:r>
          </a:p>
          <a:p>
            <a:pPr algn="just"/>
            <a:endParaRPr lang="en-SG" sz="2400" dirty="0" smtClean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1" y="5679970"/>
            <a:ext cx="3096343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M</a:t>
            </a:r>
            <a:r>
              <a:rPr lang="en-SG" sz="3600" dirty="0" smtClean="0">
                <a:latin typeface="Bebas" pitchFamily="2" charset="0"/>
              </a:rPr>
              <a:t>otivations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69" y="1556792"/>
            <a:ext cx="8748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Bebas" pitchFamily="2" charset="0"/>
              </a:rPr>
              <a:t>“helping IN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preservation OF languages </a:t>
            </a:r>
            <a:r>
              <a:rPr lang="en-US" sz="2400" dirty="0">
                <a:latin typeface="Bebas" pitchFamily="2" charset="0"/>
              </a:rPr>
              <a:t>and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cultures</a:t>
            </a:r>
            <a:r>
              <a:rPr lang="en-US" sz="2400" dirty="0">
                <a:latin typeface="Bebas" pitchFamily="2" charset="0"/>
              </a:rPr>
              <a:t> by allowing the millions of multilingual people around the world to completely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break the language barriers </a:t>
            </a:r>
            <a:r>
              <a:rPr lang="en-US" sz="2400" dirty="0">
                <a:latin typeface="Bebas" pitchFamily="2" charset="0"/>
              </a:rPr>
              <a:t>through translations in a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dynamic</a:t>
            </a:r>
            <a:r>
              <a:rPr lang="en-US" sz="2400" dirty="0">
                <a:latin typeface="Bebas" pitchFamily="2" charset="0"/>
              </a:rPr>
              <a:t>,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fun</a:t>
            </a:r>
            <a:r>
              <a:rPr lang="en-US" sz="2400" dirty="0">
                <a:latin typeface="Bebas" pitchFamily="2" charset="0"/>
              </a:rPr>
              <a:t>, and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interactive</a:t>
            </a:r>
            <a:r>
              <a:rPr lang="en-US" sz="2400" dirty="0">
                <a:latin typeface="Bebas" pitchFamily="2" charset="0"/>
              </a:rPr>
              <a:t> way</a:t>
            </a:r>
            <a:r>
              <a:rPr lang="en-US" sz="2400" dirty="0" smtClean="0">
                <a:latin typeface="Bebas" pitchFamily="2" charset="0"/>
              </a:rPr>
              <a:t>.”</a:t>
            </a:r>
            <a:endParaRPr lang="en-SG" sz="2400" dirty="0" smtClean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508104" y="5658949"/>
            <a:ext cx="266429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err="1" smtClean="0">
                <a:solidFill>
                  <a:srgbClr val="0FBDCF"/>
                </a:solidFill>
                <a:latin typeface="Bebas" pitchFamily="2" charset="0"/>
              </a:rPr>
              <a:t>M</a:t>
            </a:r>
            <a:r>
              <a:rPr lang="en-SG" sz="3600" dirty="0" err="1" smtClean="0">
                <a:latin typeface="Bebas" pitchFamily="2" charset="0"/>
              </a:rPr>
              <a:t>iSSion</a:t>
            </a:r>
            <a:r>
              <a:rPr lang="en-SG" sz="3600" dirty="0" smtClean="0">
                <a:latin typeface="Bebas" pitchFamily="2" charset="0"/>
              </a:rPr>
              <a:t>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769" y="1556792"/>
            <a:ext cx="833467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Bebas" pitchFamily="2" charset="0"/>
              </a:rPr>
              <a:t>people </a:t>
            </a:r>
            <a:r>
              <a:rPr lang="en-US" sz="2400" dirty="0">
                <a:latin typeface="Bebas" pitchFamily="2" charset="0"/>
              </a:rPr>
              <a:t>to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refer to Flitto </a:t>
            </a:r>
            <a:r>
              <a:rPr lang="en-US" sz="2400" dirty="0" smtClean="0">
                <a:latin typeface="Bebas" pitchFamily="2" charset="0"/>
              </a:rPr>
              <a:t>when </a:t>
            </a:r>
            <a:r>
              <a:rPr lang="en-US" sz="2400" dirty="0">
                <a:latin typeface="Bebas" pitchFamily="2" charset="0"/>
              </a:rPr>
              <a:t>they need </a:t>
            </a:r>
            <a:r>
              <a:rPr lang="en-US" sz="2400" dirty="0" smtClean="0">
                <a:latin typeface="Bebas" pitchFamily="2" charset="0"/>
              </a:rPr>
              <a:t>translations - </a:t>
            </a:r>
            <a:r>
              <a:rPr lang="en-US" sz="2400" dirty="0">
                <a:latin typeface="Bebas" pitchFamily="2" charset="0"/>
              </a:rPr>
              <a:t>("just</a:t>
            </a:r>
            <a:r>
              <a:rPr lang="en-US" sz="4000" dirty="0">
                <a:latin typeface="Edwardian Script ITC" panose="030303020407070D0804" pitchFamily="66" charset="0"/>
              </a:rPr>
              <a:t> </a:t>
            </a:r>
            <a:r>
              <a:rPr lang="en-US" sz="5400" b="1" dirty="0" err="1" smtClean="0">
                <a:solidFill>
                  <a:srgbClr val="06B0D8"/>
                </a:solidFill>
                <a:latin typeface="Edwardian Script ITC" panose="030303020407070D0804" pitchFamily="66" charset="0"/>
              </a:rPr>
              <a:t>f</a:t>
            </a:r>
            <a:r>
              <a:rPr lang="en-US" sz="5400" b="1" dirty="0" err="1" smtClean="0">
                <a:latin typeface="Edwardian Script ITC" panose="030303020407070D0804" pitchFamily="66" charset="0"/>
              </a:rPr>
              <a:t>litto</a:t>
            </a:r>
            <a:r>
              <a:rPr lang="en-US" sz="4000" b="1" dirty="0" smtClean="0">
                <a:latin typeface="Edwardian Script ITC" panose="030303020407070D0804" pitchFamily="66" charset="0"/>
              </a:rPr>
              <a:t> </a:t>
            </a:r>
            <a:r>
              <a:rPr lang="en-US" sz="4000" dirty="0" smtClean="0">
                <a:latin typeface="Edwardian Script ITC" panose="030303020407070D0804" pitchFamily="66" charset="0"/>
              </a:rPr>
              <a:t> </a:t>
            </a:r>
            <a:r>
              <a:rPr lang="en-US" sz="2400" dirty="0">
                <a:latin typeface="Bebas" pitchFamily="2" charset="0"/>
              </a:rPr>
              <a:t>it") </a:t>
            </a:r>
            <a:endParaRPr lang="en-SG" sz="2400" dirty="0" smtClean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24128" y="5658949"/>
            <a:ext cx="244827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v</a:t>
            </a:r>
            <a:r>
              <a:rPr lang="en-SG" sz="3600" dirty="0" smtClean="0">
                <a:latin typeface="Bebas" pitchFamily="2" charset="0"/>
              </a:rPr>
              <a:t>ISION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4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20688"/>
            <a:ext cx="83346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Bebas" pitchFamily="2" charset="0"/>
              </a:rPr>
              <a:t>Flitto </a:t>
            </a:r>
            <a:r>
              <a:rPr lang="en-US" sz="2400" dirty="0" smtClean="0">
                <a:solidFill>
                  <a:srgbClr val="06B0D8"/>
                </a:solidFill>
                <a:latin typeface="Bebas" pitchFamily="2" charset="0"/>
              </a:rPr>
              <a:t>leverage</a:t>
            </a:r>
            <a:r>
              <a:rPr lang="en-US" sz="2400" dirty="0" smtClean="0">
                <a:latin typeface="Bebas" pitchFamily="2" charset="0"/>
              </a:rPr>
              <a:t> </a:t>
            </a:r>
            <a:r>
              <a:rPr lang="en-US" sz="2400" dirty="0">
                <a:latin typeface="Bebas" pitchFamily="2" charset="0"/>
              </a:rPr>
              <a:t>the power of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social media </a:t>
            </a:r>
            <a:r>
              <a:rPr lang="en-US" sz="2400" dirty="0">
                <a:latin typeface="Bebas" pitchFamily="2" charset="0"/>
              </a:rPr>
              <a:t>and the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global community</a:t>
            </a:r>
            <a:r>
              <a:rPr lang="en-US" sz="2400" dirty="0">
                <a:latin typeface="Bebas" pitchFamily="2" charset="0"/>
              </a:rPr>
              <a:t> of individuals who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speak more than one language</a:t>
            </a:r>
            <a:r>
              <a:rPr lang="en-US" sz="2400" dirty="0">
                <a:latin typeface="Bebas" pitchFamily="2" charset="0"/>
              </a:rPr>
              <a:t> to provide a translation platform that is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accessible to everyone with internet access</a:t>
            </a:r>
            <a:r>
              <a:rPr lang="en-US" sz="2400" dirty="0">
                <a:latin typeface="Bebas" pitchFamily="2" charset="0"/>
              </a:rPr>
              <a:t>. </a:t>
            </a:r>
            <a:endParaRPr lang="en-US" sz="2400" dirty="0" smtClean="0">
              <a:latin typeface="Bebas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latin typeface="Bebas" pitchFamily="2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Bebas" pitchFamily="2" charset="0"/>
              </a:rPr>
              <a:t>a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platform</a:t>
            </a:r>
            <a:r>
              <a:rPr lang="en-US" sz="2400" dirty="0">
                <a:latin typeface="Bebas" pitchFamily="2" charset="0"/>
              </a:rPr>
              <a:t> where people can have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fun</a:t>
            </a:r>
            <a:r>
              <a:rPr lang="en-US" sz="2400" dirty="0">
                <a:latin typeface="Bebas" pitchFamily="2" charset="0"/>
              </a:rPr>
              <a:t> by doing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translations</a:t>
            </a:r>
            <a:r>
              <a:rPr lang="en-US" sz="2400" dirty="0">
                <a:latin typeface="Bebas" pitchFamily="2" charset="0"/>
              </a:rPr>
              <a:t> by using </a:t>
            </a:r>
            <a:r>
              <a:rPr lang="en-US" sz="2400" dirty="0" err="1">
                <a:solidFill>
                  <a:srgbClr val="06B0D8"/>
                </a:solidFill>
                <a:latin typeface="Bebas" pitchFamily="2" charset="0"/>
              </a:rPr>
              <a:t>gamification</a:t>
            </a:r>
            <a:r>
              <a:rPr lang="en-US" sz="2400" dirty="0">
                <a:latin typeface="Bebas" pitchFamily="2" charset="0"/>
              </a:rPr>
              <a:t> mechanics and </a:t>
            </a:r>
            <a:r>
              <a:rPr lang="en-US" sz="2400" dirty="0">
                <a:solidFill>
                  <a:srgbClr val="06B0D8"/>
                </a:solidFill>
                <a:latin typeface="Bebas" pitchFamily="2" charset="0"/>
              </a:rPr>
              <a:t>other incentives</a:t>
            </a:r>
            <a:r>
              <a:rPr lang="en-US" sz="2400" dirty="0">
                <a:latin typeface="Bebas" pitchFamily="2" charset="0"/>
              </a:rPr>
              <a:t>.</a:t>
            </a:r>
            <a:endParaRPr lang="en-SG" sz="2400" dirty="0" smtClean="0">
              <a:latin typeface="Bebas" pitchFamily="2" charset="0"/>
            </a:endParaRPr>
          </a:p>
        </p:txBody>
      </p:sp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148064" y="5658949"/>
            <a:ext cx="30243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>
                <a:solidFill>
                  <a:srgbClr val="06B0D8"/>
                </a:solidFill>
                <a:latin typeface="Bebas" pitchFamily="2" charset="0"/>
              </a:rPr>
              <a:t>X</a:t>
            </a:r>
            <a:r>
              <a:rPr lang="en-SG" sz="3600" dirty="0" smtClean="0">
                <a:latin typeface="Bebas" pitchFamily="2" charset="0"/>
              </a:rPr>
              <a:t>-Factor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43" y="5696850"/>
            <a:ext cx="2160240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H</a:t>
            </a:r>
            <a:r>
              <a:rPr lang="en-SG" sz="3600" dirty="0" smtClean="0">
                <a:latin typeface="Bebas" pitchFamily="2" charset="0"/>
              </a:rPr>
              <a:t>istory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 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6310" y="500764"/>
            <a:ext cx="7899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smtClean="0">
                <a:latin typeface="Bebas" pitchFamily="2" charset="0"/>
              </a:rPr>
              <a:t>Founded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1</a:t>
            </a:r>
            <a:r>
              <a:rPr lang="en-SG" sz="3200" baseline="30000" dirty="0" smtClean="0">
                <a:solidFill>
                  <a:srgbClr val="06B0D8"/>
                </a:solidFill>
                <a:latin typeface="Bebas" pitchFamily="2" charset="0"/>
              </a:rPr>
              <a:t>st</a:t>
            </a:r>
            <a:r>
              <a:rPr lang="en-SG" sz="3200" dirty="0">
                <a:solidFill>
                  <a:srgbClr val="06B0D8"/>
                </a:solidFill>
                <a:latin typeface="Bebas" pitchFamily="2" charset="0"/>
              </a:rPr>
              <a:t>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sept  12</a:t>
            </a:r>
          </a:p>
          <a:p>
            <a:endParaRPr lang="en-SG" sz="3200" dirty="0">
              <a:solidFill>
                <a:srgbClr val="0FBDCF"/>
              </a:solidFill>
              <a:latin typeface="Bebas" pitchFamily="2" charset="0"/>
            </a:endParaRPr>
          </a:p>
          <a:p>
            <a:r>
              <a:rPr lang="en-SG" sz="3200" dirty="0" smtClean="0">
                <a:latin typeface="Bebas" pitchFamily="2" charset="0"/>
              </a:rPr>
              <a:t>Founded   by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simon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  lee,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dan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kang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   &amp;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jingu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kim</a:t>
            </a:r>
            <a:endParaRPr lang="en-SG" sz="3200" dirty="0" smtClean="0">
              <a:solidFill>
                <a:srgbClr val="06B0D8"/>
              </a:solidFill>
              <a:latin typeface="Bebas" pitchFamily="2" charset="0"/>
            </a:endParaRPr>
          </a:p>
          <a:p>
            <a:endParaRPr lang="en-SG" sz="3200" dirty="0" smtClean="0">
              <a:solidFill>
                <a:srgbClr val="03D5EB"/>
              </a:solidFill>
              <a:latin typeface="Bebas" pitchFamily="2" charset="0"/>
            </a:endParaRPr>
          </a:p>
          <a:p>
            <a:r>
              <a:rPr lang="en-SG" sz="3200" dirty="0" smtClean="0">
                <a:latin typeface="Bebas" pitchFamily="2" charset="0"/>
              </a:rPr>
              <a:t>Applied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accelerator</a:t>
            </a:r>
            <a:r>
              <a:rPr lang="en-SG" sz="3200" dirty="0" smtClean="0">
                <a:latin typeface="Bebas" pitchFamily="2" charset="0"/>
              </a:rPr>
              <a:t>   in   </a:t>
            </a:r>
            <a:r>
              <a:rPr lang="en-SG" sz="3200" dirty="0" err="1" smtClean="0">
                <a:latin typeface="Bebas" pitchFamily="2" charset="0"/>
              </a:rPr>
              <a:t>london</a:t>
            </a:r>
            <a:endParaRPr lang="en-SG" sz="3200" dirty="0">
              <a:latin typeface="Bebas" pitchFamily="2" charset="0"/>
            </a:endParaRPr>
          </a:p>
          <a:p>
            <a:endParaRPr lang="en-SG" sz="3200" dirty="0" smtClean="0">
              <a:solidFill>
                <a:srgbClr val="03D5EB"/>
              </a:solidFill>
              <a:latin typeface="Bebas" pitchFamily="2" charset="0"/>
            </a:endParaRPr>
          </a:p>
          <a:p>
            <a:r>
              <a:rPr lang="en-SG" sz="3200" dirty="0" smtClean="0">
                <a:latin typeface="Bebas" pitchFamily="2" charset="0"/>
              </a:rPr>
              <a:t>break   down</a:t>
            </a:r>
            <a:r>
              <a:rPr lang="en-SG" sz="3200" dirty="0" smtClean="0">
                <a:solidFill>
                  <a:srgbClr val="03D5EB"/>
                </a:solidFill>
                <a:latin typeface="Bebas" pitchFamily="2" charset="0"/>
              </a:rPr>
              <a:t>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language   barrier</a:t>
            </a:r>
            <a:endParaRPr lang="en-SG" sz="3200" dirty="0">
              <a:solidFill>
                <a:srgbClr val="06B0D8"/>
              </a:solidFill>
              <a:latin typeface="Bebas" pitchFamily="2" charset="0"/>
            </a:endParaRPr>
          </a:p>
          <a:p>
            <a:endParaRPr lang="en-SG" sz="3200" dirty="0" smtClean="0">
              <a:solidFill>
                <a:srgbClr val="03D5EB"/>
              </a:solidFill>
              <a:latin typeface="Bebas" pitchFamily="2" charset="0"/>
            </a:endParaRPr>
          </a:p>
        </p:txBody>
      </p:sp>
      <p:pic>
        <p:nvPicPr>
          <p:cNvPr id="3" name="Picture 2" descr="Multiple users silhouet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5" y="1504584"/>
            <a:ext cx="1039347" cy="103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ity buildings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6" y="232576"/>
            <a:ext cx="879204" cy="87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Big Ben in Lond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5" y="2762921"/>
            <a:ext cx="265086" cy="90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French receptionis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06" y="3885140"/>
            <a:ext cx="738664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Flitto (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06" y="4623804"/>
            <a:ext cx="4490686" cy="205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774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347864" y="5658949"/>
            <a:ext cx="48245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R</a:t>
            </a:r>
            <a:r>
              <a:rPr lang="en-SG" sz="3600" dirty="0" smtClean="0">
                <a:latin typeface="Bebas" pitchFamily="2" charset="0"/>
              </a:rPr>
              <a:t>ECOMMENDATION s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700808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Dialects</a:t>
            </a:r>
            <a:r>
              <a:rPr lang="en-SG" sz="2400" dirty="0" smtClean="0">
                <a:latin typeface="Bebas" pitchFamily="2" charset="0"/>
              </a:rPr>
              <a:t> : Words can be spoken in many forms, when sending a voice recording, you can request for  dialect translation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sz="2400" dirty="0">
              <a:latin typeface="Bebas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400" dirty="0" smtClean="0">
                <a:solidFill>
                  <a:srgbClr val="06B0D8"/>
                </a:solidFill>
                <a:latin typeface="Bebas" pitchFamily="2" charset="0"/>
              </a:rPr>
              <a:t>Unique Language Guidebook</a:t>
            </a:r>
            <a:r>
              <a:rPr lang="en-SG" sz="2400" dirty="0" smtClean="0">
                <a:latin typeface="Bebas" pitchFamily="2" charset="0"/>
              </a:rPr>
              <a:t> :  Fun  Sharing the language cultural of different country.  </a:t>
            </a:r>
            <a:r>
              <a:rPr lang="en-SG" sz="2400" dirty="0" err="1" smtClean="0">
                <a:latin typeface="Bebas" pitchFamily="2" charset="0"/>
              </a:rPr>
              <a:t>E.g</a:t>
            </a:r>
            <a:r>
              <a:rPr lang="en-SG" sz="2400" dirty="0" smtClean="0">
                <a:latin typeface="Bebas" pitchFamily="2" charset="0"/>
              </a:rPr>
              <a:t>(</a:t>
            </a:r>
            <a:r>
              <a:rPr lang="en-SG" sz="2400" dirty="0" err="1" smtClean="0">
                <a:latin typeface="Bebas" pitchFamily="2" charset="0"/>
              </a:rPr>
              <a:t>Singlish</a:t>
            </a:r>
            <a:r>
              <a:rPr lang="en-SG" sz="2400" dirty="0" smtClean="0">
                <a:latin typeface="Bebas" pitchFamily="2" charset="0"/>
              </a:rPr>
              <a:t>)</a:t>
            </a:r>
            <a:endParaRPr lang="en-US" sz="24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533" y="3433825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932040" y="3356992"/>
            <a:ext cx="518457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 E</a:t>
            </a:r>
            <a:r>
              <a:rPr lang="en-SG" sz="3600" dirty="0" smtClean="0">
                <a:latin typeface="Bebas" pitchFamily="2" charset="0"/>
              </a:rPr>
              <a:t>nd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411760" y="5673686"/>
            <a:ext cx="504056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Background   I</a:t>
            </a:r>
            <a:r>
              <a:rPr lang="en-SG" sz="3600" dirty="0" smtClean="0">
                <a:latin typeface="Bebas" pitchFamily="2" charset="0"/>
              </a:rPr>
              <a:t>ndustry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  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78995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Language   barrier   </a:t>
            </a:r>
            <a:r>
              <a:rPr lang="en-SG" sz="3200" dirty="0" smtClean="0">
                <a:latin typeface="Bebas" pitchFamily="2" charset="0"/>
              </a:rPr>
              <a:t>for   around   thousands   of   years</a:t>
            </a:r>
            <a:endParaRPr lang="en-SG" sz="3200" dirty="0">
              <a:latin typeface="Bebas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SG" sz="3200" dirty="0" smtClean="0">
              <a:latin typeface="Bebas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SG" sz="3200" dirty="0" smtClean="0">
                <a:latin typeface="Bebas" pitchFamily="2" charset="0"/>
              </a:rPr>
              <a:t>Translation   market   valued   at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$33b</a:t>
            </a:r>
            <a:r>
              <a:rPr lang="en-SG" sz="3200" dirty="0" smtClean="0">
                <a:latin typeface="Bebas" pitchFamily="2" charset="0"/>
              </a:rPr>
              <a:t>,   annual   growth   of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12%</a:t>
            </a:r>
          </a:p>
          <a:p>
            <a:endParaRPr lang="en-SG" sz="32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809059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5733256"/>
            <a:ext cx="2160240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A</a:t>
            </a:r>
            <a:r>
              <a:rPr lang="en-SG" sz="3600" dirty="0" smtClean="0">
                <a:latin typeface="Bebas" pitchFamily="2" charset="0"/>
              </a:rPr>
              <a:t>bout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424" y="318920"/>
            <a:ext cx="789957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smtClean="0">
                <a:latin typeface="Bebas" pitchFamily="2" charset="0"/>
              </a:rPr>
              <a:t>Online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crowdsourcing  translation  WEB/</a:t>
            </a:r>
            <a:r>
              <a:rPr lang="en-SG" sz="3200" dirty="0" smtClean="0">
                <a:latin typeface="Bebas" pitchFamily="2" charset="0"/>
              </a:rPr>
              <a:t>Mobile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 </a:t>
            </a:r>
            <a:r>
              <a:rPr lang="en-SG" sz="3200" dirty="0" smtClean="0">
                <a:latin typeface="Bebas" pitchFamily="2" charset="0"/>
              </a:rPr>
              <a:t>Application</a:t>
            </a:r>
          </a:p>
          <a:p>
            <a:endParaRPr lang="en-SG" sz="3200" dirty="0" smtClean="0">
              <a:latin typeface="Bebas" pitchFamily="2" charset="0"/>
            </a:endParaRPr>
          </a:p>
          <a:p>
            <a:r>
              <a:rPr lang="en-SG" sz="3200" dirty="0">
                <a:solidFill>
                  <a:srgbClr val="06B0D8"/>
                </a:solidFill>
                <a:latin typeface="Bebas" pitchFamily="2" charset="0"/>
              </a:rPr>
              <a:t>Read</a:t>
            </a:r>
            <a:r>
              <a:rPr lang="en-SG" sz="3200" dirty="0">
                <a:latin typeface="Bebas" pitchFamily="2" charset="0"/>
              </a:rPr>
              <a:t>  social  media  </a:t>
            </a:r>
            <a:r>
              <a:rPr lang="en-SG" sz="3200" dirty="0">
                <a:solidFill>
                  <a:srgbClr val="06B0D8"/>
                </a:solidFill>
                <a:latin typeface="Bebas" pitchFamily="2" charset="0"/>
              </a:rPr>
              <a:t>in  your  native  language</a:t>
            </a:r>
          </a:p>
          <a:p>
            <a:pPr marL="457200" indent="-457200">
              <a:buFontTx/>
              <a:buChar char="-"/>
            </a:pPr>
            <a:endParaRPr lang="en-SG" sz="3200" dirty="0">
              <a:solidFill>
                <a:srgbClr val="0FBDCF"/>
              </a:solidFill>
              <a:latin typeface="Bebas" pitchFamily="2" charset="0"/>
            </a:endParaRPr>
          </a:p>
          <a:p>
            <a:r>
              <a:rPr lang="en-SG" sz="3200" dirty="0">
                <a:latin typeface="Bebas" pitchFamily="2" charset="0"/>
              </a:rPr>
              <a:t>Translate  languages  in  </a:t>
            </a:r>
            <a:r>
              <a:rPr lang="en-SG" sz="3200" dirty="0">
                <a:solidFill>
                  <a:srgbClr val="06B0D8"/>
                </a:solidFill>
                <a:latin typeface="Bebas" pitchFamily="2" charset="0"/>
              </a:rPr>
              <a:t>images, Voice &amp; text</a:t>
            </a:r>
          </a:p>
          <a:p>
            <a:endParaRPr lang="en-SG" sz="3200" dirty="0" smtClean="0">
              <a:latin typeface="Bebas" pitchFamily="2" charset="0"/>
            </a:endParaRPr>
          </a:p>
          <a:p>
            <a:r>
              <a:rPr lang="en-SG" sz="3200" dirty="0" smtClean="0">
                <a:latin typeface="Bebas" pitchFamily="2" charset="0"/>
              </a:rPr>
              <a:t>&gt;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2.5  million  registered  users</a:t>
            </a:r>
            <a:r>
              <a:rPr lang="en-SG" sz="3200" dirty="0" smtClean="0">
                <a:latin typeface="Bebas" pitchFamily="2" charset="0"/>
              </a:rPr>
              <a:t>, 170 countries,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$0  marketing  effort </a:t>
            </a:r>
            <a:r>
              <a:rPr lang="en-SG" sz="3200" dirty="0" smtClean="0">
                <a:latin typeface="Bebas" pitchFamily="2" charset="0"/>
              </a:rPr>
              <a:t>(march 2014)</a:t>
            </a:r>
          </a:p>
          <a:p>
            <a:endParaRPr lang="en-SG" sz="3200" dirty="0" smtClean="0">
              <a:latin typeface="Bebas" pitchFamily="2" charset="0"/>
            </a:endParaRPr>
          </a:p>
        </p:txBody>
      </p:sp>
      <p:pic>
        <p:nvPicPr>
          <p:cNvPr id="1026" name="Picture 2" descr="English receptioni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15" y="1844824"/>
            <a:ext cx="899542" cy="89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ogle transla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0" y="3221505"/>
            <a:ext cx="1120388" cy="112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rowd of user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0" y="501697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martphone ipho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0" y="318920"/>
            <a:ext cx="879852" cy="87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5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flitt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2"/>
          <a:stretch/>
        </p:blipFill>
        <p:spPr bwMode="auto">
          <a:xfrm>
            <a:off x="3935338" y="1988840"/>
            <a:ext cx="4968552" cy="2930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12700" stA="38000" endPos="28000" dist="508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805264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5733256"/>
            <a:ext cx="2941637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eam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9736" y="280592"/>
            <a:ext cx="4709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smtClean="0">
                <a:latin typeface="Bebas" pitchFamily="2" charset="0"/>
              </a:rPr>
              <a:t>Employee Size:   </a:t>
            </a:r>
            <a:r>
              <a:rPr lang="en-US" sz="3200" dirty="0" smtClean="0">
                <a:solidFill>
                  <a:srgbClr val="06B0D8"/>
                </a:solidFill>
                <a:latin typeface="Bebas" pitchFamily="2" charset="0"/>
              </a:rPr>
              <a:t>17</a:t>
            </a:r>
            <a:endParaRPr lang="en-US" sz="3200" dirty="0">
              <a:solidFill>
                <a:srgbClr val="06B0D8"/>
              </a:solidFill>
              <a:latin typeface="Bebas" pitchFamily="2" charset="0"/>
            </a:endParaRPr>
          </a:p>
          <a:p>
            <a:r>
              <a:rPr lang="en-SG" sz="3200" dirty="0">
                <a:latin typeface="Bebas" pitchFamily="2" charset="0"/>
              </a:rPr>
              <a:t>language:  </a:t>
            </a:r>
            <a:r>
              <a:rPr lang="en-SG" sz="3200" dirty="0" err="1">
                <a:solidFill>
                  <a:srgbClr val="06B0D8"/>
                </a:solidFill>
                <a:latin typeface="Bebas" pitchFamily="2" charset="0"/>
              </a:rPr>
              <a:t>korea</a:t>
            </a:r>
            <a:r>
              <a:rPr lang="en-SG" sz="3200" dirty="0">
                <a:solidFill>
                  <a:srgbClr val="06B0D8"/>
                </a:solidFill>
                <a:latin typeface="Bebas" pitchFamily="2" charset="0"/>
              </a:rPr>
              <a:t>,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english</a:t>
            </a:r>
            <a:endParaRPr lang="en-SG" sz="3200" dirty="0">
              <a:solidFill>
                <a:srgbClr val="06B0D8"/>
              </a:solidFill>
              <a:latin typeface="Beba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840" y="1457399"/>
            <a:ext cx="3635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latin typeface="Bebas" pitchFamily="2" charset="0"/>
              </a:rPr>
              <a:t>Marketing/Sales:   </a:t>
            </a:r>
            <a:r>
              <a:rPr lang="en-SG" sz="2800" dirty="0" smtClean="0">
                <a:solidFill>
                  <a:srgbClr val="06B0D8"/>
                </a:solidFill>
                <a:latin typeface="Bebas" pitchFamily="2" charset="0"/>
              </a:rPr>
              <a:t>8</a:t>
            </a:r>
          </a:p>
          <a:p>
            <a:endParaRPr lang="en-SG" sz="2800" dirty="0">
              <a:latin typeface="Bebas" pitchFamily="2" charset="0"/>
            </a:endParaRPr>
          </a:p>
          <a:p>
            <a:r>
              <a:rPr lang="en-SG" sz="2800" dirty="0">
                <a:latin typeface="Bebas" pitchFamily="2" charset="0"/>
              </a:rPr>
              <a:t>Engineering </a:t>
            </a:r>
            <a:r>
              <a:rPr lang="en-SG" sz="2800" dirty="0" smtClean="0">
                <a:latin typeface="Bebas" pitchFamily="2" charset="0"/>
              </a:rPr>
              <a:t>  Team (Front End):   </a:t>
            </a:r>
            <a:r>
              <a:rPr lang="en-SG" sz="2800" dirty="0" smtClean="0">
                <a:solidFill>
                  <a:srgbClr val="06B0D8"/>
                </a:solidFill>
                <a:latin typeface="Bebas" pitchFamily="2" charset="0"/>
              </a:rPr>
              <a:t>3</a:t>
            </a:r>
          </a:p>
          <a:p>
            <a:endParaRPr lang="en-SG" sz="2800" dirty="0">
              <a:latin typeface="Bebas" pitchFamily="2" charset="0"/>
            </a:endParaRPr>
          </a:p>
          <a:p>
            <a:r>
              <a:rPr lang="en-SG" sz="2800" dirty="0">
                <a:latin typeface="Bebas" pitchFamily="2" charset="0"/>
              </a:rPr>
              <a:t>Engineering Team (</a:t>
            </a:r>
            <a:r>
              <a:rPr lang="en-SG" sz="2800" dirty="0" err="1">
                <a:latin typeface="Bebas" pitchFamily="2" charset="0"/>
              </a:rPr>
              <a:t>iOS</a:t>
            </a:r>
            <a:r>
              <a:rPr lang="en-SG" sz="2800" dirty="0">
                <a:latin typeface="Bebas" pitchFamily="2" charset="0"/>
              </a:rPr>
              <a:t>/android): </a:t>
            </a:r>
            <a:r>
              <a:rPr lang="en-SG" sz="2800" dirty="0" smtClean="0">
                <a:solidFill>
                  <a:srgbClr val="06B0D8"/>
                </a:solidFill>
                <a:latin typeface="Bebas" pitchFamily="2" charset="0"/>
              </a:rPr>
              <a:t>3</a:t>
            </a:r>
          </a:p>
          <a:p>
            <a:endParaRPr lang="en-SG" sz="2800" dirty="0">
              <a:latin typeface="Bebas" pitchFamily="2" charset="0"/>
            </a:endParaRPr>
          </a:p>
          <a:p>
            <a:r>
              <a:rPr lang="en-SG" sz="2800" dirty="0">
                <a:latin typeface="Bebas" pitchFamily="2" charset="0"/>
              </a:rPr>
              <a:t>PM: </a:t>
            </a:r>
            <a:r>
              <a:rPr lang="en-SG" sz="2800" dirty="0" smtClean="0">
                <a:latin typeface="Bebas" pitchFamily="2" charset="0"/>
              </a:rPr>
              <a:t>  </a:t>
            </a:r>
            <a:r>
              <a:rPr lang="en-SG" sz="2800" dirty="0" smtClean="0">
                <a:solidFill>
                  <a:srgbClr val="06B0D8"/>
                </a:solidFill>
                <a:latin typeface="Bebas" pitchFamily="2" charset="0"/>
              </a:rPr>
              <a:t>1</a:t>
            </a:r>
          </a:p>
          <a:p>
            <a:endParaRPr lang="en-SG" sz="2800" dirty="0">
              <a:latin typeface="Bebas" pitchFamily="2" charset="0"/>
            </a:endParaRPr>
          </a:p>
          <a:p>
            <a:r>
              <a:rPr lang="en-SG" sz="2800" dirty="0">
                <a:latin typeface="Bebas" pitchFamily="2" charset="0"/>
              </a:rPr>
              <a:t>Design: </a:t>
            </a:r>
            <a:r>
              <a:rPr lang="en-SG" sz="2800" dirty="0" smtClean="0">
                <a:latin typeface="Bebas" pitchFamily="2" charset="0"/>
              </a:rPr>
              <a:t>  </a:t>
            </a:r>
            <a:r>
              <a:rPr lang="en-SG" sz="2800" dirty="0" smtClean="0">
                <a:solidFill>
                  <a:srgbClr val="06B0D8"/>
                </a:solidFill>
                <a:latin typeface="Bebas" pitchFamily="2" charset="0"/>
              </a:rPr>
              <a:t>2</a:t>
            </a:r>
            <a:endParaRPr lang="en-SG" sz="2800" dirty="0">
              <a:solidFill>
                <a:srgbClr val="06B0D8"/>
              </a:solidFill>
              <a:latin typeface="Beba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9078" y="449869"/>
            <a:ext cx="219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 smtClean="0"/>
              <a:t>(as of 25/04/2014)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0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97347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 smtClean="0">
                <a:latin typeface="Bebas" pitchFamily="2" charset="0"/>
              </a:rPr>
              <a:t>CEO, Founder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|</a:t>
            </a:r>
            <a:r>
              <a:rPr lang="en-SG" sz="3200" dirty="0" smtClean="0">
                <a:latin typeface="Bebas" pitchFamily="2" charset="0"/>
              </a:rPr>
              <a:t>|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Simon  Lee</a:t>
            </a:r>
            <a:endParaRPr lang="en-SG" sz="3200" dirty="0">
              <a:solidFill>
                <a:srgbClr val="06B0D8"/>
              </a:solidFill>
              <a:latin typeface="Bebas" pitchFamily="2" charset="0"/>
            </a:endParaRPr>
          </a:p>
        </p:txBody>
      </p:sp>
      <p:pic>
        <p:nvPicPr>
          <p:cNvPr id="1026" name="Picture 2" descr="C:\Users\User\Desktop\simon l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87126"/>
            <a:ext cx="2952328" cy="34837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20072" y="5661248"/>
            <a:ext cx="2941637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eam </a:t>
            </a:r>
            <a:r>
              <a:rPr lang="en-SG" sz="3600" dirty="0" smtClean="0">
                <a:solidFill>
                  <a:srgbClr val="06B0D8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1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n Kang Pic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21"/>
          <a:stretch/>
        </p:blipFill>
        <p:spPr bwMode="auto">
          <a:xfrm>
            <a:off x="2843808" y="1844824"/>
            <a:ext cx="3297627" cy="33584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TextBox 8"/>
          <p:cNvSpPr txBox="1"/>
          <p:nvPr/>
        </p:nvSpPr>
        <p:spPr>
          <a:xfrm>
            <a:off x="272520" y="9259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 smtClean="0">
                <a:latin typeface="Bebas" pitchFamily="2" charset="0"/>
              </a:rPr>
              <a:t>CO-Founder,   engineer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|</a:t>
            </a:r>
            <a:r>
              <a:rPr lang="en-SG" sz="3200" dirty="0" smtClean="0">
                <a:latin typeface="Bebas" pitchFamily="2" charset="0"/>
              </a:rPr>
              <a:t>|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DAN KANG</a:t>
            </a:r>
            <a:endParaRPr lang="en-SG" sz="3200" dirty="0">
              <a:solidFill>
                <a:srgbClr val="06B0D8"/>
              </a:solidFill>
              <a:latin typeface="Bebas" pitchFamily="2" charset="0"/>
            </a:endParaRPr>
          </a:p>
        </p:txBody>
      </p:sp>
      <p:pic>
        <p:nvPicPr>
          <p:cNvPr id="10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220072" y="5661248"/>
            <a:ext cx="2941637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 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eam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2520" y="9259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>
                <a:latin typeface="Bebas" pitchFamily="2" charset="0"/>
              </a:rPr>
              <a:t>CO-Founder </a:t>
            </a:r>
            <a:r>
              <a:rPr lang="en-SG" sz="3200" dirty="0" smtClean="0">
                <a:latin typeface="Bebas" pitchFamily="2" charset="0"/>
              </a:rPr>
              <a:t>,   engineer   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|</a:t>
            </a:r>
            <a:r>
              <a:rPr lang="en-SG" sz="3200" dirty="0" smtClean="0">
                <a:latin typeface="Bebas" pitchFamily="2" charset="0"/>
              </a:rPr>
              <a:t>|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jinggu</a:t>
            </a:r>
            <a:r>
              <a:rPr lang="en-SG" sz="3200" dirty="0" smtClean="0">
                <a:solidFill>
                  <a:srgbClr val="06B0D8"/>
                </a:solidFill>
                <a:latin typeface="Bebas" pitchFamily="2" charset="0"/>
              </a:rPr>
              <a:t>   </a:t>
            </a:r>
            <a:r>
              <a:rPr lang="en-SG" sz="3200" dirty="0" err="1" smtClean="0">
                <a:solidFill>
                  <a:srgbClr val="06B0D8"/>
                </a:solidFill>
                <a:latin typeface="Bebas" pitchFamily="2" charset="0"/>
              </a:rPr>
              <a:t>kim</a:t>
            </a:r>
            <a:endParaRPr lang="en-SG" sz="3200" dirty="0">
              <a:solidFill>
                <a:srgbClr val="06B0D8"/>
              </a:solidFill>
              <a:latin typeface="Bebas" pitchFamily="2" charset="0"/>
            </a:endParaRPr>
          </a:p>
        </p:txBody>
      </p:sp>
      <p:pic>
        <p:nvPicPr>
          <p:cNvPr id="10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220072" y="5661248"/>
            <a:ext cx="2941637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 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eam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  <p:pic>
        <p:nvPicPr>
          <p:cNvPr id="4098" name="Picture 2" descr="C:\Users\User\Desktop\j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51" y="1932805"/>
            <a:ext cx="3086273" cy="3318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6223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520" y="92597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 smtClean="0">
                <a:latin typeface="Bebas" pitchFamily="2" charset="0"/>
              </a:rPr>
              <a:t>Global Sales Director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|</a:t>
            </a:r>
            <a:r>
              <a:rPr lang="en-SG" sz="3200" dirty="0" smtClean="0">
                <a:latin typeface="Bebas" pitchFamily="2" charset="0"/>
              </a:rPr>
              <a:t>| </a:t>
            </a:r>
            <a:r>
              <a:rPr lang="en-SG" sz="3200" dirty="0" smtClean="0">
                <a:solidFill>
                  <a:srgbClr val="0FBDCF"/>
                </a:solidFill>
                <a:latin typeface="Bebas" pitchFamily="2" charset="0"/>
              </a:rPr>
              <a:t>MIN HEE SONG</a:t>
            </a:r>
            <a:endParaRPr lang="en-SG" sz="3200" dirty="0">
              <a:solidFill>
                <a:srgbClr val="0FBDCF"/>
              </a:solidFill>
              <a:latin typeface="Bebas" pitchFamily="2" charset="0"/>
            </a:endParaRPr>
          </a:p>
        </p:txBody>
      </p:sp>
      <p:pic>
        <p:nvPicPr>
          <p:cNvPr id="2050" name="Picture 2" descr="http://m.c.lnkd.licdn.com/media/p/5/000/2a7/23f/1254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697" y="1983935"/>
            <a:ext cx="3209925" cy="3209926"/>
          </a:xfrm>
          <a:prstGeom prst="rect">
            <a:avLst/>
          </a:prstGeom>
          <a:noFill/>
          <a:effectLst>
            <a:reflection blurRad="12700" stA="38000" endPos="28000" dist="508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flitto_logo-350x2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05" y="5734752"/>
            <a:ext cx="1666875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endPos="0" dist="5000" dir="5400000" sy="-100000" algn="bl" rotWithShape="0"/>
          </a:effectLst>
          <a:ex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20072" y="5661248"/>
            <a:ext cx="2941637" cy="1152128"/>
          </a:xfrm>
        </p:spPr>
        <p:txBody>
          <a:bodyPr>
            <a:normAutofit/>
          </a:bodyPr>
          <a:lstStyle/>
          <a:p>
            <a:pPr algn="l"/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HE </a:t>
            </a:r>
            <a:r>
              <a:rPr lang="en-SG" sz="3600" dirty="0" smtClean="0">
                <a:solidFill>
                  <a:srgbClr val="0FBDCF"/>
                </a:solidFill>
                <a:latin typeface="Bebas" pitchFamily="2" charset="0"/>
              </a:rPr>
              <a:t>T</a:t>
            </a:r>
            <a:r>
              <a:rPr lang="en-SG" sz="3600" dirty="0" smtClean="0">
                <a:latin typeface="Bebas" pitchFamily="2" charset="0"/>
              </a:rPr>
              <a:t>eam </a:t>
            </a:r>
            <a:r>
              <a:rPr lang="en-SG" sz="3600" dirty="0" smtClean="0">
                <a:solidFill>
                  <a:srgbClr val="00B0F0"/>
                </a:solidFill>
                <a:latin typeface="Bebas" pitchFamily="2" charset="0"/>
              </a:rPr>
              <a:t>|</a:t>
            </a:r>
            <a:r>
              <a:rPr lang="en-SG" sz="3600" dirty="0" smtClean="0">
                <a:latin typeface="Bebas" pitchFamily="2" charset="0"/>
              </a:rPr>
              <a:t>|</a:t>
            </a:r>
            <a:endParaRPr lang="en-SG" sz="3600" dirty="0"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1010</Words>
  <Application>Microsoft Office PowerPoint</Application>
  <PresentationFormat>On-screen Show (4:3)</PresentationFormat>
  <Paragraphs>172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Technoprenuership study mission 2014 (Seoul/Tokyo)  company Presentation</vt:lpstr>
      <vt:lpstr>History  ||</vt:lpstr>
      <vt:lpstr>PowerPoint Presentation</vt:lpstr>
      <vt:lpstr>About ||</vt:lpstr>
      <vt:lpstr>THE Team ||</vt:lpstr>
      <vt:lpstr>THE Team ||</vt:lpstr>
      <vt:lpstr>THE Team ||</vt:lpstr>
      <vt:lpstr>THE Team ||</vt:lpstr>
      <vt:lpstr>THE Team ||</vt:lpstr>
      <vt:lpstr>Connections ||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Singapore Management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147</cp:revision>
  <dcterms:created xsi:type="dcterms:W3CDTF">2014-03-05T06:46:38Z</dcterms:created>
  <dcterms:modified xsi:type="dcterms:W3CDTF">2014-03-27T01:00:54Z</dcterms:modified>
</cp:coreProperties>
</file>