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0243463" cy="42845038"/>
  <p:notesSz cx="6858000" cy="9144000"/>
  <p:defaultTextStyle>
    <a:defPPr>
      <a:defRPr lang="en-US"/>
    </a:defPPr>
    <a:lvl1pPr marL="0" algn="l" defTabSz="4176394" rtl="0" eaLnBrk="1" latinLnBrk="0" hangingPunct="1">
      <a:defRPr sz="8200" kern="1200">
        <a:solidFill>
          <a:schemeClr val="tx1"/>
        </a:solidFill>
        <a:latin typeface="+mn-lt"/>
        <a:ea typeface="+mn-ea"/>
        <a:cs typeface="+mn-cs"/>
      </a:defRPr>
    </a:lvl1pPr>
    <a:lvl2pPr marL="2088197" algn="l" defTabSz="4176394" rtl="0" eaLnBrk="1" latinLnBrk="0" hangingPunct="1">
      <a:defRPr sz="8200" kern="1200">
        <a:solidFill>
          <a:schemeClr val="tx1"/>
        </a:solidFill>
        <a:latin typeface="+mn-lt"/>
        <a:ea typeface="+mn-ea"/>
        <a:cs typeface="+mn-cs"/>
      </a:defRPr>
    </a:lvl2pPr>
    <a:lvl3pPr marL="4176394" algn="l" defTabSz="4176394" rtl="0" eaLnBrk="1" latinLnBrk="0" hangingPunct="1">
      <a:defRPr sz="8200" kern="1200">
        <a:solidFill>
          <a:schemeClr val="tx1"/>
        </a:solidFill>
        <a:latin typeface="+mn-lt"/>
        <a:ea typeface="+mn-ea"/>
        <a:cs typeface="+mn-cs"/>
      </a:defRPr>
    </a:lvl3pPr>
    <a:lvl4pPr marL="6264591" algn="l" defTabSz="4176394" rtl="0" eaLnBrk="1" latinLnBrk="0" hangingPunct="1">
      <a:defRPr sz="8200" kern="1200">
        <a:solidFill>
          <a:schemeClr val="tx1"/>
        </a:solidFill>
        <a:latin typeface="+mn-lt"/>
        <a:ea typeface="+mn-ea"/>
        <a:cs typeface="+mn-cs"/>
      </a:defRPr>
    </a:lvl4pPr>
    <a:lvl5pPr marL="8352788" algn="l" defTabSz="4176394" rtl="0" eaLnBrk="1" latinLnBrk="0" hangingPunct="1">
      <a:defRPr sz="8200" kern="1200">
        <a:solidFill>
          <a:schemeClr val="tx1"/>
        </a:solidFill>
        <a:latin typeface="+mn-lt"/>
        <a:ea typeface="+mn-ea"/>
        <a:cs typeface="+mn-cs"/>
      </a:defRPr>
    </a:lvl5pPr>
    <a:lvl6pPr marL="10440985" algn="l" defTabSz="4176394" rtl="0" eaLnBrk="1" latinLnBrk="0" hangingPunct="1">
      <a:defRPr sz="8200" kern="1200">
        <a:solidFill>
          <a:schemeClr val="tx1"/>
        </a:solidFill>
        <a:latin typeface="+mn-lt"/>
        <a:ea typeface="+mn-ea"/>
        <a:cs typeface="+mn-cs"/>
      </a:defRPr>
    </a:lvl6pPr>
    <a:lvl7pPr marL="12529182" algn="l" defTabSz="4176394" rtl="0" eaLnBrk="1" latinLnBrk="0" hangingPunct="1">
      <a:defRPr sz="8200" kern="1200">
        <a:solidFill>
          <a:schemeClr val="tx1"/>
        </a:solidFill>
        <a:latin typeface="+mn-lt"/>
        <a:ea typeface="+mn-ea"/>
        <a:cs typeface="+mn-cs"/>
      </a:defRPr>
    </a:lvl7pPr>
    <a:lvl8pPr marL="14617379" algn="l" defTabSz="4176394" rtl="0" eaLnBrk="1" latinLnBrk="0" hangingPunct="1">
      <a:defRPr sz="8200" kern="1200">
        <a:solidFill>
          <a:schemeClr val="tx1"/>
        </a:solidFill>
        <a:latin typeface="+mn-lt"/>
        <a:ea typeface="+mn-ea"/>
        <a:cs typeface="+mn-cs"/>
      </a:defRPr>
    </a:lvl8pPr>
    <a:lvl9pPr marL="16705576" algn="l" defTabSz="417639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95">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1" autoAdjust="0"/>
    <p:restoredTop sz="98221" autoAdjust="0"/>
  </p:normalViewPr>
  <p:slideViewPr>
    <p:cSldViewPr>
      <p:cViewPr>
        <p:scale>
          <a:sx n="33" d="100"/>
          <a:sy n="33" d="100"/>
        </p:scale>
        <p:origin x="-240" y="5652"/>
      </p:cViewPr>
      <p:guideLst>
        <p:guide orient="horz" pos="13495"/>
        <p:guide pos="952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8260" y="13309739"/>
            <a:ext cx="25706944" cy="9183914"/>
          </a:xfrm>
        </p:spPr>
        <p:txBody>
          <a:bodyPr/>
          <a:lstStyle/>
          <a:p>
            <a:r>
              <a:rPr lang="en-US" smtClean="0"/>
              <a:t>Click to edit Master title style</a:t>
            </a:r>
            <a:endParaRPr lang="en-US"/>
          </a:p>
        </p:txBody>
      </p:sp>
      <p:sp>
        <p:nvSpPr>
          <p:cNvPr id="3" name="Subtitle 2"/>
          <p:cNvSpPr>
            <a:spLocks noGrp="1"/>
          </p:cNvSpPr>
          <p:nvPr>
            <p:ph type="subTitle" idx="1"/>
          </p:nvPr>
        </p:nvSpPr>
        <p:spPr>
          <a:xfrm>
            <a:off x="4536520" y="24278855"/>
            <a:ext cx="21170424" cy="10949287"/>
          </a:xfrm>
        </p:spPr>
        <p:txBody>
          <a:bodyPr/>
          <a:lstStyle>
            <a:lvl1pPr marL="0" indent="0" algn="ctr">
              <a:buNone/>
              <a:defRPr>
                <a:solidFill>
                  <a:schemeClr val="tx1">
                    <a:tint val="75000"/>
                  </a:schemeClr>
                </a:solidFill>
              </a:defRPr>
            </a:lvl1pPr>
            <a:lvl2pPr marL="2088197" indent="0" algn="ctr">
              <a:buNone/>
              <a:defRPr>
                <a:solidFill>
                  <a:schemeClr val="tx1">
                    <a:tint val="75000"/>
                  </a:schemeClr>
                </a:solidFill>
              </a:defRPr>
            </a:lvl2pPr>
            <a:lvl3pPr marL="4176394" indent="0" algn="ctr">
              <a:buNone/>
              <a:defRPr>
                <a:solidFill>
                  <a:schemeClr val="tx1">
                    <a:tint val="75000"/>
                  </a:schemeClr>
                </a:solidFill>
              </a:defRPr>
            </a:lvl3pPr>
            <a:lvl4pPr marL="6264591" indent="0" algn="ctr">
              <a:buNone/>
              <a:defRPr>
                <a:solidFill>
                  <a:schemeClr val="tx1">
                    <a:tint val="75000"/>
                  </a:schemeClr>
                </a:solidFill>
              </a:defRPr>
            </a:lvl4pPr>
            <a:lvl5pPr marL="8352788" indent="0" algn="ctr">
              <a:buNone/>
              <a:defRPr>
                <a:solidFill>
                  <a:schemeClr val="tx1">
                    <a:tint val="75000"/>
                  </a:schemeClr>
                </a:solidFill>
              </a:defRPr>
            </a:lvl5pPr>
            <a:lvl6pPr marL="10440985" indent="0" algn="ctr">
              <a:buNone/>
              <a:defRPr>
                <a:solidFill>
                  <a:schemeClr val="tx1">
                    <a:tint val="75000"/>
                  </a:schemeClr>
                </a:solidFill>
              </a:defRPr>
            </a:lvl6pPr>
            <a:lvl7pPr marL="12529182" indent="0" algn="ctr">
              <a:buNone/>
              <a:defRPr>
                <a:solidFill>
                  <a:schemeClr val="tx1">
                    <a:tint val="75000"/>
                  </a:schemeClr>
                </a:solidFill>
              </a:defRPr>
            </a:lvl7pPr>
            <a:lvl8pPr marL="14617379" indent="0" algn="ctr">
              <a:buNone/>
              <a:defRPr>
                <a:solidFill>
                  <a:schemeClr val="tx1">
                    <a:tint val="75000"/>
                  </a:schemeClr>
                </a:solidFill>
              </a:defRPr>
            </a:lvl8pPr>
            <a:lvl9pPr marL="1670557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26511" y="1715795"/>
            <a:ext cx="6804779" cy="365571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2173" y="1715795"/>
            <a:ext cx="19910280" cy="36557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9026" y="27531909"/>
            <a:ext cx="25706944" cy="8509501"/>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89026" y="18159562"/>
            <a:ext cx="25706944" cy="9372349"/>
          </a:xfrm>
        </p:spPr>
        <p:txBody>
          <a:bodyPr anchor="b"/>
          <a:lstStyle>
            <a:lvl1pPr marL="0" indent="0">
              <a:buNone/>
              <a:defRPr sz="9100">
                <a:solidFill>
                  <a:schemeClr val="tx1">
                    <a:tint val="75000"/>
                  </a:schemeClr>
                </a:solidFill>
              </a:defRPr>
            </a:lvl1pPr>
            <a:lvl2pPr marL="2088197" indent="0">
              <a:buNone/>
              <a:defRPr sz="8200">
                <a:solidFill>
                  <a:schemeClr val="tx1">
                    <a:tint val="75000"/>
                  </a:schemeClr>
                </a:solidFill>
              </a:defRPr>
            </a:lvl2pPr>
            <a:lvl3pPr marL="4176394" indent="0">
              <a:buNone/>
              <a:defRPr sz="7200">
                <a:solidFill>
                  <a:schemeClr val="tx1">
                    <a:tint val="75000"/>
                  </a:schemeClr>
                </a:solidFill>
              </a:defRPr>
            </a:lvl3pPr>
            <a:lvl4pPr marL="6264591" indent="0">
              <a:buNone/>
              <a:defRPr sz="6500">
                <a:solidFill>
                  <a:schemeClr val="tx1">
                    <a:tint val="75000"/>
                  </a:schemeClr>
                </a:solidFill>
              </a:defRPr>
            </a:lvl4pPr>
            <a:lvl5pPr marL="8352788" indent="0">
              <a:buNone/>
              <a:defRPr sz="6500">
                <a:solidFill>
                  <a:schemeClr val="tx1">
                    <a:tint val="75000"/>
                  </a:schemeClr>
                </a:solidFill>
              </a:defRPr>
            </a:lvl5pPr>
            <a:lvl6pPr marL="10440985" indent="0">
              <a:buNone/>
              <a:defRPr sz="6500">
                <a:solidFill>
                  <a:schemeClr val="tx1">
                    <a:tint val="75000"/>
                  </a:schemeClr>
                </a:solidFill>
              </a:defRPr>
            </a:lvl6pPr>
            <a:lvl7pPr marL="12529182" indent="0">
              <a:buNone/>
              <a:defRPr sz="6500">
                <a:solidFill>
                  <a:schemeClr val="tx1">
                    <a:tint val="75000"/>
                  </a:schemeClr>
                </a:solidFill>
              </a:defRPr>
            </a:lvl7pPr>
            <a:lvl8pPr marL="14617379" indent="0">
              <a:buNone/>
              <a:defRPr sz="6500">
                <a:solidFill>
                  <a:schemeClr val="tx1">
                    <a:tint val="75000"/>
                  </a:schemeClr>
                </a:solidFill>
              </a:defRPr>
            </a:lvl8pPr>
            <a:lvl9pPr marL="16705576" indent="0">
              <a:buNone/>
              <a:defRPr sz="6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2173" y="9997179"/>
            <a:ext cx="13357529" cy="28275744"/>
          </a:xfrm>
        </p:spPr>
        <p:txBody>
          <a:bodyPr/>
          <a:lstStyle>
            <a:lvl1pPr>
              <a:defRPr sz="12700"/>
            </a:lvl1pPr>
            <a:lvl2pPr>
              <a:defRPr sz="111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73761" y="9997179"/>
            <a:ext cx="13357529" cy="28275744"/>
          </a:xfrm>
        </p:spPr>
        <p:txBody>
          <a:bodyPr/>
          <a:lstStyle>
            <a:lvl1pPr>
              <a:defRPr sz="12700"/>
            </a:lvl1pPr>
            <a:lvl2pPr>
              <a:defRPr sz="111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2178" y="9590551"/>
            <a:ext cx="13362780" cy="3996886"/>
          </a:xfrm>
        </p:spPr>
        <p:txBody>
          <a:bodyPr anchor="b"/>
          <a:lstStyle>
            <a:lvl1pPr marL="0" indent="0">
              <a:buNone/>
              <a:defRPr sz="11100" b="1"/>
            </a:lvl1pPr>
            <a:lvl2pPr marL="2088197" indent="0">
              <a:buNone/>
              <a:defRPr sz="9100" b="1"/>
            </a:lvl2pPr>
            <a:lvl3pPr marL="4176394" indent="0">
              <a:buNone/>
              <a:defRPr sz="8200" b="1"/>
            </a:lvl3pPr>
            <a:lvl4pPr marL="6264591" indent="0">
              <a:buNone/>
              <a:defRPr sz="7200" b="1"/>
            </a:lvl4pPr>
            <a:lvl5pPr marL="8352788" indent="0">
              <a:buNone/>
              <a:defRPr sz="7200" b="1"/>
            </a:lvl5pPr>
            <a:lvl6pPr marL="10440985" indent="0">
              <a:buNone/>
              <a:defRPr sz="7200" b="1"/>
            </a:lvl6pPr>
            <a:lvl7pPr marL="12529182" indent="0">
              <a:buNone/>
              <a:defRPr sz="7200" b="1"/>
            </a:lvl7pPr>
            <a:lvl8pPr marL="14617379" indent="0">
              <a:buNone/>
              <a:defRPr sz="7200" b="1"/>
            </a:lvl8pPr>
            <a:lvl9pPr marL="16705576"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1512178" y="13587437"/>
            <a:ext cx="13362780" cy="24685487"/>
          </a:xfrm>
        </p:spPr>
        <p:txBody>
          <a:bodyPr/>
          <a:lstStyle>
            <a:lvl1pPr>
              <a:defRPr sz="111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63262" y="9590551"/>
            <a:ext cx="13368031" cy="3996886"/>
          </a:xfrm>
        </p:spPr>
        <p:txBody>
          <a:bodyPr anchor="b"/>
          <a:lstStyle>
            <a:lvl1pPr marL="0" indent="0">
              <a:buNone/>
              <a:defRPr sz="11100" b="1"/>
            </a:lvl1pPr>
            <a:lvl2pPr marL="2088197" indent="0">
              <a:buNone/>
              <a:defRPr sz="9100" b="1"/>
            </a:lvl2pPr>
            <a:lvl3pPr marL="4176394" indent="0">
              <a:buNone/>
              <a:defRPr sz="8200" b="1"/>
            </a:lvl3pPr>
            <a:lvl4pPr marL="6264591" indent="0">
              <a:buNone/>
              <a:defRPr sz="7200" b="1"/>
            </a:lvl4pPr>
            <a:lvl5pPr marL="8352788" indent="0">
              <a:buNone/>
              <a:defRPr sz="7200" b="1"/>
            </a:lvl5pPr>
            <a:lvl6pPr marL="10440985" indent="0">
              <a:buNone/>
              <a:defRPr sz="7200" b="1"/>
            </a:lvl6pPr>
            <a:lvl7pPr marL="12529182" indent="0">
              <a:buNone/>
              <a:defRPr sz="7200" b="1"/>
            </a:lvl7pPr>
            <a:lvl8pPr marL="14617379" indent="0">
              <a:buNone/>
              <a:defRPr sz="7200" b="1"/>
            </a:lvl8pPr>
            <a:lvl9pPr marL="16705576"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15363262" y="13587437"/>
            <a:ext cx="13368031" cy="24685487"/>
          </a:xfrm>
        </p:spPr>
        <p:txBody>
          <a:bodyPr/>
          <a:lstStyle>
            <a:lvl1pPr>
              <a:defRPr sz="111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2178" y="1705866"/>
            <a:ext cx="9949892" cy="7259854"/>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24353" y="1705875"/>
            <a:ext cx="16906937" cy="36567053"/>
          </a:xfrm>
        </p:spPr>
        <p:txBody>
          <a:bodyPr/>
          <a:lstStyle>
            <a:lvl1pPr>
              <a:defRPr sz="14700"/>
            </a:lvl1pPr>
            <a:lvl2pPr>
              <a:defRPr sz="12700"/>
            </a:lvl2pPr>
            <a:lvl3pPr>
              <a:defRPr sz="111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2178" y="8965728"/>
            <a:ext cx="9949892" cy="29307199"/>
          </a:xfrm>
        </p:spPr>
        <p:txBody>
          <a:bodyPr/>
          <a:lstStyle>
            <a:lvl1pPr marL="0" indent="0">
              <a:buNone/>
              <a:defRPr sz="6500"/>
            </a:lvl1pPr>
            <a:lvl2pPr marL="2088197" indent="0">
              <a:buNone/>
              <a:defRPr sz="5500"/>
            </a:lvl2pPr>
            <a:lvl3pPr marL="4176394" indent="0">
              <a:buNone/>
              <a:defRPr sz="4600"/>
            </a:lvl3pPr>
            <a:lvl4pPr marL="6264591" indent="0">
              <a:buNone/>
              <a:defRPr sz="4200"/>
            </a:lvl4pPr>
            <a:lvl5pPr marL="8352788" indent="0">
              <a:buNone/>
              <a:defRPr sz="4200"/>
            </a:lvl5pPr>
            <a:lvl6pPr marL="10440985" indent="0">
              <a:buNone/>
              <a:defRPr sz="4200"/>
            </a:lvl6pPr>
            <a:lvl7pPr marL="12529182" indent="0">
              <a:buNone/>
              <a:defRPr sz="4200"/>
            </a:lvl7pPr>
            <a:lvl8pPr marL="14617379" indent="0">
              <a:buNone/>
              <a:defRPr sz="4200"/>
            </a:lvl8pPr>
            <a:lvl9pPr marL="16705576"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27929" y="29991531"/>
            <a:ext cx="18146078" cy="3540670"/>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27929" y="3828285"/>
            <a:ext cx="18146078" cy="25707023"/>
          </a:xfrm>
        </p:spPr>
        <p:txBody>
          <a:bodyPr/>
          <a:lstStyle>
            <a:lvl1pPr marL="0" indent="0">
              <a:buNone/>
              <a:defRPr sz="14700"/>
            </a:lvl1pPr>
            <a:lvl2pPr marL="2088197" indent="0">
              <a:buNone/>
              <a:defRPr sz="12700"/>
            </a:lvl2pPr>
            <a:lvl3pPr marL="4176394" indent="0">
              <a:buNone/>
              <a:defRPr sz="11100"/>
            </a:lvl3pPr>
            <a:lvl4pPr marL="6264591" indent="0">
              <a:buNone/>
              <a:defRPr sz="9100"/>
            </a:lvl4pPr>
            <a:lvl5pPr marL="8352788" indent="0">
              <a:buNone/>
              <a:defRPr sz="9100"/>
            </a:lvl5pPr>
            <a:lvl6pPr marL="10440985" indent="0">
              <a:buNone/>
              <a:defRPr sz="9100"/>
            </a:lvl6pPr>
            <a:lvl7pPr marL="12529182" indent="0">
              <a:buNone/>
              <a:defRPr sz="9100"/>
            </a:lvl7pPr>
            <a:lvl8pPr marL="14617379" indent="0">
              <a:buNone/>
              <a:defRPr sz="9100"/>
            </a:lvl8pPr>
            <a:lvl9pPr marL="16705576" indent="0">
              <a:buNone/>
              <a:defRPr sz="9100"/>
            </a:lvl9pPr>
          </a:lstStyle>
          <a:p>
            <a:endParaRPr lang="en-US"/>
          </a:p>
        </p:txBody>
      </p:sp>
      <p:sp>
        <p:nvSpPr>
          <p:cNvPr id="4" name="Text Placeholder 3"/>
          <p:cNvSpPr>
            <a:spLocks noGrp="1"/>
          </p:cNvSpPr>
          <p:nvPr>
            <p:ph type="body" sz="half" idx="2"/>
          </p:nvPr>
        </p:nvSpPr>
        <p:spPr>
          <a:xfrm>
            <a:off x="5927929" y="33532201"/>
            <a:ext cx="18146078" cy="5028338"/>
          </a:xfrm>
        </p:spPr>
        <p:txBody>
          <a:bodyPr/>
          <a:lstStyle>
            <a:lvl1pPr marL="0" indent="0">
              <a:buNone/>
              <a:defRPr sz="6500"/>
            </a:lvl1pPr>
            <a:lvl2pPr marL="2088197" indent="0">
              <a:buNone/>
              <a:defRPr sz="5500"/>
            </a:lvl2pPr>
            <a:lvl3pPr marL="4176394" indent="0">
              <a:buNone/>
              <a:defRPr sz="4600"/>
            </a:lvl3pPr>
            <a:lvl4pPr marL="6264591" indent="0">
              <a:buNone/>
              <a:defRPr sz="4200"/>
            </a:lvl4pPr>
            <a:lvl5pPr marL="8352788" indent="0">
              <a:buNone/>
              <a:defRPr sz="4200"/>
            </a:lvl5pPr>
            <a:lvl6pPr marL="10440985" indent="0">
              <a:buNone/>
              <a:defRPr sz="4200"/>
            </a:lvl6pPr>
            <a:lvl7pPr marL="12529182" indent="0">
              <a:buNone/>
              <a:defRPr sz="4200"/>
            </a:lvl7pPr>
            <a:lvl8pPr marL="14617379" indent="0">
              <a:buNone/>
              <a:defRPr sz="4200"/>
            </a:lvl8pPr>
            <a:lvl9pPr marL="16705576" indent="0">
              <a:buNone/>
              <a:defRPr sz="4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2173" y="1715786"/>
            <a:ext cx="27219117" cy="7140840"/>
          </a:xfrm>
          <a:prstGeom prst="rect">
            <a:avLst/>
          </a:prstGeom>
        </p:spPr>
        <p:txBody>
          <a:bodyPr vert="horz" lIns="417639" tIns="208820" rIns="417639" bIns="2088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2173" y="9997179"/>
            <a:ext cx="27219117" cy="28275744"/>
          </a:xfrm>
          <a:prstGeom prst="rect">
            <a:avLst/>
          </a:prstGeom>
        </p:spPr>
        <p:txBody>
          <a:bodyPr vert="horz" lIns="417639" tIns="208820" rIns="417639" bIns="2088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2173" y="39711012"/>
            <a:ext cx="7056808" cy="2281103"/>
          </a:xfrm>
          <a:prstGeom prst="rect">
            <a:avLst/>
          </a:prstGeom>
        </p:spPr>
        <p:txBody>
          <a:bodyPr vert="horz" lIns="417639" tIns="208820" rIns="417639" bIns="208820" rtlCol="0" anchor="ctr"/>
          <a:lstStyle>
            <a:lvl1pPr algn="l">
              <a:defRPr sz="5500">
                <a:solidFill>
                  <a:schemeClr val="tx1">
                    <a:tint val="75000"/>
                  </a:schemeClr>
                </a:solidFill>
              </a:defRPr>
            </a:lvl1pPr>
          </a:lstStyle>
          <a:p>
            <a:fld id="{1D8BD707-D9CF-40AE-B4C6-C98DA3205C09}" type="datetimeFigureOut">
              <a:rPr lang="en-US" smtClean="0"/>
              <a:pPr/>
              <a:t>4/17/2016</a:t>
            </a:fld>
            <a:endParaRPr lang="en-US"/>
          </a:p>
        </p:txBody>
      </p:sp>
      <p:sp>
        <p:nvSpPr>
          <p:cNvPr id="5" name="Footer Placeholder 4"/>
          <p:cNvSpPr>
            <a:spLocks noGrp="1"/>
          </p:cNvSpPr>
          <p:nvPr>
            <p:ph type="ftr" sz="quarter" idx="3"/>
          </p:nvPr>
        </p:nvSpPr>
        <p:spPr>
          <a:xfrm>
            <a:off x="10333183" y="39711012"/>
            <a:ext cx="9577097" cy="2281103"/>
          </a:xfrm>
          <a:prstGeom prst="rect">
            <a:avLst/>
          </a:prstGeom>
        </p:spPr>
        <p:txBody>
          <a:bodyPr vert="horz" lIns="417639" tIns="208820" rIns="417639" bIns="208820"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74482" y="39711012"/>
            <a:ext cx="7056808" cy="2281103"/>
          </a:xfrm>
          <a:prstGeom prst="rect">
            <a:avLst/>
          </a:prstGeom>
        </p:spPr>
        <p:txBody>
          <a:bodyPr vert="horz" lIns="417639" tIns="208820" rIns="417639" bIns="208820" rtlCol="0" anchor="ctr"/>
          <a:lstStyle>
            <a:lvl1pPr algn="r">
              <a:defRPr sz="55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394" rtl="0" eaLnBrk="1" latinLnBrk="0" hangingPunct="1">
        <a:spcBef>
          <a:spcPct val="0"/>
        </a:spcBef>
        <a:buNone/>
        <a:defRPr sz="20200" kern="1200">
          <a:solidFill>
            <a:schemeClr val="tx1"/>
          </a:solidFill>
          <a:latin typeface="+mj-lt"/>
          <a:ea typeface="+mj-ea"/>
          <a:cs typeface="+mj-cs"/>
        </a:defRPr>
      </a:lvl1pPr>
    </p:titleStyle>
    <p:bodyStyle>
      <a:lvl1pPr marL="1566148" indent="-1566148" algn="l" defTabSz="4176394" rtl="0" eaLnBrk="1" latinLnBrk="0" hangingPunct="1">
        <a:spcBef>
          <a:spcPct val="20000"/>
        </a:spcBef>
        <a:buFont typeface="Arial" pitchFamily="34" charset="0"/>
        <a:buChar char="•"/>
        <a:defRPr sz="14700" kern="1200">
          <a:solidFill>
            <a:schemeClr val="tx1"/>
          </a:solidFill>
          <a:latin typeface="+mn-lt"/>
          <a:ea typeface="+mn-ea"/>
          <a:cs typeface="+mn-cs"/>
        </a:defRPr>
      </a:lvl1pPr>
      <a:lvl2pPr marL="3393320" indent="-1305123" algn="l" defTabSz="4176394"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92" indent="-1044098" algn="l" defTabSz="4176394"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08689"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886"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083"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280"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477"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674"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394" rtl="0" eaLnBrk="1" latinLnBrk="0" hangingPunct="1">
        <a:defRPr sz="8200" kern="1200">
          <a:solidFill>
            <a:schemeClr val="tx1"/>
          </a:solidFill>
          <a:latin typeface="+mn-lt"/>
          <a:ea typeface="+mn-ea"/>
          <a:cs typeface="+mn-cs"/>
        </a:defRPr>
      </a:lvl1pPr>
      <a:lvl2pPr marL="2088197" algn="l" defTabSz="4176394" rtl="0" eaLnBrk="1" latinLnBrk="0" hangingPunct="1">
        <a:defRPr sz="8200" kern="1200">
          <a:solidFill>
            <a:schemeClr val="tx1"/>
          </a:solidFill>
          <a:latin typeface="+mn-lt"/>
          <a:ea typeface="+mn-ea"/>
          <a:cs typeface="+mn-cs"/>
        </a:defRPr>
      </a:lvl2pPr>
      <a:lvl3pPr marL="4176394" algn="l" defTabSz="4176394" rtl="0" eaLnBrk="1" latinLnBrk="0" hangingPunct="1">
        <a:defRPr sz="8200" kern="1200">
          <a:solidFill>
            <a:schemeClr val="tx1"/>
          </a:solidFill>
          <a:latin typeface="+mn-lt"/>
          <a:ea typeface="+mn-ea"/>
          <a:cs typeface="+mn-cs"/>
        </a:defRPr>
      </a:lvl3pPr>
      <a:lvl4pPr marL="6264591" algn="l" defTabSz="4176394" rtl="0" eaLnBrk="1" latinLnBrk="0" hangingPunct="1">
        <a:defRPr sz="8200" kern="1200">
          <a:solidFill>
            <a:schemeClr val="tx1"/>
          </a:solidFill>
          <a:latin typeface="+mn-lt"/>
          <a:ea typeface="+mn-ea"/>
          <a:cs typeface="+mn-cs"/>
        </a:defRPr>
      </a:lvl4pPr>
      <a:lvl5pPr marL="8352788" algn="l" defTabSz="4176394" rtl="0" eaLnBrk="1" latinLnBrk="0" hangingPunct="1">
        <a:defRPr sz="8200" kern="1200">
          <a:solidFill>
            <a:schemeClr val="tx1"/>
          </a:solidFill>
          <a:latin typeface="+mn-lt"/>
          <a:ea typeface="+mn-ea"/>
          <a:cs typeface="+mn-cs"/>
        </a:defRPr>
      </a:lvl5pPr>
      <a:lvl6pPr marL="10440985" algn="l" defTabSz="4176394" rtl="0" eaLnBrk="1" latinLnBrk="0" hangingPunct="1">
        <a:defRPr sz="8200" kern="1200">
          <a:solidFill>
            <a:schemeClr val="tx1"/>
          </a:solidFill>
          <a:latin typeface="+mn-lt"/>
          <a:ea typeface="+mn-ea"/>
          <a:cs typeface="+mn-cs"/>
        </a:defRPr>
      </a:lvl6pPr>
      <a:lvl7pPr marL="12529182" algn="l" defTabSz="4176394" rtl="0" eaLnBrk="1" latinLnBrk="0" hangingPunct="1">
        <a:defRPr sz="8200" kern="1200">
          <a:solidFill>
            <a:schemeClr val="tx1"/>
          </a:solidFill>
          <a:latin typeface="+mn-lt"/>
          <a:ea typeface="+mn-ea"/>
          <a:cs typeface="+mn-cs"/>
        </a:defRPr>
      </a:lvl7pPr>
      <a:lvl8pPr marL="14617379" algn="l" defTabSz="4176394" rtl="0" eaLnBrk="1" latinLnBrk="0" hangingPunct="1">
        <a:defRPr sz="8200" kern="1200">
          <a:solidFill>
            <a:schemeClr val="tx1"/>
          </a:solidFill>
          <a:latin typeface="+mn-lt"/>
          <a:ea typeface="+mn-ea"/>
          <a:cs typeface="+mn-cs"/>
        </a:defRPr>
      </a:lvl8pPr>
      <a:lvl9pPr marL="16705576" algn="l" defTabSz="417639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20446075" y="5146983"/>
            <a:ext cx="9087472" cy="22050707"/>
            <a:chOff x="76200" y="9991206"/>
            <a:chExt cx="9449405" cy="2476093"/>
          </a:xfrm>
        </p:grpSpPr>
        <p:grpSp>
          <p:nvGrpSpPr>
            <p:cNvPr id="19" name="Group 18"/>
            <p:cNvGrpSpPr/>
            <p:nvPr/>
          </p:nvGrpSpPr>
          <p:grpSpPr>
            <a:xfrm>
              <a:off x="76200" y="9991206"/>
              <a:ext cx="9449405" cy="2476093"/>
              <a:chOff x="76201" y="4276206"/>
              <a:chExt cx="9449405" cy="2476093"/>
            </a:xfrm>
          </p:grpSpPr>
          <p:sp>
            <p:nvSpPr>
              <p:cNvPr id="20" name="Rounded Rectangle 19"/>
              <p:cNvSpPr/>
              <p:nvPr/>
            </p:nvSpPr>
            <p:spPr>
              <a:xfrm>
                <a:off x="76201" y="4343398"/>
                <a:ext cx="9449405" cy="2408901"/>
              </a:xfrm>
              <a:prstGeom prst="roundRect">
                <a:avLst/>
              </a:prstGeom>
              <a:noFill/>
              <a:ln w="76200">
                <a:solidFill>
                  <a:schemeClr val="accent1">
                    <a:lumMod val="5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TextBox 20"/>
              <p:cNvSpPr txBox="1"/>
              <p:nvPr/>
            </p:nvSpPr>
            <p:spPr>
              <a:xfrm>
                <a:off x="1500053" y="4276206"/>
                <a:ext cx="6674357" cy="122002"/>
              </a:xfrm>
              <a:prstGeom prst="roundRect">
                <a:avLst/>
              </a:prstGeom>
              <a:solidFill>
                <a:schemeClr val="accent1">
                  <a:lumMod val="50000"/>
                </a:schemeClr>
              </a:solidFill>
              <a:ln>
                <a:noFill/>
              </a:ln>
            </p:spPr>
            <p:txBody>
              <a:bodyPr wrap="square" rtlCol="0">
                <a:spAutoFit/>
              </a:bodyPr>
              <a:lstStyle/>
              <a:p>
                <a:pPr algn="ctr"/>
                <a:r>
                  <a:rPr lang="en-US" altLang="zh-CN" sz="5400" b="1" dirty="0" smtClean="0">
                    <a:solidFill>
                      <a:schemeClr val="bg1"/>
                    </a:solidFill>
                    <a:latin typeface="Century Gothic" pitchFamily="34" charset="0"/>
                  </a:rPr>
                  <a:t>Data Preparation</a:t>
                </a:r>
                <a:endParaRPr lang="en-US" altLang="zh-CN" sz="5400" b="1" dirty="0">
                  <a:solidFill>
                    <a:schemeClr val="bg1"/>
                  </a:solidFill>
                  <a:latin typeface="Century Gothic" pitchFamily="34" charset="0"/>
                </a:endParaRPr>
              </a:p>
            </p:txBody>
          </p:sp>
        </p:grpSp>
        <p:sp>
          <p:nvSpPr>
            <p:cNvPr id="23" name="TextBox 22"/>
            <p:cNvSpPr txBox="1"/>
            <p:nvPr/>
          </p:nvSpPr>
          <p:spPr>
            <a:xfrm>
              <a:off x="410307" y="10308973"/>
              <a:ext cx="8853847" cy="163120"/>
            </a:xfrm>
            <a:prstGeom prst="rect">
              <a:avLst/>
            </a:prstGeom>
            <a:noFill/>
          </p:spPr>
          <p:txBody>
            <a:bodyPr wrap="square" rtlCol="0">
              <a:spAutoFit/>
            </a:bodyPr>
            <a:lstStyle/>
            <a:p>
              <a:pPr marL="1118677" indent="-1118677">
                <a:buFont typeface="Wingdings" panose="05000000000000000000" pitchFamily="2" charset="2"/>
                <a:buChar char="Ø"/>
              </a:pPr>
              <a:endParaRPr lang="en-US" altLang="zh-CN" sz="3600" dirty="0">
                <a:latin typeface="Times New Roman" pitchFamily="18" charset="0"/>
                <a:cs typeface="Times New Roman" pitchFamily="18" charset="0"/>
              </a:endParaRPr>
            </a:p>
          </p:txBody>
        </p:sp>
      </p:grpSp>
      <p:grpSp>
        <p:nvGrpSpPr>
          <p:cNvPr id="28" name="Group 27"/>
          <p:cNvGrpSpPr/>
          <p:nvPr/>
        </p:nvGrpSpPr>
        <p:grpSpPr>
          <a:xfrm>
            <a:off x="798214" y="16664970"/>
            <a:ext cx="19020900" cy="26036150"/>
            <a:chOff x="76200" y="9629720"/>
            <a:chExt cx="9449405" cy="3476680"/>
          </a:xfrm>
        </p:grpSpPr>
        <p:sp>
          <p:nvSpPr>
            <p:cNvPr id="31" name="Rounded Rectangle 30"/>
            <p:cNvSpPr/>
            <p:nvPr/>
          </p:nvSpPr>
          <p:spPr>
            <a:xfrm>
              <a:off x="76200" y="9629720"/>
              <a:ext cx="9449405" cy="3476680"/>
            </a:xfrm>
            <a:prstGeom prst="roundRect">
              <a:avLst/>
            </a:prstGeom>
            <a:noFill/>
            <a:ln w="76200">
              <a:solidFill>
                <a:schemeClr val="accent4">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76200" y="10287000"/>
              <a:ext cx="9321992" cy="2665203"/>
            </a:xfrm>
            <a:prstGeom prst="rect">
              <a:avLst/>
            </a:prstGeom>
            <a:noFill/>
          </p:spPr>
          <p:txBody>
            <a:bodyPr wrap="square" rtlCol="0">
              <a:spAutoFit/>
            </a:bodyPr>
            <a:lstStyle/>
            <a:p>
              <a:endParaRPr lang="en-US" altLang="zh-CN" sz="6500" dirty="0"/>
            </a:p>
          </p:txBody>
        </p:sp>
      </p:grpSp>
      <p:grpSp>
        <p:nvGrpSpPr>
          <p:cNvPr id="34" name="Group 33"/>
          <p:cNvGrpSpPr/>
          <p:nvPr/>
        </p:nvGrpSpPr>
        <p:grpSpPr>
          <a:xfrm>
            <a:off x="20446075" y="27681719"/>
            <a:ext cx="9341253" cy="7391607"/>
            <a:chOff x="76201" y="4115459"/>
            <a:chExt cx="9449405" cy="2894941"/>
          </a:xfrm>
        </p:grpSpPr>
        <p:sp>
          <p:nvSpPr>
            <p:cNvPr id="36" name="Rounded Rectangle 35"/>
            <p:cNvSpPr/>
            <p:nvPr/>
          </p:nvSpPr>
          <p:spPr>
            <a:xfrm>
              <a:off x="76201" y="4343397"/>
              <a:ext cx="9449405" cy="2667003"/>
            </a:xfrm>
            <a:prstGeom prst="roundRect">
              <a:avLst/>
            </a:prstGeom>
            <a:noFill/>
            <a:ln w="76200">
              <a:solidFill>
                <a:schemeClr val="tx2">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36"/>
            <p:cNvSpPr txBox="1"/>
            <p:nvPr/>
          </p:nvSpPr>
          <p:spPr>
            <a:xfrm>
              <a:off x="1505189" y="4115459"/>
              <a:ext cx="6591427" cy="474116"/>
            </a:xfrm>
            <a:prstGeom prst="roundRect">
              <a:avLst/>
            </a:prstGeom>
            <a:solidFill>
              <a:schemeClr val="tx2">
                <a:lumMod val="75000"/>
              </a:schemeClr>
            </a:solidFill>
            <a:ln>
              <a:solidFill>
                <a:schemeClr val="tx2">
                  <a:lumMod val="75000"/>
                </a:schemeClr>
              </a:solidFill>
            </a:ln>
          </p:spPr>
          <p:txBody>
            <a:bodyPr wrap="square" rtlCol="0">
              <a:spAutoFit/>
            </a:bodyPr>
            <a:lstStyle/>
            <a:p>
              <a:pPr algn="ctr"/>
              <a:r>
                <a:rPr lang="en-US" altLang="zh-CN" sz="5400" b="1" dirty="0" smtClean="0">
                  <a:solidFill>
                    <a:schemeClr val="bg1"/>
                  </a:solidFill>
                  <a:latin typeface="Century Gothic" pitchFamily="34" charset="0"/>
                </a:rPr>
                <a:t>Future Work</a:t>
              </a:r>
              <a:endParaRPr lang="en-US" altLang="zh-CN" sz="5400" b="1" dirty="0">
                <a:solidFill>
                  <a:schemeClr val="bg1"/>
                </a:solidFill>
                <a:latin typeface="Century Gothic" pitchFamily="34" charset="0"/>
              </a:endParaRPr>
            </a:p>
          </p:txBody>
        </p:sp>
      </p:gr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577"/>
            <a:ext cx="8103454" cy="5372942"/>
          </a:xfrm>
          <a:prstGeom prst="rect">
            <a:avLst/>
          </a:prstGeom>
        </p:spPr>
      </p:pic>
      <p:sp>
        <p:nvSpPr>
          <p:cNvPr id="38" name="TextBox 37"/>
          <p:cNvSpPr txBox="1"/>
          <p:nvPr/>
        </p:nvSpPr>
        <p:spPr>
          <a:xfrm>
            <a:off x="6587331" y="238919"/>
            <a:ext cx="17830800" cy="2862322"/>
          </a:xfrm>
          <a:prstGeom prst="rect">
            <a:avLst/>
          </a:prstGeom>
          <a:noFill/>
        </p:spPr>
        <p:txBody>
          <a:bodyPr wrap="square" rtlCol="0">
            <a:spAutoFit/>
          </a:bodyPr>
          <a:lstStyle/>
          <a:p>
            <a:pPr algn="ctr"/>
            <a:r>
              <a:rPr lang="en-US" altLang="zh-CN" sz="6000" b="1" dirty="0">
                <a:solidFill>
                  <a:schemeClr val="accent1">
                    <a:lumMod val="75000"/>
                  </a:schemeClr>
                </a:solidFill>
                <a:latin typeface="Century Gothic" pitchFamily="34" charset="0"/>
              </a:rPr>
              <a:t>An analysis of Singapore student performance in the OECD </a:t>
            </a:r>
            <a:r>
              <a:rPr lang="en-US" altLang="zh-CN" sz="6000" b="1" dirty="0" err="1">
                <a:solidFill>
                  <a:schemeClr val="accent1">
                    <a:lumMod val="75000"/>
                  </a:schemeClr>
                </a:solidFill>
                <a:latin typeface="Century Gothic" pitchFamily="34" charset="0"/>
              </a:rPr>
              <a:t>Programme</a:t>
            </a:r>
            <a:r>
              <a:rPr lang="en-US" altLang="zh-CN" sz="6000" b="1" dirty="0">
                <a:solidFill>
                  <a:schemeClr val="accent1">
                    <a:lumMod val="75000"/>
                  </a:schemeClr>
                </a:solidFill>
                <a:latin typeface="Century Gothic" pitchFamily="34" charset="0"/>
              </a:rPr>
              <a:t> for International Student Assessment </a:t>
            </a:r>
            <a:endParaRPr lang="zh-CN" altLang="en-US" sz="6000" b="1" dirty="0">
              <a:solidFill>
                <a:schemeClr val="accent1">
                  <a:lumMod val="75000"/>
                </a:schemeClr>
              </a:solidFill>
              <a:latin typeface="Century Gothic" pitchFamily="34" charset="0"/>
            </a:endParaRPr>
          </a:p>
        </p:txBody>
      </p:sp>
      <p:sp>
        <p:nvSpPr>
          <p:cNvPr id="39" name="TextBox 38"/>
          <p:cNvSpPr txBox="1"/>
          <p:nvPr/>
        </p:nvSpPr>
        <p:spPr>
          <a:xfrm>
            <a:off x="7196931" y="3439319"/>
            <a:ext cx="17145000" cy="1569660"/>
          </a:xfrm>
          <a:prstGeom prst="rect">
            <a:avLst/>
          </a:prstGeom>
          <a:noFill/>
        </p:spPr>
        <p:txBody>
          <a:bodyPr wrap="square" rtlCol="0">
            <a:spAutoFit/>
          </a:bodyPr>
          <a:lstStyle/>
          <a:p>
            <a:pPr algn="ctr"/>
            <a:r>
              <a:rPr lang="en-US" altLang="zh-CN" sz="4800" b="1" dirty="0">
                <a:solidFill>
                  <a:schemeClr val="accent1">
                    <a:lumMod val="75000"/>
                  </a:schemeClr>
                </a:solidFill>
                <a:latin typeface="Bodoni MT" panose="02070603080606020203" pitchFamily="18" charset="0"/>
              </a:rPr>
              <a:t>By </a:t>
            </a:r>
            <a:r>
              <a:rPr lang="en-US" altLang="zh-CN" sz="4800" b="1" dirty="0" smtClean="0">
                <a:solidFill>
                  <a:schemeClr val="accent1">
                    <a:lumMod val="75000"/>
                  </a:schemeClr>
                </a:solidFill>
                <a:latin typeface="Bodoni MT" panose="02070603080606020203" pitchFamily="18" charset="0"/>
              </a:rPr>
              <a:t>Team:</a:t>
            </a:r>
            <a:endParaRPr lang="en-US" altLang="zh-CN" sz="4800" b="1" dirty="0">
              <a:solidFill>
                <a:schemeClr val="accent1">
                  <a:lumMod val="75000"/>
                </a:schemeClr>
              </a:solidFill>
              <a:latin typeface="Bodoni MT" panose="02070603080606020203" pitchFamily="18" charset="0"/>
            </a:endParaRPr>
          </a:p>
          <a:p>
            <a:pPr algn="ctr"/>
            <a:r>
              <a:rPr lang="en-US" altLang="zh-CN" sz="4800" b="1" dirty="0" smtClean="0">
                <a:solidFill>
                  <a:schemeClr val="accent1">
                    <a:lumMod val="75000"/>
                  </a:schemeClr>
                </a:solidFill>
                <a:latin typeface="Bodoni MT" panose="02070603080606020203" pitchFamily="18" charset="0"/>
              </a:rPr>
              <a:t>Nguyen Le Hong Ngoc, </a:t>
            </a:r>
            <a:r>
              <a:rPr lang="en-US" altLang="zh-CN" sz="4800" b="1" dirty="0" err="1" smtClean="0">
                <a:solidFill>
                  <a:schemeClr val="accent1">
                    <a:lumMod val="75000"/>
                  </a:schemeClr>
                </a:solidFill>
                <a:latin typeface="Bodoni MT" panose="02070603080606020203" pitchFamily="18" charset="0"/>
              </a:rPr>
              <a:t>Poh</a:t>
            </a:r>
            <a:r>
              <a:rPr lang="en-US" altLang="zh-CN" sz="4800" b="1" dirty="0" smtClean="0">
                <a:solidFill>
                  <a:schemeClr val="accent1">
                    <a:lumMod val="75000"/>
                  </a:schemeClr>
                </a:solidFill>
                <a:latin typeface="Bodoni MT" panose="02070603080606020203" pitchFamily="18" charset="0"/>
              </a:rPr>
              <a:t> Jin Hui, Zhao </a:t>
            </a:r>
            <a:r>
              <a:rPr lang="en-US" altLang="zh-CN" sz="4800" b="1" dirty="0" err="1" smtClean="0">
                <a:solidFill>
                  <a:schemeClr val="accent1">
                    <a:lumMod val="75000"/>
                  </a:schemeClr>
                </a:solidFill>
                <a:latin typeface="Bodoni MT" panose="02070603080606020203" pitchFamily="18" charset="0"/>
              </a:rPr>
              <a:t>Yazhi</a:t>
            </a:r>
            <a:endParaRPr lang="zh-CN" altLang="en-US" sz="4800" b="1" dirty="0">
              <a:solidFill>
                <a:schemeClr val="accent1">
                  <a:lumMod val="75000"/>
                </a:schemeClr>
              </a:solidFill>
              <a:latin typeface="Bodoni MT" panose="02070603080606020203" pitchFamily="18" charset="0"/>
            </a:endParaRPr>
          </a:p>
        </p:txBody>
      </p:sp>
      <p:cxnSp>
        <p:nvCxnSpPr>
          <p:cNvPr id="41" name="Straight Connector 40"/>
          <p:cNvCxnSpPr/>
          <p:nvPr/>
        </p:nvCxnSpPr>
        <p:spPr>
          <a:xfrm>
            <a:off x="7577931" y="3113609"/>
            <a:ext cx="16306800"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282388" y="23784719"/>
            <a:ext cx="18280255" cy="76200"/>
          </a:xfrm>
          <a:prstGeom prst="line">
            <a:avLst/>
          </a:prstGeom>
          <a:ln>
            <a:prstDash val="sysDash"/>
          </a:ln>
        </p:spPr>
        <p:style>
          <a:lnRef idx="1">
            <a:schemeClr val="accent4"/>
          </a:lnRef>
          <a:fillRef idx="0">
            <a:schemeClr val="accent4"/>
          </a:fillRef>
          <a:effectRef idx="0">
            <a:schemeClr val="accent4"/>
          </a:effectRef>
          <a:fontRef idx="minor">
            <a:schemeClr val="tx1"/>
          </a:fontRef>
        </p:style>
      </p:cxnSp>
      <p:sp>
        <p:nvSpPr>
          <p:cNvPr id="8" name="TextBox 7"/>
          <p:cNvSpPr txBox="1"/>
          <p:nvPr/>
        </p:nvSpPr>
        <p:spPr>
          <a:xfrm>
            <a:off x="5614090" y="17298789"/>
            <a:ext cx="9202841" cy="923330"/>
          </a:xfrm>
          <a:prstGeom prst="rect">
            <a:avLst/>
          </a:prstGeom>
          <a:noFill/>
        </p:spPr>
        <p:txBody>
          <a:bodyPr wrap="square" rtlCol="0">
            <a:spAutoFit/>
          </a:bodyPr>
          <a:lstStyle/>
          <a:p>
            <a:pPr algn="ctr"/>
            <a:r>
              <a:rPr lang="en-US" sz="5400" b="1" u="sng" dirty="0" smtClean="0">
                <a:latin typeface="Century Gothic" pitchFamily="34" charset="0"/>
              </a:rPr>
              <a:t>Distribution Analysis</a:t>
            </a:r>
            <a:endParaRPr lang="en-US" sz="5400" b="1" u="sng" dirty="0">
              <a:latin typeface="Century Gothic" pitchFamily="34" charset="0"/>
            </a:endParaRPr>
          </a:p>
        </p:txBody>
      </p:sp>
      <p:sp>
        <p:nvSpPr>
          <p:cNvPr id="44" name="TextBox 43"/>
          <p:cNvSpPr txBox="1"/>
          <p:nvPr/>
        </p:nvSpPr>
        <p:spPr>
          <a:xfrm>
            <a:off x="6460563" y="23784719"/>
            <a:ext cx="7696201" cy="923330"/>
          </a:xfrm>
          <a:prstGeom prst="rect">
            <a:avLst/>
          </a:prstGeom>
          <a:noFill/>
        </p:spPr>
        <p:txBody>
          <a:bodyPr wrap="square" rtlCol="0">
            <a:spAutoFit/>
          </a:bodyPr>
          <a:lstStyle/>
          <a:p>
            <a:pPr algn="ctr"/>
            <a:r>
              <a:rPr lang="en-US" sz="5400" b="1" u="sng" dirty="0" smtClean="0">
                <a:latin typeface="Century Gothic" pitchFamily="34" charset="0"/>
              </a:rPr>
              <a:t>Decision Tree</a:t>
            </a:r>
            <a:endParaRPr lang="en-US" sz="5400" b="1" u="sng" dirty="0">
              <a:latin typeface="Century Gothic" pitchFamily="34" charset="0"/>
            </a:endParaRPr>
          </a:p>
        </p:txBody>
      </p:sp>
      <p:sp>
        <p:nvSpPr>
          <p:cNvPr id="45" name="TextBox 44"/>
          <p:cNvSpPr txBox="1"/>
          <p:nvPr/>
        </p:nvSpPr>
        <p:spPr>
          <a:xfrm>
            <a:off x="6213968" y="29423519"/>
            <a:ext cx="8189393" cy="923330"/>
          </a:xfrm>
          <a:prstGeom prst="rect">
            <a:avLst/>
          </a:prstGeom>
          <a:noFill/>
        </p:spPr>
        <p:txBody>
          <a:bodyPr wrap="square" rtlCol="0">
            <a:spAutoFit/>
          </a:bodyPr>
          <a:lstStyle/>
          <a:p>
            <a:pPr algn="ctr"/>
            <a:r>
              <a:rPr lang="en-US" sz="5400" b="1" u="sng" dirty="0" smtClean="0">
                <a:latin typeface="Century Gothic" pitchFamily="34" charset="0"/>
              </a:rPr>
              <a:t>Explanatory Regression</a:t>
            </a:r>
            <a:endParaRPr lang="en-SG" sz="4800" b="1" u="sng" dirty="0">
              <a:latin typeface="Century Gothic" pitchFamily="34" charset="0"/>
            </a:endParaRPr>
          </a:p>
        </p:txBody>
      </p:sp>
      <p:pic>
        <p:nvPicPr>
          <p:cNvPr id="1026" name="Picture 2" descr="https://www.acer.edu.au/files/website_buttons-PISA_Repo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345" y="1102746"/>
            <a:ext cx="5669983" cy="31845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753390" y="29108035"/>
            <a:ext cx="9105807" cy="5632311"/>
          </a:xfrm>
          <a:prstGeom prst="rect">
            <a:avLst/>
          </a:prstGeom>
          <a:noFill/>
        </p:spPr>
        <p:txBody>
          <a:bodyPr wrap="square" rtlCol="0">
            <a:spAutoFit/>
          </a:bodyPr>
          <a:lstStyle/>
          <a:p>
            <a:r>
              <a:rPr lang="en-US" sz="3600" dirty="0" smtClean="0">
                <a:latin typeface="Times New Roman" pitchFamily="18" charset="0"/>
                <a:cs typeface="Times New Roman" pitchFamily="18" charset="0"/>
              </a:rPr>
              <a:t>Identified gaps in data</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Shortages &amp; learning hindrance could be analyzed in depth due to highly aggregated categorical data.</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Unable to explain why student play truant</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No details on how school </a:t>
            </a:r>
            <a:r>
              <a:rPr lang="en-US" sz="3600" dirty="0" err="1" smtClean="0">
                <a:latin typeface="Times New Roman" pitchFamily="18" charset="0"/>
                <a:cs typeface="Times New Roman" pitchFamily="18" charset="0"/>
              </a:rPr>
              <a:t>fundings</a:t>
            </a:r>
            <a:r>
              <a:rPr lang="en-US" sz="3600" dirty="0" smtClean="0">
                <a:latin typeface="Times New Roman" pitchFamily="18" charset="0"/>
                <a:cs typeface="Times New Roman" pitchFamily="18" charset="0"/>
              </a:rPr>
              <a:t> are used, and how they might be related to the challenges</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Survey on economic-socio status needs to be customized to Singapore context</a:t>
            </a:r>
            <a:endParaRPr lang="en-SG" sz="3600" dirty="0">
              <a:latin typeface="Times New Roman" pitchFamily="18" charset="0"/>
              <a:cs typeface="Times New Roman" pitchFamily="18" charset="0"/>
            </a:endParaRPr>
          </a:p>
        </p:txBody>
      </p:sp>
      <p:sp>
        <p:nvSpPr>
          <p:cNvPr id="7" name="TextBox 6"/>
          <p:cNvSpPr txBox="1"/>
          <p:nvPr/>
        </p:nvSpPr>
        <p:spPr>
          <a:xfrm>
            <a:off x="985565" y="30479384"/>
            <a:ext cx="4628525"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School factors</a:t>
            </a:r>
            <a:endParaRPr lang="en-US" sz="3600" b="1" dirty="0">
              <a:latin typeface="Times New Roman" pitchFamily="18" charset="0"/>
              <a:cs typeface="Times New Roman" pitchFamily="18" charset="0"/>
            </a:endParaRPr>
          </a:p>
        </p:txBody>
      </p:sp>
      <p:sp>
        <p:nvSpPr>
          <p:cNvPr id="47" name="TextBox 46"/>
          <p:cNvSpPr txBox="1"/>
          <p:nvPr/>
        </p:nvSpPr>
        <p:spPr>
          <a:xfrm>
            <a:off x="915429" y="35243649"/>
            <a:ext cx="8302728" cy="646331"/>
          </a:xfrm>
          <a:prstGeom prst="rect">
            <a:avLst/>
          </a:prstGeom>
          <a:noFill/>
        </p:spPr>
        <p:txBody>
          <a:bodyPr wrap="square" rtlCol="0">
            <a:spAutoFit/>
          </a:bodyPr>
          <a:lstStyle/>
          <a:p>
            <a:r>
              <a:rPr lang="en-US" sz="3600" b="1" dirty="0" smtClean="0">
                <a:latin typeface="Times New Roman" pitchFamily="18" charset="0"/>
                <a:cs typeface="Times New Roman" pitchFamily="18" charset="0"/>
              </a:rPr>
              <a:t>Family and personal factors</a:t>
            </a:r>
            <a:endParaRPr lang="en-US" sz="3600" b="1" dirty="0">
              <a:latin typeface="Times New Roman" pitchFamily="18" charset="0"/>
              <a:cs typeface="Times New Roman" pitchFamily="18" charset="0"/>
            </a:endParaRPr>
          </a:p>
        </p:txBody>
      </p:sp>
      <p:sp>
        <p:nvSpPr>
          <p:cNvPr id="48" name="TextBox 47"/>
          <p:cNvSpPr txBox="1"/>
          <p:nvPr/>
        </p:nvSpPr>
        <p:spPr>
          <a:xfrm>
            <a:off x="1253331" y="40091519"/>
            <a:ext cx="17274964" cy="1200329"/>
          </a:xfrm>
          <a:prstGeom prst="rect">
            <a:avLst/>
          </a:prstGeom>
          <a:noFill/>
        </p:spPr>
        <p:txBody>
          <a:bodyPr wrap="square" rtlCol="0">
            <a:spAutoFit/>
          </a:bodyPr>
          <a:lstStyle/>
          <a:p>
            <a:r>
              <a:rPr lang="en-US" sz="3600" b="1" i="1" u="sng" dirty="0" smtClean="0">
                <a:latin typeface="Times New Roman" pitchFamily="18" charset="0"/>
                <a:cs typeface="Times New Roman" pitchFamily="18" charset="0"/>
              </a:rPr>
              <a:t>The </a:t>
            </a:r>
            <a:r>
              <a:rPr lang="en-US" sz="3600" b="1" i="1" u="sng" dirty="0" smtClean="0">
                <a:latin typeface="Times New Roman" pitchFamily="18" charset="0"/>
                <a:cs typeface="Times New Roman" pitchFamily="18" charset="0"/>
              </a:rPr>
              <a:t>special case</a:t>
            </a:r>
            <a:r>
              <a:rPr lang="en-US" sz="3600" b="1" i="1" dirty="0" smtClean="0">
                <a:latin typeface="Times New Roman" pitchFamily="18" charset="0"/>
                <a:cs typeface="Times New Roman" pitchFamily="18" charset="0"/>
              </a:rPr>
              <a:t>: Even in low-performing schools, there are students who do well academically</a:t>
            </a:r>
            <a:endParaRPr lang="en-US" sz="3600" b="1" i="1" dirty="0">
              <a:latin typeface="Times New Roman" pitchFamily="18" charset="0"/>
              <a:cs typeface="Times New Roman" pitchFamily="18" charset="0"/>
            </a:endParaRPr>
          </a:p>
        </p:txBody>
      </p:sp>
      <p:sp>
        <p:nvSpPr>
          <p:cNvPr id="49" name="TextBox 48"/>
          <p:cNvSpPr txBox="1"/>
          <p:nvPr/>
        </p:nvSpPr>
        <p:spPr>
          <a:xfrm>
            <a:off x="1282388" y="18145919"/>
            <a:ext cx="5870047"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Distribution of school score in Singapore</a:t>
            </a:r>
            <a:endParaRPr lang="en-US" sz="3600" dirty="0">
              <a:latin typeface="Times New Roman" pitchFamily="18" charset="0"/>
              <a:cs typeface="Times New Roman" pitchFamily="18" charset="0"/>
            </a:endParaRPr>
          </a:p>
        </p:txBody>
      </p:sp>
      <p:sp>
        <p:nvSpPr>
          <p:cNvPr id="50" name="TextBox 49"/>
          <p:cNvSpPr txBox="1"/>
          <p:nvPr/>
        </p:nvSpPr>
        <p:spPr>
          <a:xfrm>
            <a:off x="8492331" y="18145919"/>
            <a:ext cx="4807021"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High-performing schools</a:t>
            </a:r>
            <a:endParaRPr lang="en-US" sz="3600" dirty="0">
              <a:latin typeface="Times New Roman" pitchFamily="18" charset="0"/>
              <a:cs typeface="Times New Roman" pitchFamily="18" charset="0"/>
            </a:endParaRPr>
          </a:p>
        </p:txBody>
      </p:sp>
      <p:sp>
        <p:nvSpPr>
          <p:cNvPr id="51" name="TextBox 50"/>
          <p:cNvSpPr txBox="1"/>
          <p:nvPr/>
        </p:nvSpPr>
        <p:spPr>
          <a:xfrm>
            <a:off x="14341708" y="18267642"/>
            <a:ext cx="4935744"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Low-performing schools</a:t>
            </a:r>
            <a:endParaRPr lang="en-US" sz="3600" dirty="0">
              <a:latin typeface="Times New Roman" pitchFamily="18" charset="0"/>
              <a:cs typeface="Times New Roman" pitchFamily="18" charset="0"/>
            </a:endParaRPr>
          </a:p>
        </p:txBody>
      </p:sp>
      <p:sp>
        <p:nvSpPr>
          <p:cNvPr id="52" name="TextBox 51"/>
          <p:cNvSpPr txBox="1"/>
          <p:nvPr/>
        </p:nvSpPr>
        <p:spPr>
          <a:xfrm>
            <a:off x="1022115" y="24699119"/>
            <a:ext cx="18797000"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Identify </a:t>
            </a:r>
            <a:r>
              <a:rPr lang="en-US" sz="3600" dirty="0" smtClean="0">
                <a:latin typeface="Times New Roman" pitchFamily="18" charset="0"/>
                <a:cs typeface="Times New Roman" pitchFamily="18" charset="0"/>
              </a:rPr>
              <a:t>features of </a:t>
            </a:r>
            <a:r>
              <a:rPr lang="en-US" sz="3600" dirty="0" smtClean="0">
                <a:latin typeface="Times New Roman" pitchFamily="18" charset="0"/>
                <a:cs typeface="Times New Roman" pitchFamily="18" charset="0"/>
              </a:rPr>
              <a:t>high </a:t>
            </a:r>
            <a:r>
              <a:rPr lang="en-US" sz="3600" dirty="0" err="1" smtClean="0">
                <a:latin typeface="Times New Roman" pitchFamily="18" charset="0"/>
                <a:cs typeface="Times New Roman" pitchFamily="18" charset="0"/>
              </a:rPr>
              <a:t>vs</a:t>
            </a:r>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low-performing </a:t>
            </a:r>
            <a:r>
              <a:rPr lang="en-US" sz="3600" dirty="0" smtClean="0">
                <a:latin typeface="Times New Roman" pitchFamily="18" charset="0"/>
                <a:cs typeface="Times New Roman" pitchFamily="18" charset="0"/>
              </a:rPr>
              <a:t>schools using school performance as response variable</a:t>
            </a:r>
            <a:endParaRPr lang="en-US" sz="3600" dirty="0">
              <a:latin typeface="Times New Roman" pitchFamily="18" charset="0"/>
              <a:cs typeface="Times New Roman" pitchFamily="18" charset="0"/>
            </a:endParaRPr>
          </a:p>
        </p:txBody>
      </p:sp>
      <p:grpSp>
        <p:nvGrpSpPr>
          <p:cNvPr id="56" name="Group 55"/>
          <p:cNvGrpSpPr/>
          <p:nvPr/>
        </p:nvGrpSpPr>
        <p:grpSpPr>
          <a:xfrm>
            <a:off x="20446075" y="35655316"/>
            <a:ext cx="9413122" cy="6852358"/>
            <a:chOff x="76201" y="4123428"/>
            <a:chExt cx="9449405" cy="2256723"/>
          </a:xfrm>
        </p:grpSpPr>
        <p:sp>
          <p:nvSpPr>
            <p:cNvPr id="59" name="Rounded Rectangle 58"/>
            <p:cNvSpPr/>
            <p:nvPr/>
          </p:nvSpPr>
          <p:spPr>
            <a:xfrm>
              <a:off x="76201" y="4343396"/>
              <a:ext cx="9449405" cy="2036755"/>
            </a:xfrm>
            <a:prstGeom prst="roundRect">
              <a:avLst/>
            </a:prstGeom>
            <a:noFill/>
            <a:ln w="76200">
              <a:solidFill>
                <a:schemeClr val="tx2"/>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TextBox 59"/>
            <p:cNvSpPr txBox="1"/>
            <p:nvPr/>
          </p:nvSpPr>
          <p:spPr>
            <a:xfrm>
              <a:off x="1542077" y="4123428"/>
              <a:ext cx="6762445" cy="439935"/>
            </a:xfrm>
            <a:prstGeom prst="roundRect">
              <a:avLst/>
            </a:prstGeom>
            <a:solidFill>
              <a:schemeClr val="tx2">
                <a:lumMod val="75000"/>
              </a:schemeClr>
            </a:solidFill>
            <a:ln>
              <a:solidFill>
                <a:schemeClr val="tx2"/>
              </a:solidFill>
            </a:ln>
          </p:spPr>
          <p:txBody>
            <a:bodyPr wrap="square" rtlCol="0">
              <a:spAutoFit/>
            </a:bodyPr>
            <a:lstStyle/>
            <a:p>
              <a:pPr algn="ctr"/>
              <a:r>
                <a:rPr lang="en-US" altLang="zh-CN" sz="5400" b="1" dirty="0" smtClean="0">
                  <a:solidFill>
                    <a:schemeClr val="bg1"/>
                  </a:solidFill>
                  <a:latin typeface="Century Gothic" pitchFamily="34" charset="0"/>
                </a:rPr>
                <a:t>Recommendation</a:t>
              </a:r>
              <a:endParaRPr lang="en-US" altLang="zh-CN" sz="5400" b="1" dirty="0">
                <a:solidFill>
                  <a:schemeClr val="bg1"/>
                </a:solidFill>
                <a:latin typeface="Century Gothic" pitchFamily="34" charset="0"/>
              </a:endParaRPr>
            </a:p>
          </p:txBody>
        </p:sp>
      </p:grpSp>
      <p:grpSp>
        <p:nvGrpSpPr>
          <p:cNvPr id="53" name="Group 52"/>
          <p:cNvGrpSpPr/>
          <p:nvPr/>
        </p:nvGrpSpPr>
        <p:grpSpPr>
          <a:xfrm>
            <a:off x="10592446" y="5152969"/>
            <a:ext cx="9087472" cy="10183075"/>
            <a:chOff x="76200" y="9920730"/>
            <a:chExt cx="9449405" cy="2546569"/>
          </a:xfrm>
        </p:grpSpPr>
        <p:grpSp>
          <p:nvGrpSpPr>
            <p:cNvPr id="54" name="Group 53"/>
            <p:cNvGrpSpPr/>
            <p:nvPr/>
          </p:nvGrpSpPr>
          <p:grpSpPr>
            <a:xfrm>
              <a:off x="76200" y="9920730"/>
              <a:ext cx="9449405" cy="2546569"/>
              <a:chOff x="76201" y="4205730"/>
              <a:chExt cx="9449405" cy="2546569"/>
            </a:xfrm>
          </p:grpSpPr>
          <p:sp>
            <p:nvSpPr>
              <p:cNvPr id="61" name="Rounded Rectangle 60"/>
              <p:cNvSpPr/>
              <p:nvPr/>
            </p:nvSpPr>
            <p:spPr>
              <a:xfrm>
                <a:off x="76201" y="4343398"/>
                <a:ext cx="9449405" cy="2408901"/>
              </a:xfrm>
              <a:prstGeom prst="roundRect">
                <a:avLst/>
              </a:prstGeom>
              <a:noFill/>
              <a:ln w="76200">
                <a:solidFill>
                  <a:schemeClr val="accent1">
                    <a:lumMod val="5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TextBox 61"/>
              <p:cNvSpPr txBox="1"/>
              <p:nvPr/>
            </p:nvSpPr>
            <p:spPr>
              <a:xfrm>
                <a:off x="1118024" y="4205730"/>
                <a:ext cx="7044010" cy="255469"/>
              </a:xfrm>
              <a:prstGeom prst="roundRect">
                <a:avLst/>
              </a:prstGeom>
              <a:solidFill>
                <a:schemeClr val="accent1">
                  <a:lumMod val="50000"/>
                </a:schemeClr>
              </a:solidFill>
              <a:ln>
                <a:noFill/>
              </a:ln>
            </p:spPr>
            <p:txBody>
              <a:bodyPr wrap="square" rtlCol="0">
                <a:spAutoFit/>
              </a:bodyPr>
              <a:lstStyle/>
              <a:p>
                <a:pPr algn="ctr"/>
                <a:r>
                  <a:rPr lang="en-US" altLang="zh-CN" sz="5400" b="1" dirty="0" smtClean="0">
                    <a:solidFill>
                      <a:schemeClr val="bg1"/>
                    </a:solidFill>
                    <a:latin typeface="Century Gothic" pitchFamily="34" charset="0"/>
                  </a:rPr>
                  <a:t>Problem Statement</a:t>
                </a:r>
                <a:endParaRPr lang="en-US" altLang="zh-CN" sz="5400" b="1" dirty="0">
                  <a:solidFill>
                    <a:schemeClr val="bg1"/>
                  </a:solidFill>
                  <a:latin typeface="Century Gothic" pitchFamily="34" charset="0"/>
                </a:endParaRPr>
              </a:p>
            </p:txBody>
          </p:sp>
        </p:grpSp>
        <p:sp>
          <p:nvSpPr>
            <p:cNvPr id="58" name="TextBox 57"/>
            <p:cNvSpPr txBox="1"/>
            <p:nvPr/>
          </p:nvSpPr>
          <p:spPr>
            <a:xfrm>
              <a:off x="410307" y="10308973"/>
              <a:ext cx="8853847" cy="163120"/>
            </a:xfrm>
            <a:prstGeom prst="rect">
              <a:avLst/>
            </a:prstGeom>
            <a:noFill/>
          </p:spPr>
          <p:txBody>
            <a:bodyPr wrap="square" rtlCol="0">
              <a:spAutoFit/>
            </a:bodyPr>
            <a:lstStyle/>
            <a:p>
              <a:pPr marL="1118677" indent="-1118677">
                <a:buFont typeface="Wingdings" panose="05000000000000000000" pitchFamily="2" charset="2"/>
                <a:buChar char="Ø"/>
              </a:pPr>
              <a:endParaRPr lang="en-US" altLang="zh-CN" sz="3600" dirty="0">
                <a:latin typeface="Times New Roman" pitchFamily="18" charset="0"/>
                <a:cs typeface="Times New Roman" pitchFamily="18" charset="0"/>
              </a:endParaRPr>
            </a:p>
          </p:txBody>
        </p:sp>
      </p:grpSp>
      <p:sp>
        <p:nvSpPr>
          <p:cNvPr id="3" name="TextBox 2"/>
          <p:cNvSpPr txBox="1"/>
          <p:nvPr/>
        </p:nvSpPr>
        <p:spPr>
          <a:xfrm>
            <a:off x="11119781" y="6182519"/>
            <a:ext cx="8497750" cy="9448740"/>
          </a:xfrm>
          <a:prstGeom prst="rect">
            <a:avLst/>
          </a:prstGeom>
          <a:noFill/>
        </p:spPr>
        <p:txBody>
          <a:bodyPr wrap="square" rtlCol="0">
            <a:spAutoFit/>
          </a:bodyPr>
          <a:lstStyle/>
          <a:p>
            <a:r>
              <a:rPr lang="en-SG" sz="3800" dirty="0"/>
              <a:t>PISA is a international survey which aims to evaluate education systems worldwide by testing the skills and knowledge of 15-year-old students. In the absence of publicly available data from Singapore Ministry of Education, PISA data can provide insights to help managing academic performance in Singapore. The process of analysis using PISA data also serves to identify aspects of education data to focus on, or gaps in data to be fulfilled given local context. All these efforts ultimately are to incentivize MOE to make data more readily available for analysts in future.</a:t>
            </a:r>
          </a:p>
          <a:p>
            <a:endParaRPr lang="en-SG" sz="3800" dirty="0"/>
          </a:p>
        </p:txBody>
      </p:sp>
      <p:grpSp>
        <p:nvGrpSpPr>
          <p:cNvPr id="65" name="Group 64"/>
          <p:cNvGrpSpPr/>
          <p:nvPr/>
        </p:nvGrpSpPr>
        <p:grpSpPr>
          <a:xfrm>
            <a:off x="798269" y="5146984"/>
            <a:ext cx="9087472" cy="10302057"/>
            <a:chOff x="76200" y="9890975"/>
            <a:chExt cx="9449405" cy="2576324"/>
          </a:xfrm>
        </p:grpSpPr>
        <p:grpSp>
          <p:nvGrpSpPr>
            <p:cNvPr id="66" name="Group 65"/>
            <p:cNvGrpSpPr/>
            <p:nvPr/>
          </p:nvGrpSpPr>
          <p:grpSpPr>
            <a:xfrm>
              <a:off x="76200" y="9890975"/>
              <a:ext cx="9449405" cy="2576324"/>
              <a:chOff x="76201" y="4175975"/>
              <a:chExt cx="9449405" cy="2576324"/>
            </a:xfrm>
          </p:grpSpPr>
          <p:sp>
            <p:nvSpPr>
              <p:cNvPr id="68" name="Rounded Rectangle 67"/>
              <p:cNvSpPr/>
              <p:nvPr/>
            </p:nvSpPr>
            <p:spPr>
              <a:xfrm>
                <a:off x="76201" y="4343398"/>
                <a:ext cx="9449405" cy="2408901"/>
              </a:xfrm>
              <a:prstGeom prst="roundRect">
                <a:avLst/>
              </a:prstGeom>
              <a:noFill/>
              <a:ln w="76200">
                <a:solidFill>
                  <a:schemeClr val="accent1">
                    <a:lumMod val="5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TextBox 68"/>
              <p:cNvSpPr txBox="1"/>
              <p:nvPr/>
            </p:nvSpPr>
            <p:spPr>
              <a:xfrm>
                <a:off x="1545904" y="4175975"/>
                <a:ext cx="6297184" cy="255469"/>
              </a:xfrm>
              <a:prstGeom prst="roundRect">
                <a:avLst/>
              </a:prstGeom>
              <a:solidFill>
                <a:schemeClr val="accent1">
                  <a:lumMod val="50000"/>
                </a:schemeClr>
              </a:solidFill>
              <a:ln>
                <a:noFill/>
              </a:ln>
            </p:spPr>
            <p:txBody>
              <a:bodyPr wrap="square" rtlCol="0">
                <a:spAutoFit/>
              </a:bodyPr>
              <a:lstStyle/>
              <a:p>
                <a:pPr algn="ctr"/>
                <a:r>
                  <a:rPr lang="en-US" altLang="zh-CN" sz="5400" b="1" dirty="0" smtClean="0">
                    <a:solidFill>
                      <a:schemeClr val="bg1"/>
                    </a:solidFill>
                    <a:latin typeface="Century Gothic" pitchFamily="34" charset="0"/>
                  </a:rPr>
                  <a:t>Motivation</a:t>
                </a:r>
                <a:endParaRPr lang="en-US" altLang="zh-CN" sz="5400" b="1" dirty="0">
                  <a:solidFill>
                    <a:schemeClr val="bg1"/>
                  </a:solidFill>
                  <a:latin typeface="Century Gothic" pitchFamily="34" charset="0"/>
                </a:endParaRPr>
              </a:p>
            </p:txBody>
          </p:sp>
        </p:grpSp>
        <p:sp>
          <p:nvSpPr>
            <p:cNvPr id="67" name="TextBox 66"/>
            <p:cNvSpPr txBox="1"/>
            <p:nvPr/>
          </p:nvSpPr>
          <p:spPr>
            <a:xfrm>
              <a:off x="410307" y="10308973"/>
              <a:ext cx="8853847" cy="163120"/>
            </a:xfrm>
            <a:prstGeom prst="rect">
              <a:avLst/>
            </a:prstGeom>
            <a:noFill/>
          </p:spPr>
          <p:txBody>
            <a:bodyPr wrap="square" rtlCol="0">
              <a:spAutoFit/>
            </a:bodyPr>
            <a:lstStyle/>
            <a:p>
              <a:pPr marL="1118677" indent="-1118677">
                <a:buFont typeface="Wingdings" panose="05000000000000000000" pitchFamily="2" charset="2"/>
                <a:buChar char="Ø"/>
              </a:pPr>
              <a:endParaRPr lang="en-US" altLang="zh-CN" sz="3600" dirty="0">
                <a:latin typeface="Times New Roman" pitchFamily="18" charset="0"/>
                <a:cs typeface="Times New Roman" pitchFamily="18" charset="0"/>
              </a:endParaRPr>
            </a:p>
          </p:txBody>
        </p:sp>
      </p:grpSp>
      <p:sp>
        <p:nvSpPr>
          <p:cNvPr id="70" name="TextBox 69"/>
          <p:cNvSpPr txBox="1"/>
          <p:nvPr/>
        </p:nvSpPr>
        <p:spPr>
          <a:xfrm>
            <a:off x="1295833" y="6361261"/>
            <a:ext cx="8034698" cy="9448740"/>
          </a:xfrm>
          <a:prstGeom prst="rect">
            <a:avLst/>
          </a:prstGeom>
          <a:noFill/>
        </p:spPr>
        <p:txBody>
          <a:bodyPr wrap="square" rtlCol="0">
            <a:spAutoFit/>
          </a:bodyPr>
          <a:lstStyle/>
          <a:p>
            <a:r>
              <a:rPr lang="en-SG" sz="3800" dirty="0"/>
              <a:t>There is an increasing need for data-driven approach to better understand Singapore education system. While Singapore is investing in analytics, education data is not yet publicly available for studies. To encourage data sharing by Singapore Ministry of Education (MOE), a proof-of-concept is required to convey the capability of data analytics to policy makers. This can be done by using publicly available alternative data sources, such as survey data collected for OECD Programme for International Student Assessment (PISA).</a:t>
            </a:r>
          </a:p>
          <a:p>
            <a:endParaRPr lang="en-SG" sz="3800" dirty="0"/>
          </a:p>
        </p:txBody>
      </p:sp>
      <p:sp>
        <p:nvSpPr>
          <p:cNvPr id="71" name="TextBox 20"/>
          <p:cNvSpPr txBox="1"/>
          <p:nvPr/>
        </p:nvSpPr>
        <p:spPr>
          <a:xfrm>
            <a:off x="5977731" y="16154193"/>
            <a:ext cx="9003738" cy="1021555"/>
          </a:xfrm>
          <a:prstGeom prst="roundRect">
            <a:avLst/>
          </a:prstGeom>
          <a:solidFill>
            <a:schemeClr val="accent1">
              <a:lumMod val="50000"/>
            </a:schemeClr>
          </a:solidFill>
          <a:ln>
            <a:noFill/>
          </a:ln>
        </p:spPr>
        <p:txBody>
          <a:bodyPr wrap="square" rtlCol="0">
            <a:spAutoFit/>
          </a:bodyPr>
          <a:lstStyle>
            <a:defPPr>
              <a:defRPr lang="en-US"/>
            </a:defPPr>
            <a:lvl1pPr marL="0" algn="l" defTabSz="4176394" rtl="0" eaLnBrk="1" latinLnBrk="0" hangingPunct="1">
              <a:defRPr sz="8200" kern="1200">
                <a:solidFill>
                  <a:schemeClr val="tx1"/>
                </a:solidFill>
                <a:latin typeface="+mn-lt"/>
                <a:ea typeface="+mn-ea"/>
                <a:cs typeface="+mn-cs"/>
              </a:defRPr>
            </a:lvl1pPr>
            <a:lvl2pPr marL="2088197" algn="l" defTabSz="4176394" rtl="0" eaLnBrk="1" latinLnBrk="0" hangingPunct="1">
              <a:defRPr sz="8200" kern="1200">
                <a:solidFill>
                  <a:schemeClr val="tx1"/>
                </a:solidFill>
                <a:latin typeface="+mn-lt"/>
                <a:ea typeface="+mn-ea"/>
                <a:cs typeface="+mn-cs"/>
              </a:defRPr>
            </a:lvl2pPr>
            <a:lvl3pPr marL="4176394" algn="l" defTabSz="4176394" rtl="0" eaLnBrk="1" latinLnBrk="0" hangingPunct="1">
              <a:defRPr sz="8200" kern="1200">
                <a:solidFill>
                  <a:schemeClr val="tx1"/>
                </a:solidFill>
                <a:latin typeface="+mn-lt"/>
                <a:ea typeface="+mn-ea"/>
                <a:cs typeface="+mn-cs"/>
              </a:defRPr>
            </a:lvl3pPr>
            <a:lvl4pPr marL="6264591" algn="l" defTabSz="4176394" rtl="0" eaLnBrk="1" latinLnBrk="0" hangingPunct="1">
              <a:defRPr sz="8200" kern="1200">
                <a:solidFill>
                  <a:schemeClr val="tx1"/>
                </a:solidFill>
                <a:latin typeface="+mn-lt"/>
                <a:ea typeface="+mn-ea"/>
                <a:cs typeface="+mn-cs"/>
              </a:defRPr>
            </a:lvl4pPr>
            <a:lvl5pPr marL="8352788" algn="l" defTabSz="4176394" rtl="0" eaLnBrk="1" latinLnBrk="0" hangingPunct="1">
              <a:defRPr sz="8200" kern="1200">
                <a:solidFill>
                  <a:schemeClr val="tx1"/>
                </a:solidFill>
                <a:latin typeface="+mn-lt"/>
                <a:ea typeface="+mn-ea"/>
                <a:cs typeface="+mn-cs"/>
              </a:defRPr>
            </a:lvl5pPr>
            <a:lvl6pPr marL="10440985" algn="l" defTabSz="4176394" rtl="0" eaLnBrk="1" latinLnBrk="0" hangingPunct="1">
              <a:defRPr sz="8200" kern="1200">
                <a:solidFill>
                  <a:schemeClr val="tx1"/>
                </a:solidFill>
                <a:latin typeface="+mn-lt"/>
                <a:ea typeface="+mn-ea"/>
                <a:cs typeface="+mn-cs"/>
              </a:defRPr>
            </a:lvl6pPr>
            <a:lvl7pPr marL="12529182" algn="l" defTabSz="4176394" rtl="0" eaLnBrk="1" latinLnBrk="0" hangingPunct="1">
              <a:defRPr sz="8200" kern="1200">
                <a:solidFill>
                  <a:schemeClr val="tx1"/>
                </a:solidFill>
                <a:latin typeface="+mn-lt"/>
                <a:ea typeface="+mn-ea"/>
                <a:cs typeface="+mn-cs"/>
              </a:defRPr>
            </a:lvl7pPr>
            <a:lvl8pPr marL="14617379" algn="l" defTabSz="4176394" rtl="0" eaLnBrk="1" latinLnBrk="0" hangingPunct="1">
              <a:defRPr sz="8200" kern="1200">
                <a:solidFill>
                  <a:schemeClr val="tx1"/>
                </a:solidFill>
                <a:latin typeface="+mn-lt"/>
                <a:ea typeface="+mn-ea"/>
                <a:cs typeface="+mn-cs"/>
              </a:defRPr>
            </a:lvl8pPr>
            <a:lvl9pPr marL="16705576" algn="l" defTabSz="4176394" rtl="0" eaLnBrk="1" latinLnBrk="0" hangingPunct="1">
              <a:defRPr sz="8200" kern="1200">
                <a:solidFill>
                  <a:schemeClr val="tx1"/>
                </a:solidFill>
                <a:latin typeface="+mn-lt"/>
                <a:ea typeface="+mn-ea"/>
                <a:cs typeface="+mn-cs"/>
              </a:defRPr>
            </a:lvl9pPr>
          </a:lstStyle>
          <a:p>
            <a:pPr algn="ctr"/>
            <a:r>
              <a:rPr lang="en-US" altLang="zh-CN" sz="5400" b="1" dirty="0" smtClean="0">
                <a:solidFill>
                  <a:schemeClr val="bg1"/>
                </a:solidFill>
                <a:latin typeface="Century Gothic" pitchFamily="34" charset="0"/>
              </a:rPr>
              <a:t>Results &amp; Findings</a:t>
            </a:r>
            <a:endParaRPr lang="en-US" altLang="zh-CN" sz="5400" b="1" dirty="0">
              <a:solidFill>
                <a:schemeClr val="bg1"/>
              </a:solidFill>
              <a:latin typeface="Century Gothic" pitchFamily="34" charset="0"/>
            </a:endParaRPr>
          </a:p>
        </p:txBody>
      </p:sp>
      <p:sp>
        <p:nvSpPr>
          <p:cNvPr id="4" name="TextBox 3"/>
          <p:cNvSpPr txBox="1"/>
          <p:nvPr/>
        </p:nvSpPr>
        <p:spPr>
          <a:xfrm>
            <a:off x="20687495" y="6361261"/>
            <a:ext cx="8755988" cy="4185761"/>
          </a:xfrm>
          <a:prstGeom prst="rect">
            <a:avLst/>
          </a:prstGeom>
          <a:noFill/>
        </p:spPr>
        <p:txBody>
          <a:bodyPr wrap="square" rtlCol="0">
            <a:spAutoFit/>
          </a:bodyPr>
          <a:lstStyle/>
          <a:p>
            <a:r>
              <a:rPr lang="en-US" sz="3800" dirty="0" smtClean="0"/>
              <a:t>Aggregate student test score</a:t>
            </a:r>
          </a:p>
          <a:p>
            <a:pPr marL="571500" indent="-571500">
              <a:buFont typeface="Arial" panose="020B0604020202020204" pitchFamily="34" charset="0"/>
              <a:buChar char="•"/>
            </a:pPr>
            <a:r>
              <a:rPr lang="en-US" sz="3800" dirty="0" smtClean="0"/>
              <a:t>Count number of correct/wrong answers</a:t>
            </a:r>
          </a:p>
          <a:p>
            <a:pPr marL="571500" indent="-571500">
              <a:buFont typeface="Arial" panose="020B0604020202020204" pitchFamily="34" charset="0"/>
              <a:buChar char="•"/>
            </a:pPr>
            <a:r>
              <a:rPr lang="en-US" sz="3800" dirty="0" smtClean="0"/>
              <a:t>Convert to percentage score for each student</a:t>
            </a:r>
          </a:p>
          <a:p>
            <a:pPr marL="571500" indent="-571500">
              <a:buFont typeface="Arial" panose="020B0604020202020204" pitchFamily="34" charset="0"/>
              <a:buChar char="•"/>
            </a:pPr>
            <a:r>
              <a:rPr lang="en-US" sz="3800" dirty="0" smtClean="0"/>
              <a:t>Calculate average test score for each school, in each subject</a:t>
            </a:r>
          </a:p>
          <a:p>
            <a:endParaRPr lang="en-SG" sz="3800" dirty="0"/>
          </a:p>
        </p:txBody>
      </p:sp>
      <p:pic>
        <p:nvPicPr>
          <p:cNvPr id="9" name="Picture 2" descr="3.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55489" y="9913526"/>
            <a:ext cx="7620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72" name="TextBox 71"/>
          <p:cNvSpPr txBox="1"/>
          <p:nvPr/>
        </p:nvSpPr>
        <p:spPr>
          <a:xfrm>
            <a:off x="20687495" y="12792739"/>
            <a:ext cx="8755988" cy="2431435"/>
          </a:xfrm>
          <a:prstGeom prst="rect">
            <a:avLst/>
          </a:prstGeom>
          <a:noFill/>
        </p:spPr>
        <p:txBody>
          <a:bodyPr wrap="square" rtlCol="0">
            <a:spAutoFit/>
          </a:bodyPr>
          <a:lstStyle/>
          <a:p>
            <a:r>
              <a:rPr lang="en-US" sz="3800" dirty="0" smtClean="0"/>
              <a:t>Join tables:</a:t>
            </a:r>
          </a:p>
          <a:p>
            <a:pPr marL="571500" indent="-571500">
              <a:buFont typeface="Arial" panose="020B0604020202020204" pitchFamily="34" charset="0"/>
              <a:buChar char="•"/>
            </a:pPr>
            <a:r>
              <a:rPr lang="en-US" sz="3800" dirty="0" smtClean="0"/>
              <a:t>Join </a:t>
            </a:r>
            <a:r>
              <a:rPr lang="en-US" sz="3800" dirty="0" err="1" smtClean="0"/>
              <a:t>sch</a:t>
            </a:r>
            <a:r>
              <a:rPr lang="en-US" sz="3800" dirty="0" smtClean="0"/>
              <a:t> &amp; cogs table by </a:t>
            </a:r>
            <a:r>
              <a:rPr lang="en-US" sz="3800" dirty="0" err="1" smtClean="0"/>
              <a:t>SchoolID</a:t>
            </a:r>
            <a:endParaRPr lang="en-US" sz="3800" dirty="0" smtClean="0"/>
          </a:p>
          <a:p>
            <a:pPr marL="571500" indent="-571500">
              <a:buFont typeface="Arial" panose="020B0604020202020204" pitchFamily="34" charset="0"/>
              <a:buChar char="•"/>
            </a:pPr>
            <a:r>
              <a:rPr lang="en-US" sz="3800" dirty="0" smtClean="0"/>
              <a:t>Join </a:t>
            </a:r>
            <a:r>
              <a:rPr lang="en-US" sz="3800" dirty="0" err="1" smtClean="0"/>
              <a:t>stu</a:t>
            </a:r>
            <a:r>
              <a:rPr lang="en-US" sz="3800" dirty="0" smtClean="0"/>
              <a:t> &amp; cogs table by </a:t>
            </a:r>
            <a:r>
              <a:rPr lang="en-US" sz="3800" dirty="0" err="1" smtClean="0"/>
              <a:t>StudentID</a:t>
            </a:r>
            <a:r>
              <a:rPr lang="en-US" sz="3800" dirty="0" smtClean="0"/>
              <a:t> and </a:t>
            </a:r>
            <a:r>
              <a:rPr lang="en-US" sz="3800" dirty="0" err="1" smtClean="0"/>
              <a:t>SchoolID</a:t>
            </a:r>
            <a:endParaRPr lang="en-SG" sz="3800" dirty="0"/>
          </a:p>
        </p:txBody>
      </p:sp>
      <p:pic>
        <p:nvPicPr>
          <p:cNvPr id="1028" name="Picture 4" descr="3.3.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9811" y="15302247"/>
            <a:ext cx="7620000" cy="3228975"/>
          </a:xfrm>
          <a:prstGeom prst="rect">
            <a:avLst/>
          </a:prstGeom>
          <a:noFill/>
          <a:extLst>
            <a:ext uri="{909E8E84-426E-40DD-AFC4-6F175D3DCCD1}">
              <a14:hiddenFill xmlns:a14="http://schemas.microsoft.com/office/drawing/2010/main">
                <a:solidFill>
                  <a:srgbClr val="FFFFFF"/>
                </a:solidFill>
              </a14:hiddenFill>
            </a:ext>
          </a:extLst>
        </p:spPr>
      </p:pic>
      <p:sp>
        <p:nvSpPr>
          <p:cNvPr id="73" name="TextBox 72"/>
          <p:cNvSpPr txBox="1"/>
          <p:nvPr/>
        </p:nvSpPr>
        <p:spPr>
          <a:xfrm>
            <a:off x="20646753" y="18657915"/>
            <a:ext cx="8755988" cy="4770537"/>
          </a:xfrm>
          <a:prstGeom prst="rect">
            <a:avLst/>
          </a:prstGeom>
          <a:noFill/>
        </p:spPr>
        <p:txBody>
          <a:bodyPr wrap="square" rtlCol="0">
            <a:spAutoFit/>
          </a:bodyPr>
          <a:lstStyle/>
          <a:p>
            <a:r>
              <a:rPr lang="en-US" sz="3800" dirty="0" smtClean="0"/>
              <a:t>Data cleaning &amp; standardization</a:t>
            </a:r>
          </a:p>
          <a:p>
            <a:pPr marL="571500" indent="-571500">
              <a:buFont typeface="Arial" panose="020B0604020202020204" pitchFamily="34" charset="0"/>
              <a:buChar char="•"/>
            </a:pPr>
            <a:r>
              <a:rPr lang="en-US" sz="3800" dirty="0" smtClean="0"/>
              <a:t>Missing records: convert ‘I’ ‘M’ ‘N’ labels to null values</a:t>
            </a:r>
          </a:p>
          <a:p>
            <a:pPr marL="571500" indent="-571500">
              <a:buFont typeface="Arial" panose="020B0604020202020204" pitchFamily="34" charset="0"/>
              <a:buChar char="•"/>
            </a:pPr>
            <a:r>
              <a:rPr lang="en-US" sz="3800" dirty="0" smtClean="0"/>
              <a:t>Columns in student table with more than 50% null data are excluded</a:t>
            </a:r>
          </a:p>
          <a:p>
            <a:pPr marL="571500" indent="-571500">
              <a:buFont typeface="Arial" panose="020B0604020202020204" pitchFamily="34" charset="0"/>
              <a:buChar char="•"/>
            </a:pPr>
            <a:r>
              <a:rPr lang="en-US" sz="3800" dirty="0" smtClean="0"/>
              <a:t>Attributes that do not help differentiate entities are excluded</a:t>
            </a:r>
          </a:p>
          <a:p>
            <a:endParaRPr lang="en-SG" sz="3800" dirty="0"/>
          </a:p>
        </p:txBody>
      </p:sp>
      <p:pic>
        <p:nvPicPr>
          <p:cNvPr id="5" name="Picture 2" descr="3.3.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73968" y="23044297"/>
            <a:ext cx="762000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3.3.4.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927126" y="25236224"/>
            <a:ext cx="427672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6719" y="19661378"/>
            <a:ext cx="6320065" cy="3855674"/>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46899" y="19361514"/>
            <a:ext cx="5807419" cy="4155537"/>
          </a:xfrm>
          <a:prstGeom prst="rect">
            <a:avLst/>
          </a:prstGeom>
          <a:noFill/>
          <a:ln w="9525">
            <a:solidFill>
              <a:srgbClr val="7F7F7F"/>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pic>
        <p:nvPicPr>
          <p:cNvPr id="74"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61649" y="19361515"/>
            <a:ext cx="5700254" cy="4155536"/>
          </a:xfrm>
          <a:prstGeom prst="rect">
            <a:avLst/>
          </a:prstGeom>
          <a:noFill/>
          <a:ln w="9525">
            <a:solidFill>
              <a:srgbClr val="7F7F7F"/>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cxnSp>
        <p:nvCxnSpPr>
          <p:cNvPr id="76" name="Straight Connector 75"/>
          <p:cNvCxnSpPr/>
          <p:nvPr/>
        </p:nvCxnSpPr>
        <p:spPr>
          <a:xfrm>
            <a:off x="1282387" y="29340270"/>
            <a:ext cx="18280255" cy="76200"/>
          </a:xfrm>
          <a:prstGeom prst="line">
            <a:avLst/>
          </a:prstGeom>
          <a:ln>
            <a:prstDash val="sysDash"/>
          </a:ln>
        </p:spPr>
        <p:style>
          <a:lnRef idx="1">
            <a:schemeClr val="accent4"/>
          </a:lnRef>
          <a:fillRef idx="0">
            <a:schemeClr val="accent4"/>
          </a:fillRef>
          <a:effectRef idx="0">
            <a:schemeClr val="accent4"/>
          </a:effectRef>
          <a:fontRef idx="minor">
            <a:schemeClr val="tx1"/>
          </a:fontRef>
        </p:style>
      </p:cxnSp>
      <p:sp>
        <p:nvSpPr>
          <p:cNvPr id="77" name="TextBox 76"/>
          <p:cNvSpPr txBox="1"/>
          <p:nvPr/>
        </p:nvSpPr>
        <p:spPr>
          <a:xfrm>
            <a:off x="985565" y="31041755"/>
            <a:ext cx="6166870" cy="4278094"/>
          </a:xfrm>
          <a:prstGeom prst="rect">
            <a:avLst/>
          </a:prstGeom>
          <a:noFill/>
        </p:spPr>
        <p:txBody>
          <a:bodyPr wrap="square" rtlCol="0">
            <a:spAutoFit/>
          </a:bodyPr>
          <a:lstStyle/>
          <a:p>
            <a:pPr marL="457200" indent="-457200">
              <a:buFont typeface="Arial" pitchFamily="34" charset="0"/>
              <a:buChar char="•"/>
            </a:pPr>
            <a:r>
              <a:rPr lang="en-US" sz="3400" dirty="0" smtClean="0">
                <a:latin typeface="Times New Roman" pitchFamily="18" charset="0"/>
                <a:cs typeface="Times New Roman" pitchFamily="18" charset="0"/>
              </a:rPr>
              <a:t>Quality of teaching staff is </a:t>
            </a:r>
            <a:r>
              <a:rPr lang="en-US" sz="3400" dirty="0" smtClean="0">
                <a:latin typeface="Times New Roman" pitchFamily="18" charset="0"/>
                <a:cs typeface="Times New Roman" pitchFamily="18" charset="0"/>
              </a:rPr>
              <a:t>most important to </a:t>
            </a:r>
            <a:r>
              <a:rPr lang="en-US" sz="3400" dirty="0" smtClean="0">
                <a:latin typeface="Times New Roman" pitchFamily="18" charset="0"/>
                <a:cs typeface="Times New Roman" pitchFamily="18" charset="0"/>
              </a:rPr>
              <a:t>school </a:t>
            </a:r>
            <a:r>
              <a:rPr lang="en-US" sz="3400" dirty="0" smtClean="0">
                <a:latin typeface="Times New Roman" pitchFamily="18" charset="0"/>
                <a:cs typeface="Times New Roman" pitchFamily="18" charset="0"/>
              </a:rPr>
              <a:t>performance</a:t>
            </a:r>
          </a:p>
          <a:p>
            <a:pPr marL="457200" indent="-457200">
              <a:buFont typeface="Arial" pitchFamily="34" charset="0"/>
              <a:buChar char="•"/>
            </a:pPr>
            <a:endParaRPr lang="en-US" sz="3400" dirty="0" smtClean="0">
              <a:latin typeface="Times New Roman" pitchFamily="18" charset="0"/>
              <a:cs typeface="Times New Roman" pitchFamily="18" charset="0"/>
            </a:endParaRPr>
          </a:p>
          <a:p>
            <a:pPr marL="457200" indent="-457200">
              <a:buFont typeface="Arial" pitchFamily="34" charset="0"/>
              <a:buChar char="•"/>
            </a:pPr>
            <a:r>
              <a:rPr lang="en-US" sz="3400" dirty="0" smtClean="0">
                <a:latin typeface="Times New Roman" pitchFamily="18" charset="0"/>
                <a:cs typeface="Times New Roman" pitchFamily="18" charset="0"/>
              </a:rPr>
              <a:t>This is consistent when using scores in Mathematics, Reading, Science as response variables</a:t>
            </a:r>
            <a:endParaRPr lang="en-US" sz="3400" dirty="0" smtClean="0">
              <a:latin typeface="Times New Roman" pitchFamily="18" charset="0"/>
              <a:cs typeface="Times New Roman" pitchFamily="18" charset="0"/>
            </a:endParaRPr>
          </a:p>
        </p:txBody>
      </p:sp>
      <p:sp>
        <p:nvSpPr>
          <p:cNvPr id="85" name="TextBox 84"/>
          <p:cNvSpPr txBox="1"/>
          <p:nvPr/>
        </p:nvSpPr>
        <p:spPr>
          <a:xfrm>
            <a:off x="20778794" y="37534515"/>
            <a:ext cx="9105807" cy="3970318"/>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latin typeface="Times New Roman" pitchFamily="18" charset="0"/>
                <a:cs typeface="Times New Roman" pitchFamily="18" charset="0"/>
              </a:rPr>
              <a:t>Detailed numeric data to be collected regarding school resources, shortage &amp; spending</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Surveys to be more directed towards student tendency to play truant</a:t>
            </a:r>
          </a:p>
          <a:p>
            <a:pPr marL="571500" indent="-571500">
              <a:buFont typeface="Arial" panose="020B0604020202020204" pitchFamily="34" charset="0"/>
              <a:buChar char="•"/>
            </a:pPr>
            <a:r>
              <a:rPr lang="en-US" sz="3600" dirty="0" smtClean="0">
                <a:latin typeface="Times New Roman" pitchFamily="18" charset="0"/>
                <a:cs typeface="Times New Roman" pitchFamily="18" charset="0"/>
              </a:rPr>
              <a:t>Utilize locally available data to derive economic-socio status</a:t>
            </a:r>
            <a:endParaRPr lang="en-SG" sz="3600" dirty="0">
              <a:latin typeface="Times New Roman" pitchFamily="18" charset="0"/>
              <a:cs typeface="Times New Roman" pitchFamily="18" charset="0"/>
            </a:endParaRPr>
          </a:p>
        </p:txBody>
      </p:sp>
      <p:graphicFrame>
        <p:nvGraphicFramePr>
          <p:cNvPr id="86" name="Table 85"/>
          <p:cNvGraphicFramePr>
            <a:graphicFrameLocks noGrp="1"/>
          </p:cNvGraphicFramePr>
          <p:nvPr>
            <p:extLst>
              <p:ext uri="{D42A27DB-BD31-4B8C-83A1-F6EECF244321}">
                <p14:modId xmlns:p14="http://schemas.microsoft.com/office/powerpoint/2010/main" val="1574736260"/>
              </p:ext>
            </p:extLst>
          </p:nvPr>
        </p:nvGraphicFramePr>
        <p:xfrm>
          <a:off x="1028651" y="25500228"/>
          <a:ext cx="11907840" cy="3731422"/>
        </p:xfrm>
        <a:graphic>
          <a:graphicData uri="http://schemas.openxmlformats.org/drawingml/2006/table">
            <a:tbl>
              <a:tblPr>
                <a:tableStyleId>{5C22544A-7EE6-4342-B048-85BDC9FD1C3A}</a:tableStyleId>
              </a:tblPr>
              <a:tblGrid>
                <a:gridCol w="9402763"/>
                <a:gridCol w="1162050"/>
                <a:gridCol w="1343027"/>
              </a:tblGrid>
              <a:tr h="396060">
                <a:tc>
                  <a:txBody>
                    <a:bodyPr/>
                    <a:lstStyle/>
                    <a:p>
                      <a:pPr algn="l" fontAlgn="t"/>
                      <a:r>
                        <a:rPr lang="en-US" sz="3000" b="1" u="none" strike="noStrike" dirty="0">
                          <a:effectLst/>
                          <a:latin typeface="Times New Roman" pitchFamily="18" charset="0"/>
                          <a:cs typeface="Times New Roman" pitchFamily="18" charset="0"/>
                        </a:rPr>
                        <a:t>Term</a:t>
                      </a:r>
                      <a:endParaRPr lang="en-US" sz="3000" b="1" i="0" u="none" strike="noStrike" dirty="0">
                        <a:solidFill>
                          <a:srgbClr val="000000"/>
                        </a:solidFill>
                        <a:effectLst/>
                        <a:latin typeface="Times New Roman" pitchFamily="18" charset="0"/>
                        <a:cs typeface="Times New Roman" pitchFamily="18" charset="0"/>
                      </a:endParaRPr>
                    </a:p>
                  </a:txBody>
                  <a:tcPr marL="9526" marR="9526" marT="7147" marB="0" anchor="ctr" anchorCtr="1">
                    <a:solidFill>
                      <a:schemeClr val="bg2">
                        <a:lumMod val="90000"/>
                        <a:alpha val="45000"/>
                      </a:schemeClr>
                    </a:solidFill>
                  </a:tcPr>
                </a:tc>
                <a:tc>
                  <a:txBody>
                    <a:bodyPr/>
                    <a:lstStyle/>
                    <a:p>
                      <a:pPr algn="l" fontAlgn="t"/>
                      <a:r>
                        <a:rPr lang="en-US" sz="3000" b="1" u="none" strike="noStrike" dirty="0">
                          <a:effectLst/>
                          <a:latin typeface="Times New Roman" pitchFamily="18" charset="0"/>
                          <a:cs typeface="Times New Roman" pitchFamily="18" charset="0"/>
                        </a:rPr>
                        <a:t>G^2</a:t>
                      </a:r>
                      <a:endParaRPr lang="en-US" sz="3000" b="1" i="0" u="none" strike="noStrike" dirty="0">
                        <a:solidFill>
                          <a:srgbClr val="000000"/>
                        </a:solidFill>
                        <a:effectLst/>
                        <a:latin typeface="Times New Roman" pitchFamily="18" charset="0"/>
                        <a:cs typeface="Times New Roman" pitchFamily="18" charset="0"/>
                      </a:endParaRPr>
                    </a:p>
                  </a:txBody>
                  <a:tcPr marL="9526" marR="9526" marT="7147" marB="0" anchor="ctr" anchorCtr="1">
                    <a:solidFill>
                      <a:schemeClr val="bg2">
                        <a:lumMod val="90000"/>
                        <a:alpha val="45000"/>
                      </a:schemeClr>
                    </a:solidFill>
                  </a:tcPr>
                </a:tc>
                <a:tc>
                  <a:txBody>
                    <a:bodyPr/>
                    <a:lstStyle/>
                    <a:p>
                      <a:pPr algn="l" fontAlgn="t"/>
                      <a:r>
                        <a:rPr lang="en-US" sz="3000" b="1" u="none" strike="noStrike" dirty="0">
                          <a:effectLst/>
                          <a:latin typeface="Times New Roman" pitchFamily="18" charset="0"/>
                          <a:cs typeface="Times New Roman" pitchFamily="18" charset="0"/>
                        </a:rPr>
                        <a:t>Portion</a:t>
                      </a:r>
                      <a:endParaRPr lang="en-US" sz="3000" b="1" i="0" u="none" strike="noStrike" dirty="0">
                        <a:solidFill>
                          <a:srgbClr val="000000"/>
                        </a:solidFill>
                        <a:effectLst/>
                        <a:latin typeface="Times New Roman" pitchFamily="18" charset="0"/>
                        <a:cs typeface="Times New Roman" pitchFamily="18" charset="0"/>
                      </a:endParaRPr>
                    </a:p>
                  </a:txBody>
                  <a:tcPr marL="9526" marR="9526" marT="7147" marB="0" anchor="ctr" anchorCtr="1">
                    <a:solidFill>
                      <a:schemeClr val="bg2">
                        <a:lumMod val="90000"/>
                        <a:alpha val="45000"/>
                      </a:schemeClr>
                    </a:solidFill>
                  </a:tcPr>
                </a:tc>
              </a:tr>
              <a:tr h="398088">
                <a:tc>
                  <a:txBody>
                    <a:bodyPr/>
                    <a:lstStyle/>
                    <a:p>
                      <a:pPr algn="l" rtl="0" fontAlgn="t"/>
                      <a:r>
                        <a:rPr lang="en-US" sz="3000" b="0" i="0" u="none" strike="noStrike" dirty="0">
                          <a:solidFill>
                            <a:srgbClr val="000000"/>
                          </a:solidFill>
                          <a:effectLst/>
                          <a:latin typeface="Times New Roman"/>
                        </a:rPr>
                        <a:t>Learning Hindrance - Students truancy</a:t>
                      </a:r>
                    </a:p>
                  </a:txBody>
                  <a:tcPr marL="9525" marR="9525" marT="9525" marB="0"/>
                </a:tc>
                <a:tc>
                  <a:txBody>
                    <a:bodyPr/>
                    <a:lstStyle/>
                    <a:p>
                      <a:pPr algn="l" rtl="0" fontAlgn="t"/>
                      <a:r>
                        <a:rPr lang="en-US" sz="3000" b="0" i="0" u="none" strike="noStrike" dirty="0">
                          <a:solidFill>
                            <a:srgbClr val="000000"/>
                          </a:solidFill>
                          <a:effectLst/>
                          <a:latin typeface="Times New Roman"/>
                        </a:rPr>
                        <a:t>47.047</a:t>
                      </a:r>
                    </a:p>
                  </a:txBody>
                  <a:tcPr marL="9525" marR="9525" marT="9525" marB="0"/>
                </a:tc>
                <a:tc>
                  <a:txBody>
                    <a:bodyPr/>
                    <a:lstStyle/>
                    <a:p>
                      <a:pPr algn="l" fontAlgn="t"/>
                      <a:r>
                        <a:rPr lang="en-US" sz="3000" u="none" strike="noStrike" dirty="0">
                          <a:effectLst/>
                          <a:latin typeface="Times New Roman" pitchFamily="18" charset="0"/>
                          <a:cs typeface="Times New Roman" pitchFamily="18" charset="0"/>
                        </a:rPr>
                        <a:t>0.1912</a:t>
                      </a:r>
                      <a:endParaRPr lang="en-US" sz="3000" b="0" i="0" u="none" strike="noStrike" dirty="0">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Student-Teacher ratio</a:t>
                      </a:r>
                    </a:p>
                  </a:txBody>
                  <a:tcPr marL="9525" marR="9525" marT="9525" marB="0"/>
                </a:tc>
                <a:tc>
                  <a:txBody>
                    <a:bodyPr/>
                    <a:lstStyle/>
                    <a:p>
                      <a:pPr algn="l" rtl="0" fontAlgn="t"/>
                      <a:r>
                        <a:rPr lang="en-US" sz="3000" b="0" i="0" u="none" strike="noStrike">
                          <a:solidFill>
                            <a:srgbClr val="000000"/>
                          </a:solidFill>
                          <a:effectLst/>
                          <a:latin typeface="Times New Roman"/>
                        </a:rPr>
                        <a:t>26.988</a:t>
                      </a:r>
                    </a:p>
                  </a:txBody>
                  <a:tcPr marL="9525" marR="9525" marT="9525" marB="0"/>
                </a:tc>
                <a:tc>
                  <a:txBody>
                    <a:bodyPr/>
                    <a:lstStyle/>
                    <a:p>
                      <a:pPr algn="l" fontAlgn="t"/>
                      <a:r>
                        <a:rPr lang="en-US" sz="3000" u="none" strike="noStrike">
                          <a:effectLst/>
                          <a:latin typeface="Times New Roman" pitchFamily="18" charset="0"/>
                          <a:cs typeface="Times New Roman" pitchFamily="18" charset="0"/>
                        </a:rPr>
                        <a:t>0.1097</a:t>
                      </a:r>
                      <a:endParaRPr lang="en-US" sz="3000" b="0" i="0" u="none" strike="noStrike">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Index of school responsibility for curriculum and assessment</a:t>
                      </a:r>
                    </a:p>
                  </a:txBody>
                  <a:tcPr marL="9525" marR="9525" marT="9525" marB="0"/>
                </a:tc>
                <a:tc>
                  <a:txBody>
                    <a:bodyPr/>
                    <a:lstStyle/>
                    <a:p>
                      <a:pPr algn="l" rtl="0" fontAlgn="t"/>
                      <a:r>
                        <a:rPr lang="en-US" sz="3000" b="0" i="0" u="none" strike="noStrike">
                          <a:solidFill>
                            <a:srgbClr val="000000"/>
                          </a:solidFill>
                          <a:effectLst/>
                          <a:latin typeface="Times New Roman"/>
                        </a:rPr>
                        <a:t>25.842</a:t>
                      </a:r>
                    </a:p>
                  </a:txBody>
                  <a:tcPr marL="9525" marR="9525" marT="9525" marB="0"/>
                </a:tc>
                <a:tc>
                  <a:txBody>
                    <a:bodyPr/>
                    <a:lstStyle/>
                    <a:p>
                      <a:pPr algn="l" fontAlgn="t"/>
                      <a:r>
                        <a:rPr lang="en-US" sz="3000" u="none" strike="noStrike">
                          <a:effectLst/>
                          <a:latin typeface="Times New Roman" pitchFamily="18" charset="0"/>
                          <a:cs typeface="Times New Roman" pitchFamily="18" charset="0"/>
                        </a:rPr>
                        <a:t>0.105</a:t>
                      </a:r>
                      <a:endParaRPr lang="en-US" sz="3000" b="0" i="0" u="none" strike="noStrike">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Proportion of girls at school</a:t>
                      </a:r>
                    </a:p>
                  </a:txBody>
                  <a:tcPr marL="9525" marR="9525" marT="9525" marB="0"/>
                </a:tc>
                <a:tc>
                  <a:txBody>
                    <a:bodyPr/>
                    <a:lstStyle/>
                    <a:p>
                      <a:pPr algn="l" rtl="0" fontAlgn="t"/>
                      <a:r>
                        <a:rPr lang="en-US" sz="3000" b="0" i="0" u="none" strike="noStrike">
                          <a:solidFill>
                            <a:srgbClr val="000000"/>
                          </a:solidFill>
                          <a:effectLst/>
                          <a:latin typeface="Times New Roman"/>
                        </a:rPr>
                        <a:t>19.147</a:t>
                      </a:r>
                    </a:p>
                  </a:txBody>
                  <a:tcPr marL="9525" marR="9525" marT="9525" marB="0"/>
                </a:tc>
                <a:tc>
                  <a:txBody>
                    <a:bodyPr/>
                    <a:lstStyle/>
                    <a:p>
                      <a:pPr algn="l" fontAlgn="t"/>
                      <a:r>
                        <a:rPr lang="en-US" sz="3000" u="none" strike="noStrike">
                          <a:effectLst/>
                          <a:latin typeface="Times New Roman" pitchFamily="18" charset="0"/>
                          <a:cs typeface="Times New Roman" pitchFamily="18" charset="0"/>
                        </a:rPr>
                        <a:t>0.0778</a:t>
                      </a:r>
                      <a:endParaRPr lang="en-US" sz="3000" b="0" i="0" u="none" strike="noStrike">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Parental achievement pressure</a:t>
                      </a:r>
                    </a:p>
                  </a:txBody>
                  <a:tcPr marL="9525" marR="9525" marT="9525" marB="0"/>
                </a:tc>
                <a:tc>
                  <a:txBody>
                    <a:bodyPr/>
                    <a:lstStyle/>
                    <a:p>
                      <a:pPr algn="l" rtl="0" fontAlgn="t"/>
                      <a:r>
                        <a:rPr lang="en-US" sz="3000" b="0" i="0" u="none" strike="noStrike">
                          <a:solidFill>
                            <a:srgbClr val="000000"/>
                          </a:solidFill>
                          <a:effectLst/>
                          <a:latin typeface="Times New Roman"/>
                        </a:rPr>
                        <a:t>17.196</a:t>
                      </a:r>
                    </a:p>
                  </a:txBody>
                  <a:tcPr marL="9525" marR="9525" marT="9525" marB="0"/>
                </a:tc>
                <a:tc>
                  <a:txBody>
                    <a:bodyPr/>
                    <a:lstStyle/>
                    <a:p>
                      <a:pPr algn="l" fontAlgn="t"/>
                      <a:r>
                        <a:rPr lang="en-US" sz="3000" u="none" strike="noStrike" dirty="0">
                          <a:effectLst/>
                          <a:latin typeface="Times New Roman" pitchFamily="18" charset="0"/>
                          <a:cs typeface="Times New Roman" pitchFamily="18" charset="0"/>
                        </a:rPr>
                        <a:t>0.0699</a:t>
                      </a:r>
                      <a:endParaRPr lang="en-US" sz="3000" b="0" i="0" u="none" strike="noStrike" dirty="0">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Parent Participation - Progress discussion teacher initiative</a:t>
                      </a:r>
                    </a:p>
                  </a:txBody>
                  <a:tcPr marL="9525" marR="9525" marT="9525" marB="0"/>
                </a:tc>
                <a:tc>
                  <a:txBody>
                    <a:bodyPr/>
                    <a:lstStyle/>
                    <a:p>
                      <a:pPr algn="l" rtl="0" fontAlgn="t"/>
                      <a:r>
                        <a:rPr lang="en-US" sz="3000" b="0" i="0" u="none" strike="noStrike">
                          <a:solidFill>
                            <a:srgbClr val="000000"/>
                          </a:solidFill>
                          <a:effectLst/>
                          <a:latin typeface="Times New Roman"/>
                        </a:rPr>
                        <a:t>16.302</a:t>
                      </a:r>
                    </a:p>
                  </a:txBody>
                  <a:tcPr marL="9525" marR="9525" marT="9525" marB="0"/>
                </a:tc>
                <a:tc>
                  <a:txBody>
                    <a:bodyPr/>
                    <a:lstStyle/>
                    <a:p>
                      <a:pPr algn="l" fontAlgn="t"/>
                      <a:r>
                        <a:rPr lang="en-US" sz="3000" u="none" strike="noStrike" dirty="0">
                          <a:effectLst/>
                          <a:latin typeface="Times New Roman" pitchFamily="18" charset="0"/>
                          <a:cs typeface="Times New Roman" pitchFamily="18" charset="0"/>
                        </a:rPr>
                        <a:t>0.0662</a:t>
                      </a:r>
                      <a:endParaRPr lang="en-US" sz="3000" b="0" i="0" u="none" strike="noStrike" dirty="0">
                        <a:solidFill>
                          <a:srgbClr val="000000"/>
                        </a:solidFill>
                        <a:effectLst/>
                        <a:latin typeface="Times New Roman" pitchFamily="18" charset="0"/>
                        <a:cs typeface="Times New Roman" pitchFamily="18" charset="0"/>
                      </a:endParaRPr>
                    </a:p>
                  </a:txBody>
                  <a:tcPr marL="9526" marR="9526" marT="7147" marB="0" anchor="ctr" anchorCtr="1"/>
                </a:tc>
              </a:tr>
              <a:tr h="398088">
                <a:tc>
                  <a:txBody>
                    <a:bodyPr/>
                    <a:lstStyle/>
                    <a:p>
                      <a:pPr algn="l" rtl="0" fontAlgn="t"/>
                      <a:r>
                        <a:rPr lang="en-US" sz="3000" b="0" i="0" u="none" strike="noStrike" dirty="0">
                          <a:solidFill>
                            <a:srgbClr val="000000"/>
                          </a:solidFill>
                          <a:effectLst/>
                          <a:latin typeface="Times New Roman"/>
                        </a:rPr>
                        <a:t>Responsibility - Course content - Teachers</a:t>
                      </a:r>
                    </a:p>
                  </a:txBody>
                  <a:tcPr marL="9525" marR="9525" marT="9525" marB="0"/>
                </a:tc>
                <a:tc>
                  <a:txBody>
                    <a:bodyPr/>
                    <a:lstStyle/>
                    <a:p>
                      <a:pPr algn="l" rtl="0" fontAlgn="t"/>
                      <a:r>
                        <a:rPr lang="en-US" sz="3000" b="0" i="0" u="none" strike="noStrike" dirty="0">
                          <a:solidFill>
                            <a:srgbClr val="000000"/>
                          </a:solidFill>
                          <a:effectLst/>
                          <a:latin typeface="Times New Roman"/>
                        </a:rPr>
                        <a:t>11.364</a:t>
                      </a:r>
                    </a:p>
                  </a:txBody>
                  <a:tcPr marL="9525" marR="9525" marT="9525" marB="0"/>
                </a:tc>
                <a:tc>
                  <a:txBody>
                    <a:bodyPr/>
                    <a:lstStyle/>
                    <a:p>
                      <a:pPr algn="l" fontAlgn="t"/>
                      <a:r>
                        <a:rPr lang="en-US" sz="3000" b="0" i="0" u="none" strike="noStrike" dirty="0">
                          <a:solidFill>
                            <a:srgbClr val="000000"/>
                          </a:solidFill>
                          <a:effectLst/>
                          <a:latin typeface="Times New Roman" pitchFamily="18" charset="0"/>
                          <a:cs typeface="Times New Roman" pitchFamily="18" charset="0"/>
                        </a:rPr>
                        <a:t>0.0462</a:t>
                      </a:r>
                    </a:p>
                  </a:txBody>
                  <a:tcPr marL="9526" marR="9526" marT="7147" marB="0" anchor="ctr" anchorCtr="1"/>
                </a:tc>
              </a:tr>
            </a:tbl>
          </a:graphicData>
        </a:graphic>
      </p:graphicFrame>
      <p:sp>
        <p:nvSpPr>
          <p:cNvPr id="87" name="Content Placeholder 3"/>
          <p:cNvSpPr txBox="1">
            <a:spLocks/>
          </p:cNvSpPr>
          <p:nvPr/>
        </p:nvSpPr>
        <p:spPr>
          <a:xfrm>
            <a:off x="13118350" y="25315287"/>
            <a:ext cx="6561567" cy="639763"/>
          </a:xfrm>
          <a:prstGeom prst="rect">
            <a:avLst/>
          </a:prstGeom>
          <a:solidFill>
            <a:schemeClr val="bg1">
              <a:lumMod val="95000"/>
              <a:alpha val="25000"/>
            </a:schemeClr>
          </a:solidFill>
        </p:spPr>
        <p:txBody>
          <a:bodyPr/>
          <a:lstStyle>
            <a:lvl1pPr marL="1566148" indent="-1566148" algn="l" defTabSz="4176394" rtl="0" eaLnBrk="1" latinLnBrk="0" hangingPunct="1">
              <a:spcBef>
                <a:spcPct val="20000"/>
              </a:spcBef>
              <a:buFont typeface="Arial" pitchFamily="34" charset="0"/>
              <a:buChar char="•"/>
              <a:defRPr sz="14700" kern="1200">
                <a:solidFill>
                  <a:schemeClr val="tx1"/>
                </a:solidFill>
                <a:latin typeface="+mn-lt"/>
                <a:ea typeface="+mn-ea"/>
                <a:cs typeface="+mn-cs"/>
              </a:defRPr>
            </a:lvl1pPr>
            <a:lvl2pPr marL="3393320" indent="-1305123" algn="l" defTabSz="4176394"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92" indent="-1044098" algn="l" defTabSz="4176394"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08689"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886"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083"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280"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477"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674"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9pPr>
          </a:lstStyle>
          <a:p>
            <a:pPr marL="0" indent="0">
              <a:spcBef>
                <a:spcPts val="600"/>
              </a:spcBef>
              <a:buClr>
                <a:schemeClr val="bg2"/>
              </a:buClr>
              <a:buSzPct val="100000"/>
              <a:buNone/>
              <a:defRPr/>
            </a:pPr>
            <a:r>
              <a:rPr lang="en-US" sz="2600" b="1" dirty="0" smtClean="0">
                <a:latin typeface="Times New Roman" pitchFamily="18" charset="0"/>
                <a:ea typeface="Quattrocento Sans"/>
                <a:cs typeface="Times New Roman" pitchFamily="18" charset="0"/>
                <a:sym typeface="Quattrocento Sans"/>
              </a:rPr>
              <a:t>High-performing schools</a:t>
            </a:r>
          </a:p>
        </p:txBody>
      </p:sp>
      <p:sp>
        <p:nvSpPr>
          <p:cNvPr id="10" name="TextBox 9"/>
          <p:cNvSpPr txBox="1"/>
          <p:nvPr/>
        </p:nvSpPr>
        <p:spPr>
          <a:xfrm>
            <a:off x="13208423" y="25802650"/>
            <a:ext cx="6069029" cy="1292662"/>
          </a:xfrm>
          <a:prstGeom prst="rect">
            <a:avLst/>
          </a:prstGeom>
          <a:noFill/>
        </p:spPr>
        <p:txBody>
          <a:bodyPr wrap="square" rtlCol="0">
            <a:spAutoFit/>
          </a:bodyPr>
          <a:lstStyle/>
          <a:p>
            <a:pPr marL="914400" indent="-914400">
              <a:buFont typeface="Arial" pitchFamily="34" charset="0"/>
              <a:buChar char="•"/>
            </a:pPr>
            <a:r>
              <a:rPr lang="en-US" sz="2600" dirty="0">
                <a:latin typeface="Times New Roman" pitchFamily="18" charset="0"/>
                <a:cs typeface="Times New Roman" pitchFamily="18" charset="0"/>
              </a:rPr>
              <a:t>No incidence of student truancy</a:t>
            </a:r>
          </a:p>
          <a:p>
            <a:pPr marL="914400" indent="-914400">
              <a:buFont typeface="Arial" pitchFamily="34" charset="0"/>
              <a:buChar char="•"/>
            </a:pPr>
            <a:r>
              <a:rPr lang="en-US" sz="2600" dirty="0">
                <a:latin typeface="Times New Roman" pitchFamily="18" charset="0"/>
                <a:cs typeface="Times New Roman" pitchFamily="18" charset="0"/>
              </a:rPr>
              <a:t>Highly responsible towards curriculum &amp; </a:t>
            </a:r>
            <a:r>
              <a:rPr lang="en-US" sz="2600" dirty="0" smtClean="0">
                <a:latin typeface="Times New Roman" pitchFamily="18" charset="0"/>
                <a:cs typeface="Times New Roman" pitchFamily="18" charset="0"/>
              </a:rPr>
              <a:t>assessment</a:t>
            </a:r>
            <a:endParaRPr lang="en-US" sz="2600" dirty="0">
              <a:latin typeface="Times New Roman" pitchFamily="18" charset="0"/>
              <a:cs typeface="Times New Roman" pitchFamily="18" charset="0"/>
            </a:endParaRPr>
          </a:p>
        </p:txBody>
      </p:sp>
      <p:sp>
        <p:nvSpPr>
          <p:cNvPr id="88" name="Content Placeholder 3"/>
          <p:cNvSpPr txBox="1">
            <a:spLocks/>
          </p:cNvSpPr>
          <p:nvPr/>
        </p:nvSpPr>
        <p:spPr>
          <a:xfrm>
            <a:off x="13055964" y="27067887"/>
            <a:ext cx="6561567" cy="639763"/>
          </a:xfrm>
          <a:prstGeom prst="rect">
            <a:avLst/>
          </a:prstGeom>
          <a:solidFill>
            <a:schemeClr val="bg1">
              <a:lumMod val="95000"/>
              <a:alpha val="25000"/>
            </a:schemeClr>
          </a:solidFill>
        </p:spPr>
        <p:txBody>
          <a:bodyPr/>
          <a:lstStyle>
            <a:lvl1pPr marL="1566148" indent="-1566148" algn="l" defTabSz="4176394" rtl="0" eaLnBrk="1" latinLnBrk="0" hangingPunct="1">
              <a:spcBef>
                <a:spcPct val="20000"/>
              </a:spcBef>
              <a:buFont typeface="Arial" pitchFamily="34" charset="0"/>
              <a:buChar char="•"/>
              <a:defRPr sz="14700" kern="1200">
                <a:solidFill>
                  <a:schemeClr val="tx1"/>
                </a:solidFill>
                <a:latin typeface="+mn-lt"/>
                <a:ea typeface="+mn-ea"/>
                <a:cs typeface="+mn-cs"/>
              </a:defRPr>
            </a:lvl1pPr>
            <a:lvl2pPr marL="3393320" indent="-1305123" algn="l" defTabSz="4176394" rtl="0" eaLnBrk="1" latinLnBrk="0" hangingPunct="1">
              <a:spcBef>
                <a:spcPct val="20000"/>
              </a:spcBef>
              <a:buFont typeface="Arial" pitchFamily="34" charset="0"/>
              <a:buChar char="–"/>
              <a:defRPr sz="12700" kern="1200">
                <a:solidFill>
                  <a:schemeClr val="tx1"/>
                </a:solidFill>
                <a:latin typeface="+mn-lt"/>
                <a:ea typeface="+mn-ea"/>
                <a:cs typeface="+mn-cs"/>
              </a:defRPr>
            </a:lvl2pPr>
            <a:lvl3pPr marL="5220492" indent="-1044098" algn="l" defTabSz="4176394" rtl="0" eaLnBrk="1" latinLnBrk="0" hangingPunct="1">
              <a:spcBef>
                <a:spcPct val="20000"/>
              </a:spcBef>
              <a:buFont typeface="Arial" pitchFamily="34" charset="0"/>
              <a:buChar char="•"/>
              <a:defRPr sz="11100" kern="1200">
                <a:solidFill>
                  <a:schemeClr val="tx1"/>
                </a:solidFill>
                <a:latin typeface="+mn-lt"/>
                <a:ea typeface="+mn-ea"/>
                <a:cs typeface="+mn-cs"/>
              </a:defRPr>
            </a:lvl3pPr>
            <a:lvl4pPr marL="7308689"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886"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083"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280"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477"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674" indent="-1044098" algn="l" defTabSz="4176394" rtl="0" eaLnBrk="1" latinLnBrk="0" hangingPunct="1">
              <a:spcBef>
                <a:spcPct val="20000"/>
              </a:spcBef>
              <a:buFont typeface="Arial" pitchFamily="34" charset="0"/>
              <a:buChar char="•"/>
              <a:defRPr sz="9100" kern="1200">
                <a:solidFill>
                  <a:schemeClr val="tx1"/>
                </a:solidFill>
                <a:latin typeface="+mn-lt"/>
                <a:ea typeface="+mn-ea"/>
                <a:cs typeface="+mn-cs"/>
              </a:defRPr>
            </a:lvl9pPr>
          </a:lstStyle>
          <a:p>
            <a:pPr marL="0" indent="0">
              <a:spcBef>
                <a:spcPts val="600"/>
              </a:spcBef>
              <a:buClr>
                <a:schemeClr val="bg2"/>
              </a:buClr>
              <a:buSzPct val="100000"/>
              <a:buNone/>
              <a:defRPr/>
            </a:pPr>
            <a:r>
              <a:rPr lang="en-US" sz="2600" b="1" dirty="0" smtClean="0">
                <a:latin typeface="Times New Roman" pitchFamily="18" charset="0"/>
                <a:ea typeface="Quattrocento Sans"/>
                <a:cs typeface="Times New Roman" pitchFamily="18" charset="0"/>
                <a:sym typeface="Quattrocento Sans"/>
              </a:rPr>
              <a:t>Low-performing schools</a:t>
            </a:r>
          </a:p>
        </p:txBody>
      </p:sp>
      <p:sp>
        <p:nvSpPr>
          <p:cNvPr id="89" name="TextBox 88"/>
          <p:cNvSpPr txBox="1"/>
          <p:nvPr/>
        </p:nvSpPr>
        <p:spPr>
          <a:xfrm>
            <a:off x="13208423" y="27555250"/>
            <a:ext cx="6069029" cy="1692771"/>
          </a:xfrm>
          <a:prstGeom prst="rect">
            <a:avLst/>
          </a:prstGeom>
          <a:noFill/>
        </p:spPr>
        <p:txBody>
          <a:bodyPr wrap="square" rtlCol="0">
            <a:spAutoFit/>
          </a:bodyPr>
          <a:lstStyle/>
          <a:p>
            <a:pPr marL="914400" indent="-914400">
              <a:buFont typeface="Arial" pitchFamily="34" charset="0"/>
              <a:buChar char="•"/>
            </a:pPr>
            <a:r>
              <a:rPr lang="en-US" sz="2600" dirty="0" smtClean="0">
                <a:latin typeface="Times New Roman" pitchFamily="18" charset="0"/>
                <a:cs typeface="Times New Roman" pitchFamily="18" charset="0"/>
              </a:rPr>
              <a:t>More student truancy incidents</a:t>
            </a:r>
            <a:endParaRPr lang="en-US" sz="2600" dirty="0">
              <a:latin typeface="Times New Roman" pitchFamily="18" charset="0"/>
              <a:cs typeface="Times New Roman" pitchFamily="18" charset="0"/>
            </a:endParaRPr>
          </a:p>
          <a:p>
            <a:pPr marL="914400" indent="-914400">
              <a:buFont typeface="Arial" pitchFamily="34" charset="0"/>
              <a:buChar char="•"/>
            </a:pPr>
            <a:r>
              <a:rPr lang="en-US" sz="2600" dirty="0">
                <a:latin typeface="Times New Roman" pitchFamily="18" charset="0"/>
                <a:cs typeface="Times New Roman" pitchFamily="18" charset="0"/>
              </a:rPr>
              <a:t>Insufficient attention to </a:t>
            </a:r>
            <a:r>
              <a:rPr lang="en-US" sz="2600" dirty="0" smtClean="0">
                <a:latin typeface="Times New Roman" pitchFamily="18" charset="0"/>
                <a:cs typeface="Times New Roman" pitchFamily="18" charset="0"/>
              </a:rPr>
              <a:t>curriculum</a:t>
            </a:r>
            <a:endParaRPr lang="en-US" sz="2600" dirty="0">
              <a:latin typeface="Times New Roman" pitchFamily="18" charset="0"/>
              <a:cs typeface="Times New Roman" pitchFamily="18" charset="0"/>
            </a:endParaRPr>
          </a:p>
          <a:p>
            <a:pPr marL="914400" indent="-914400">
              <a:buFont typeface="Arial" pitchFamily="34" charset="0"/>
              <a:buChar char="•"/>
            </a:pPr>
            <a:r>
              <a:rPr lang="en-US" sz="2600" dirty="0">
                <a:latin typeface="Times New Roman" pitchFamily="18" charset="0"/>
                <a:cs typeface="Times New Roman" pitchFamily="18" charset="0"/>
              </a:rPr>
              <a:t>Lack of parent initiative to supervise child’s progress</a:t>
            </a:r>
          </a:p>
        </p:txBody>
      </p:sp>
      <p:graphicFrame>
        <p:nvGraphicFramePr>
          <p:cNvPr id="90" name="Table 89"/>
          <p:cNvGraphicFramePr>
            <a:graphicFrameLocks noGrp="1"/>
          </p:cNvGraphicFramePr>
          <p:nvPr>
            <p:extLst>
              <p:ext uri="{D42A27DB-BD31-4B8C-83A1-F6EECF244321}">
                <p14:modId xmlns:p14="http://schemas.microsoft.com/office/powerpoint/2010/main" val="2056082257"/>
              </p:ext>
            </p:extLst>
          </p:nvPr>
        </p:nvGraphicFramePr>
        <p:xfrm>
          <a:off x="7152435" y="30414078"/>
          <a:ext cx="12125017" cy="4456756"/>
        </p:xfrm>
        <a:graphic>
          <a:graphicData uri="http://schemas.openxmlformats.org/drawingml/2006/table">
            <a:tbl>
              <a:tblPr firstRow="1" bandRow="1">
                <a:tableStyleId>{72833802-FEF1-4C79-8D5D-14CF1EAF98D9}</a:tableStyleId>
              </a:tblPr>
              <a:tblGrid>
                <a:gridCol w="6589683"/>
                <a:gridCol w="2240491"/>
                <a:gridCol w="1581525"/>
                <a:gridCol w="1713318"/>
              </a:tblGrid>
              <a:tr h="236231">
                <a:tc>
                  <a:txBody>
                    <a:bodyPr/>
                    <a:lstStyle/>
                    <a:p>
                      <a:pPr marL="0" algn="ctr" defTabSz="914400" rtl="0" eaLnBrk="1" latinLnBrk="0" hangingPunct="1"/>
                      <a:r>
                        <a:rPr lang="en-US" sz="2800" b="1" kern="1200" dirty="0" smtClean="0">
                          <a:solidFill>
                            <a:schemeClr val="bg1"/>
                          </a:solidFill>
                          <a:latin typeface="Times New Roman" pitchFamily="18" charset="0"/>
                          <a:ea typeface="+mn-ea"/>
                          <a:cs typeface="Times New Roman" pitchFamily="18" charset="0"/>
                        </a:rPr>
                        <a:t>R-Square = </a:t>
                      </a:r>
                      <a:r>
                        <a:rPr lang="en-US" sz="2800" b="1" kern="1200" dirty="0" smtClean="0">
                          <a:solidFill>
                            <a:schemeClr val="bg1"/>
                          </a:solidFill>
                          <a:latin typeface="Times New Roman" pitchFamily="18" charset="0"/>
                          <a:ea typeface="+mn-ea"/>
                          <a:cs typeface="Times New Roman" pitchFamily="18" charset="0"/>
                        </a:rPr>
                        <a:t>0.4045</a:t>
                      </a:r>
                      <a:endParaRPr lang="en-US" sz="2800" b="1" kern="1200" dirty="0">
                        <a:solidFill>
                          <a:schemeClr val="bg1"/>
                        </a:solidFill>
                        <a:latin typeface="Times New Roman" pitchFamily="18" charset="0"/>
                        <a:ea typeface="+mn-ea"/>
                        <a:cs typeface="Times New Roman" pitchFamily="18" charset="0"/>
                      </a:endParaRPr>
                    </a:p>
                  </a:txBody>
                  <a:tcPr marL="91442" marR="91442" marT="34292" marB="34292"/>
                </a:tc>
                <a:tc gridSpan="3">
                  <a:txBody>
                    <a:bodyPr/>
                    <a:lstStyle/>
                    <a:p>
                      <a:pPr algn="ctr"/>
                      <a:r>
                        <a:rPr lang="en-US" sz="2800" dirty="0" smtClean="0">
                          <a:latin typeface="Times New Roman" pitchFamily="18" charset="0"/>
                          <a:cs typeface="Times New Roman" pitchFamily="18" charset="0"/>
                        </a:rPr>
                        <a:t>Y</a:t>
                      </a:r>
                      <a:r>
                        <a:rPr lang="en-US" sz="2800" baseline="0" dirty="0" smtClean="0">
                          <a:latin typeface="Times New Roman" pitchFamily="18" charset="0"/>
                          <a:cs typeface="Times New Roman" pitchFamily="18" charset="0"/>
                        </a:rPr>
                        <a:t> = Score (%All)</a:t>
                      </a:r>
                      <a:endParaRPr lang="en-US" sz="2800" dirty="0">
                        <a:latin typeface="Times New Roman" pitchFamily="18" charset="0"/>
                        <a:cs typeface="Times New Roman" pitchFamily="18" charset="0"/>
                      </a:endParaRPr>
                    </a:p>
                  </a:txBody>
                  <a:tcPr marL="91442" marR="91442" marT="34292" marB="34292"/>
                </a:tc>
                <a:tc hMerge="1">
                  <a:txBody>
                    <a:bodyPr/>
                    <a:lstStyle/>
                    <a:p>
                      <a:pPr algn="ctr"/>
                      <a:endParaRPr lang="en-US" sz="1400" dirty="0"/>
                    </a:p>
                  </a:txBody>
                  <a:tcPr/>
                </a:tc>
                <a:tc hMerge="1">
                  <a:txBody>
                    <a:bodyPr/>
                    <a:lstStyle/>
                    <a:p>
                      <a:pPr algn="ctr"/>
                      <a:endParaRPr lang="en-US" sz="1400" dirty="0"/>
                    </a:p>
                  </a:txBody>
                  <a:tcPr/>
                </a:tc>
              </a:tr>
              <a:tr h="236231">
                <a:tc>
                  <a:txBody>
                    <a:bodyPr/>
                    <a:lstStyle/>
                    <a:p>
                      <a:pPr marL="0" algn="ctr" defTabSz="914400" rtl="0" eaLnBrk="1" latinLnBrk="0" hangingPunct="1"/>
                      <a:r>
                        <a:rPr lang="en-US" sz="2800" b="1" kern="1200" dirty="0" smtClean="0">
                          <a:solidFill>
                            <a:schemeClr val="tx1"/>
                          </a:solidFill>
                          <a:latin typeface="Times New Roman" pitchFamily="18" charset="0"/>
                          <a:ea typeface="+mn-ea"/>
                          <a:cs typeface="Times New Roman" pitchFamily="18" charset="0"/>
                        </a:rPr>
                        <a:t>Parameters</a:t>
                      </a:r>
                      <a:endParaRPr lang="en-US" sz="2800" b="1" kern="1200" dirty="0">
                        <a:solidFill>
                          <a:schemeClr val="tx1"/>
                        </a:solidFill>
                        <a:latin typeface="Times New Roman" pitchFamily="18" charset="0"/>
                        <a:ea typeface="+mn-ea"/>
                        <a:cs typeface="Times New Roman" pitchFamily="18" charset="0"/>
                      </a:endParaRPr>
                    </a:p>
                  </a:txBody>
                  <a:tcPr marL="91442" marR="91442" marT="34292" marB="34292"/>
                </a:tc>
                <a:tc>
                  <a:txBody>
                    <a:bodyPr/>
                    <a:lstStyle/>
                    <a:p>
                      <a:pPr marL="0" algn="ctr" defTabSz="914400" rtl="0" eaLnBrk="1" latinLnBrk="0" hangingPunct="1"/>
                      <a:r>
                        <a:rPr lang="en-US" sz="2800" b="1" kern="1200" dirty="0" smtClean="0">
                          <a:solidFill>
                            <a:schemeClr val="tx1"/>
                          </a:solidFill>
                          <a:latin typeface="Times New Roman" pitchFamily="18" charset="0"/>
                          <a:ea typeface="+mn-ea"/>
                          <a:cs typeface="Times New Roman" pitchFamily="18" charset="0"/>
                        </a:rPr>
                        <a:t>Estimate</a:t>
                      </a:r>
                      <a:endParaRPr lang="en-US" sz="2800" b="1" kern="1200" dirty="0">
                        <a:solidFill>
                          <a:schemeClr val="tx1"/>
                        </a:solidFill>
                        <a:latin typeface="Times New Roman" pitchFamily="18" charset="0"/>
                        <a:ea typeface="+mn-ea"/>
                        <a:cs typeface="Times New Roman" pitchFamily="18" charset="0"/>
                      </a:endParaRPr>
                    </a:p>
                  </a:txBody>
                  <a:tcPr marL="91442" marR="91442" marT="34292" marB="34292"/>
                </a:tc>
                <a:tc>
                  <a:txBody>
                    <a:bodyPr/>
                    <a:lstStyle/>
                    <a:p>
                      <a:pPr marL="0" algn="ctr" defTabSz="914400" rtl="0" eaLnBrk="1" latinLnBrk="0" hangingPunct="1"/>
                      <a:r>
                        <a:rPr lang="en-US" sz="2800" b="1" kern="1200" dirty="0" smtClean="0">
                          <a:solidFill>
                            <a:schemeClr val="tx1"/>
                          </a:solidFill>
                          <a:latin typeface="Times New Roman" pitchFamily="18" charset="0"/>
                          <a:ea typeface="+mn-ea"/>
                          <a:cs typeface="Times New Roman" pitchFamily="18" charset="0"/>
                        </a:rPr>
                        <a:t>P-value</a:t>
                      </a:r>
                      <a:endParaRPr lang="en-US" sz="2800" b="1" kern="1200" dirty="0">
                        <a:solidFill>
                          <a:schemeClr val="tx1"/>
                        </a:solidFill>
                        <a:latin typeface="Times New Roman" pitchFamily="18" charset="0"/>
                        <a:ea typeface="+mn-ea"/>
                        <a:cs typeface="Times New Roman" pitchFamily="18" charset="0"/>
                      </a:endParaRPr>
                    </a:p>
                  </a:txBody>
                  <a:tcPr marL="91442" marR="91442" marT="34292" marB="34292"/>
                </a:tc>
                <a:tc>
                  <a:txBody>
                    <a:bodyPr/>
                    <a:lstStyle/>
                    <a:p>
                      <a:pPr marL="0" algn="ctr" defTabSz="914400" rtl="0" eaLnBrk="1" latinLnBrk="0" hangingPunct="1"/>
                      <a:r>
                        <a:rPr lang="en-US" sz="2800" b="1" kern="1200" dirty="0" smtClean="0">
                          <a:solidFill>
                            <a:schemeClr val="tx1"/>
                          </a:solidFill>
                          <a:latin typeface="Times New Roman" pitchFamily="18" charset="0"/>
                          <a:ea typeface="+mn-ea"/>
                          <a:cs typeface="Times New Roman" pitchFamily="18" charset="0"/>
                        </a:rPr>
                        <a:t>VIF</a:t>
                      </a:r>
                      <a:endParaRPr lang="en-US" sz="2800" b="1" kern="1200" dirty="0">
                        <a:solidFill>
                          <a:schemeClr val="tx1"/>
                        </a:solidFill>
                        <a:latin typeface="Times New Roman" pitchFamily="18" charset="0"/>
                        <a:ea typeface="+mn-ea"/>
                        <a:cs typeface="Times New Roman" pitchFamily="18" charset="0"/>
                      </a:endParaRPr>
                    </a:p>
                  </a:txBody>
                  <a:tcPr marL="91442" marR="91442" marT="34292" marB="34292"/>
                </a:tc>
              </a:tr>
              <a:tr h="233190">
                <a:tc>
                  <a:txBody>
                    <a:bodyPr/>
                    <a:lstStyle/>
                    <a:p>
                      <a:pPr algn="l" fontAlgn="b"/>
                      <a:r>
                        <a:rPr lang="en-US" sz="2800" b="1" u="none" strike="noStrike" dirty="0">
                          <a:effectLst/>
                          <a:latin typeface="Times New Roman" pitchFamily="18" charset="0"/>
                          <a:cs typeface="Times New Roman" pitchFamily="18" charset="0"/>
                        </a:rPr>
                        <a:t>Proportion of teachers with ISCED 5A</a:t>
                      </a:r>
                      <a:endParaRPr lang="en-US" sz="2800" b="1"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1" i="0" u="none" strike="noStrike" dirty="0">
                          <a:solidFill>
                            <a:schemeClr val="tx1"/>
                          </a:solidFill>
                          <a:effectLst/>
                          <a:latin typeface="Times New Roman" pitchFamily="18" charset="0"/>
                          <a:cs typeface="Times New Roman" pitchFamily="18" charset="0"/>
                        </a:rPr>
                        <a:t>0.8523</a:t>
                      </a:r>
                    </a:p>
                  </a:txBody>
                  <a:tcPr marL="9525" marR="9525" marT="9525" marB="0" anchor="b"/>
                </a:tc>
                <a:tc>
                  <a:txBody>
                    <a:bodyPr/>
                    <a:lstStyle/>
                    <a:p>
                      <a:pPr algn="ctr" rtl="0" fontAlgn="b"/>
                      <a:r>
                        <a:rPr lang="en-US" sz="2800" b="1" i="0" u="none" strike="noStrike" dirty="0">
                          <a:solidFill>
                            <a:schemeClr val="tx1"/>
                          </a:solidFill>
                          <a:effectLst/>
                          <a:latin typeface="Times New Roman" pitchFamily="18" charset="0"/>
                          <a:cs typeface="Times New Roman" pitchFamily="18" charset="0"/>
                        </a:rPr>
                        <a:t>&lt;.0001</a:t>
                      </a:r>
                    </a:p>
                  </a:txBody>
                  <a:tcPr marL="9525" marR="9525" marT="9525" marB="0" anchor="b"/>
                </a:tc>
                <a:tc>
                  <a:txBody>
                    <a:bodyPr/>
                    <a:lstStyle/>
                    <a:p>
                      <a:pPr algn="ctr" rtl="0" fontAlgn="b"/>
                      <a:r>
                        <a:rPr lang="en-US" sz="2800" b="1" i="0" u="none" strike="noStrike" dirty="0">
                          <a:solidFill>
                            <a:schemeClr val="tx1"/>
                          </a:solidFill>
                          <a:effectLst/>
                          <a:latin typeface="Times New Roman" pitchFamily="18" charset="0"/>
                          <a:cs typeface="Times New Roman" pitchFamily="18" charset="0"/>
                        </a:rPr>
                        <a:t>1.0874</a:t>
                      </a:r>
                    </a:p>
                  </a:txBody>
                  <a:tcPr marL="9525" marR="9525" marT="9525" marB="0" anchor="b"/>
                </a:tc>
              </a:tr>
              <a:tr h="327199">
                <a:tc>
                  <a:txBody>
                    <a:bodyPr/>
                    <a:lstStyle/>
                    <a:p>
                      <a:pPr algn="l" fontAlgn="b"/>
                      <a:r>
                        <a:rPr lang="en-US" sz="2800" u="none" strike="noStrike" dirty="0">
                          <a:effectLst/>
                          <a:latin typeface="Times New Roman" pitchFamily="18" charset="0"/>
                          <a:cs typeface="Times New Roman" pitchFamily="18" charset="0"/>
                        </a:rPr>
                        <a:t>Index of school responsibility for resource allocation</a:t>
                      </a:r>
                      <a:endParaRPr lang="en-US" sz="2800" b="0"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0" i="0" u="none" strike="noStrike" dirty="0">
                          <a:solidFill>
                            <a:srgbClr val="000000"/>
                          </a:solidFill>
                          <a:effectLst/>
                          <a:latin typeface="Times New Roman" pitchFamily="18" charset="0"/>
                          <a:cs typeface="Times New Roman" pitchFamily="18" charset="0"/>
                        </a:rPr>
                        <a:t>0.0368</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0.0009</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1.0846</a:t>
                      </a:r>
                    </a:p>
                  </a:txBody>
                  <a:tcPr marL="9525" marR="9525" marT="9525" marB="0" anchor="b"/>
                </a:tc>
              </a:tr>
              <a:tr h="233190">
                <a:tc>
                  <a:txBody>
                    <a:bodyPr/>
                    <a:lstStyle/>
                    <a:p>
                      <a:pPr algn="l" fontAlgn="b"/>
                      <a:r>
                        <a:rPr lang="en-US" sz="2800" u="none" strike="noStrike" dirty="0">
                          <a:effectLst/>
                          <a:latin typeface="Times New Roman" pitchFamily="18" charset="0"/>
                          <a:cs typeface="Times New Roman" pitchFamily="18" charset="0"/>
                        </a:rPr>
                        <a:t>Extracurricular creative activities at school</a:t>
                      </a:r>
                      <a:endParaRPr lang="en-US" sz="2800" b="0"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0.0317</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0.0041</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1.0316</a:t>
                      </a:r>
                    </a:p>
                  </a:txBody>
                  <a:tcPr marL="9525" marR="9525" marT="9525" marB="0" anchor="b"/>
                </a:tc>
              </a:tr>
              <a:tr h="233190">
                <a:tc>
                  <a:txBody>
                    <a:bodyPr/>
                    <a:lstStyle/>
                    <a:p>
                      <a:pPr algn="l" fontAlgn="b"/>
                      <a:r>
                        <a:rPr lang="en-US" sz="2800" u="none" strike="noStrike" dirty="0">
                          <a:effectLst/>
                          <a:latin typeface="Times New Roman" pitchFamily="18" charset="0"/>
                          <a:cs typeface="Times New Roman" pitchFamily="18" charset="0"/>
                        </a:rPr>
                        <a:t>Teacher Morale</a:t>
                      </a:r>
                      <a:endParaRPr lang="en-US" sz="2800" b="0"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0.0316</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&lt;.0001</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1.0632</a:t>
                      </a:r>
                    </a:p>
                  </a:txBody>
                  <a:tcPr marL="9525" marR="9525" marT="9525" marB="0" anchor="b"/>
                </a:tc>
              </a:tr>
              <a:tr h="342440">
                <a:tc>
                  <a:txBody>
                    <a:bodyPr/>
                    <a:lstStyle/>
                    <a:p>
                      <a:pPr algn="l" fontAlgn="b"/>
                      <a:r>
                        <a:rPr lang="en-US" sz="2800" u="none" strike="noStrike" dirty="0">
                          <a:effectLst/>
                          <a:latin typeface="Times New Roman" pitchFamily="18" charset="0"/>
                          <a:cs typeface="Times New Roman" pitchFamily="18" charset="0"/>
                        </a:rPr>
                        <a:t>Parent Participation - Progress discussion teacher initiative</a:t>
                      </a:r>
                      <a:endParaRPr lang="en-US" sz="2800" b="0"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-0.0007</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0.0033</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1.0266</a:t>
                      </a:r>
                    </a:p>
                  </a:txBody>
                  <a:tcPr marL="9525" marR="9525" marT="9525" marB="0" anchor="b"/>
                </a:tc>
              </a:tr>
              <a:tr h="233190">
                <a:tc>
                  <a:txBody>
                    <a:bodyPr/>
                    <a:lstStyle/>
                    <a:p>
                      <a:pPr algn="l" fontAlgn="b"/>
                      <a:r>
                        <a:rPr lang="en-US" sz="2800" u="none" strike="noStrike" dirty="0">
                          <a:effectLst/>
                          <a:latin typeface="Times New Roman" pitchFamily="18" charset="0"/>
                          <a:cs typeface="Times New Roman" pitchFamily="18" charset="0"/>
                        </a:rPr>
                        <a:t>Students leaving without certificate</a:t>
                      </a:r>
                      <a:endParaRPr lang="en-US" sz="2800" b="0" i="0" u="none" strike="noStrike" dirty="0">
                        <a:solidFill>
                          <a:srgbClr val="000000"/>
                        </a:solidFill>
                        <a:effectLst/>
                        <a:latin typeface="Times New Roman" pitchFamily="18" charset="0"/>
                        <a:cs typeface="Times New Roman" pitchFamily="18" charset="0"/>
                      </a:endParaRPr>
                    </a:p>
                  </a:txBody>
                  <a:tcPr marL="9525" marR="9525" marT="7144" marB="0"/>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-0.0201</a:t>
                      </a:r>
                    </a:p>
                  </a:txBody>
                  <a:tcPr marL="9525" marR="9525" marT="9525" marB="0" anchor="b"/>
                </a:tc>
                <a:tc>
                  <a:txBody>
                    <a:bodyPr/>
                    <a:lstStyle/>
                    <a:p>
                      <a:pPr algn="ctr" rtl="0" fontAlgn="b"/>
                      <a:r>
                        <a:rPr lang="en-US" sz="2800" b="0" i="0" u="none" strike="noStrike">
                          <a:solidFill>
                            <a:srgbClr val="000000"/>
                          </a:solidFill>
                          <a:effectLst/>
                          <a:latin typeface="Times New Roman" pitchFamily="18" charset="0"/>
                          <a:cs typeface="Times New Roman" pitchFamily="18" charset="0"/>
                        </a:rPr>
                        <a:t>0.0045</a:t>
                      </a:r>
                    </a:p>
                  </a:txBody>
                  <a:tcPr marL="9525" marR="9525" marT="9525" marB="0" anchor="b"/>
                </a:tc>
                <a:tc>
                  <a:txBody>
                    <a:bodyPr/>
                    <a:lstStyle/>
                    <a:p>
                      <a:pPr algn="ctr" rtl="0" fontAlgn="b"/>
                      <a:r>
                        <a:rPr lang="en-US" sz="2800" b="0" i="0" u="none" strike="noStrike" dirty="0">
                          <a:solidFill>
                            <a:srgbClr val="000000"/>
                          </a:solidFill>
                          <a:effectLst/>
                          <a:latin typeface="Times New Roman" pitchFamily="18" charset="0"/>
                          <a:cs typeface="Times New Roman" pitchFamily="18" charset="0"/>
                        </a:rPr>
                        <a:t>1.0412</a:t>
                      </a:r>
                    </a:p>
                  </a:txBody>
                  <a:tcPr marL="9525" marR="9525" marT="9525" marB="0" anchor="b"/>
                </a:tc>
              </a:tr>
            </a:tbl>
          </a:graphicData>
        </a:graphic>
      </p:graphicFrame>
      <p:graphicFrame>
        <p:nvGraphicFramePr>
          <p:cNvPr id="91" name="Table 90"/>
          <p:cNvGraphicFramePr>
            <a:graphicFrameLocks noGrp="1"/>
          </p:cNvGraphicFramePr>
          <p:nvPr>
            <p:extLst>
              <p:ext uri="{D42A27DB-BD31-4B8C-83A1-F6EECF244321}">
                <p14:modId xmlns:p14="http://schemas.microsoft.com/office/powerpoint/2010/main" val="1676690190"/>
              </p:ext>
            </p:extLst>
          </p:nvPr>
        </p:nvGraphicFramePr>
        <p:xfrm>
          <a:off x="7152436" y="35243649"/>
          <a:ext cx="12125015" cy="4771670"/>
        </p:xfrm>
        <a:graphic>
          <a:graphicData uri="http://schemas.openxmlformats.org/drawingml/2006/table">
            <a:tbl>
              <a:tblPr bandRow="1">
                <a:tableStyleId>{912C8C85-51F0-491E-9774-3900AFEF0FD7}</a:tableStyleId>
              </a:tblPr>
              <a:tblGrid>
                <a:gridCol w="8197895"/>
                <a:gridCol w="1600200"/>
                <a:gridCol w="1319272"/>
                <a:gridCol w="1007648"/>
              </a:tblGrid>
              <a:tr h="177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solidFill>
                            <a:schemeClr val="bg1"/>
                          </a:solidFill>
                          <a:effectLst/>
                          <a:latin typeface="Times New Roman" pitchFamily="18" charset="0"/>
                          <a:cs typeface="Times New Roman" pitchFamily="18" charset="0"/>
                          <a:sym typeface="Arial" pitchFamily="34" charset="0"/>
                        </a:rPr>
                        <a:t>R-Square = 0.5555</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sym typeface="Arial" pitchFamily="34" charset="0"/>
                      </a:endParaRPr>
                    </a:p>
                  </a:txBody>
                  <a:tcPr marL="9154" marR="9154" marT="6866" marB="0" anchor="ctr" anchorCtr="1" horzOverflow="overflow">
                    <a:solidFill>
                      <a:schemeClr val="accent6"/>
                    </a:solidFill>
                  </a:tcPr>
                </a:tc>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solidFill>
                            <a:schemeClr val="bg1"/>
                          </a:solidFill>
                          <a:effectLst/>
                          <a:latin typeface="Times New Roman" pitchFamily="18" charset="0"/>
                          <a:cs typeface="Times New Roman" pitchFamily="18" charset="0"/>
                          <a:sym typeface="Arial" pitchFamily="34" charset="0"/>
                        </a:rPr>
                        <a:t>Y = Score</a:t>
                      </a:r>
                      <a:endParaRPr kumimoji="0" lang="en-US" sz="2800" b="1" i="0" u="none" strike="noStrike" cap="none" normalizeH="0" baseline="0" dirty="0" smtClean="0">
                        <a:ln>
                          <a:noFill/>
                        </a:ln>
                        <a:solidFill>
                          <a:schemeClr val="bg1"/>
                        </a:solidFill>
                        <a:effectLst/>
                        <a:latin typeface="Times New Roman" pitchFamily="18" charset="0"/>
                        <a:cs typeface="Times New Roman" pitchFamily="18" charset="0"/>
                        <a:sym typeface="Arial" pitchFamily="34" charset="0"/>
                      </a:endParaRPr>
                    </a:p>
                  </a:txBody>
                  <a:tcPr marL="9154" marR="9154" marT="6866" marB="0" anchor="ctr" anchorCtr="1" horzOverflow="overflow">
                    <a:solidFill>
                      <a:schemeClr val="accent6"/>
                    </a:solidFill>
                  </a:tcPr>
                </a:tc>
                <a:tc hMerge="1">
                  <a:txBody>
                    <a:bodyPr/>
                    <a:lstStyle/>
                    <a:p>
                      <a:endParaRPr lang="en-US"/>
                    </a:p>
                  </a:txBody>
                  <a:tcPr/>
                </a:tc>
                <a:tc hMerge="1">
                  <a:txBody>
                    <a:bodyPr/>
                    <a:lstStyle/>
                    <a:p>
                      <a:endParaRPr lang="en-US"/>
                    </a:p>
                  </a:txBody>
                  <a:tcPr/>
                </a:tc>
              </a:tr>
              <a:tr h="17780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effectLst/>
                          <a:latin typeface="Times New Roman" pitchFamily="18" charset="0"/>
                          <a:cs typeface="Times New Roman" pitchFamily="18" charset="0"/>
                          <a:sym typeface="Arial" pitchFamily="34" charset="0"/>
                        </a:rPr>
                        <a:t> Parameters</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effectLst/>
                          <a:latin typeface="Times New Roman" pitchFamily="18" charset="0"/>
                          <a:cs typeface="Times New Roman" pitchFamily="18" charset="0"/>
                          <a:sym typeface="Arial" pitchFamily="34" charset="0"/>
                        </a:rPr>
                        <a:t>Estimate</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effectLst/>
                          <a:latin typeface="Times New Roman" pitchFamily="18" charset="0"/>
                          <a:cs typeface="Times New Roman" pitchFamily="18" charset="0"/>
                          <a:sym typeface="Arial" pitchFamily="34" charset="0"/>
                        </a:rPr>
                        <a:t>P-value</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b="1" u="none" strike="noStrike" cap="none" normalizeH="0" baseline="0" dirty="0" smtClean="0">
                          <a:ln>
                            <a:noFill/>
                          </a:ln>
                          <a:effectLst/>
                          <a:latin typeface="Times New Roman" pitchFamily="18" charset="0"/>
                          <a:cs typeface="Times New Roman" pitchFamily="18" charset="0"/>
                          <a:sym typeface="Arial" pitchFamily="34" charset="0"/>
                        </a:rPr>
                        <a:t>VIF</a:t>
                      </a:r>
                      <a:endParaRPr kumimoji="0" lang="en-US" sz="2800" b="1" i="0" u="none" strike="noStrike" cap="none" normalizeH="0" baseline="0" dirty="0" smtClean="0">
                        <a:ln>
                          <a:noFill/>
                        </a:ln>
                        <a:solidFill>
                          <a:schemeClr val="tx1"/>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Mathematics Self-Efficacy</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0.0532</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1.3053</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154" marR="9154" marT="6866"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Miss 2 months of &lt;ISCED 2&gt;</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-0.0354</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1.0600</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Classroom Management - Students Frequently Interrupt</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-0.0253</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1.3280</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School Does Little to Prepare Me for Life</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-0.0243</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1.1419</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1793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Attitudes - Too unreliable</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-0.0224</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1.3228</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err="1" smtClean="0">
                          <a:ln>
                            <a:noFill/>
                          </a:ln>
                          <a:effectLst/>
                          <a:latin typeface="Times New Roman" pitchFamily="18" charset="0"/>
                          <a:cs typeface="Times New Roman" pitchFamily="18" charset="0"/>
                          <a:sym typeface="Arial" pitchFamily="34" charset="0"/>
                        </a:rPr>
                        <a:t>Maths</a:t>
                      </a: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 </a:t>
                      </a:r>
                      <a:r>
                        <a:rPr kumimoji="0" lang="en-US" sz="2800" u="none" strike="noStrike" cap="none" normalizeH="0" baseline="0" dirty="0" err="1" smtClean="0">
                          <a:ln>
                            <a:noFill/>
                          </a:ln>
                          <a:effectLst/>
                          <a:latin typeface="Times New Roman" pitchFamily="18" charset="0"/>
                          <a:cs typeface="Times New Roman" pitchFamily="18" charset="0"/>
                          <a:sym typeface="Arial" pitchFamily="34" charset="0"/>
                        </a:rPr>
                        <a:t>Behaviour</a:t>
                      </a: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 - Computer programming</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-0.0191</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0.0002</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1.1221</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923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How many books at home</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-0.0188</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&lt;.0001</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1.2094</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28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ICT Availability at Home</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-0.0146</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0.0030</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1.4248</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r h="2428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ICT Availability at School</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smtClean="0">
                          <a:ln>
                            <a:noFill/>
                          </a:ln>
                          <a:effectLst/>
                          <a:latin typeface="Times New Roman" pitchFamily="18" charset="0"/>
                          <a:cs typeface="Times New Roman" pitchFamily="18" charset="0"/>
                          <a:sym typeface="Arial" pitchFamily="34" charset="0"/>
                        </a:rPr>
                        <a:t>-0.0127</a:t>
                      </a:r>
                      <a:endParaRPr kumimoji="0" lang="en-US" sz="2800" b="0" i="0" u="none" strike="noStrike" cap="none" normalizeH="0" baseline="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0.0015</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2800" u="none" strike="noStrike" cap="none" normalizeH="0" baseline="0" dirty="0" smtClean="0">
                          <a:ln>
                            <a:noFill/>
                          </a:ln>
                          <a:effectLst/>
                          <a:latin typeface="Times New Roman" pitchFamily="18" charset="0"/>
                          <a:cs typeface="Times New Roman" pitchFamily="18" charset="0"/>
                          <a:sym typeface="Arial" pitchFamily="34" charset="0"/>
                        </a:rPr>
                        <a:t>1.1270</a:t>
                      </a: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sym typeface="Arial" pitchFamily="34" charset="0"/>
                      </a:endParaRPr>
                    </a:p>
                  </a:txBody>
                  <a:tcPr marL="9525" marR="9525" marT="7144" marB="0" anchor="ctr" anchorCtr="1" horzOverflow="overflow"/>
                </a:tc>
              </a:tr>
            </a:tbl>
          </a:graphicData>
        </a:graphic>
      </p:graphicFrame>
      <p:sp>
        <p:nvSpPr>
          <p:cNvPr id="92" name="TextBox 91"/>
          <p:cNvSpPr txBox="1"/>
          <p:nvPr/>
        </p:nvSpPr>
        <p:spPr>
          <a:xfrm>
            <a:off x="1156719" y="35889980"/>
            <a:ext cx="6166870" cy="4801314"/>
          </a:xfrm>
          <a:prstGeom prst="rect">
            <a:avLst/>
          </a:prstGeom>
          <a:noFill/>
        </p:spPr>
        <p:txBody>
          <a:bodyPr wrap="square" rtlCol="0">
            <a:spAutoFit/>
          </a:bodyPr>
          <a:lstStyle/>
          <a:p>
            <a:pPr marL="457200" indent="-457200">
              <a:buFont typeface="Arial" pitchFamily="34" charset="0"/>
              <a:buChar char="•"/>
            </a:pPr>
            <a:r>
              <a:rPr lang="en-US" sz="3400" dirty="0" smtClean="0">
                <a:latin typeface="Times New Roman" pitchFamily="18" charset="0"/>
                <a:cs typeface="Times New Roman" pitchFamily="18" charset="0"/>
              </a:rPr>
              <a:t>Parents with at least O-level education and stable jobs have better performing children</a:t>
            </a:r>
          </a:p>
          <a:p>
            <a:pPr marL="457200" indent="-457200">
              <a:buFont typeface="Arial" pitchFamily="34" charset="0"/>
              <a:buChar char="•"/>
            </a:pPr>
            <a:endParaRPr lang="en-US" sz="3400" dirty="0" smtClean="0">
              <a:latin typeface="Times New Roman" pitchFamily="18" charset="0"/>
              <a:cs typeface="Times New Roman" pitchFamily="18" charset="0"/>
            </a:endParaRPr>
          </a:p>
          <a:p>
            <a:pPr marL="457200" indent="-457200">
              <a:buFont typeface="Arial" pitchFamily="34" charset="0"/>
              <a:buChar char="•"/>
            </a:pPr>
            <a:r>
              <a:rPr lang="en-US" sz="3400" dirty="0">
                <a:latin typeface="Times New Roman" pitchFamily="18" charset="0"/>
                <a:cs typeface="Times New Roman" pitchFamily="18" charset="0"/>
              </a:rPr>
              <a:t>Student attitudes towards school and learning can override the impact of having access to resources</a:t>
            </a:r>
          </a:p>
          <a:p>
            <a:pPr marL="457200" indent="-457200">
              <a:buFont typeface="Arial" pitchFamily="34" charset="0"/>
              <a:buChar char="•"/>
            </a:pPr>
            <a:endParaRPr lang="en-US" sz="3400" dirty="0" smtClean="0">
              <a:latin typeface="Times New Roman" pitchFamily="18" charset="0"/>
              <a:cs typeface="Times New Roman" pitchFamily="18" charset="0"/>
            </a:endParaRPr>
          </a:p>
        </p:txBody>
      </p:sp>
      <p:sp>
        <p:nvSpPr>
          <p:cNvPr id="15" name="Rectangle 14"/>
          <p:cNvSpPr/>
          <p:nvPr/>
        </p:nvSpPr>
        <p:spPr>
          <a:xfrm>
            <a:off x="2928142" y="41291848"/>
            <a:ext cx="12574589" cy="1202893"/>
          </a:xfrm>
          <a:prstGeom prst="rect">
            <a:avLst/>
          </a:prstGeom>
        </p:spPr>
        <p:txBody>
          <a:bodyPr wrap="square">
            <a:spAutoFit/>
          </a:bodyPr>
          <a:lstStyle/>
          <a:p>
            <a:pPr marL="285750" lvl="2" indent="-285750">
              <a:spcBef>
                <a:spcPts val="480"/>
              </a:spcBef>
              <a:buSzPct val="100000"/>
              <a:buFont typeface="Arial"/>
              <a:buChar char="•"/>
              <a:defRPr/>
            </a:pPr>
            <a:r>
              <a:rPr lang="en-US" sz="3400" dirty="0" smtClean="0">
                <a:latin typeface="Times New Roman" pitchFamily="18" charset="0"/>
                <a:ea typeface="Quattrocento Sans"/>
                <a:cs typeface="Times New Roman" pitchFamily="18" charset="0"/>
                <a:sym typeface="Quattrocento Sans"/>
              </a:rPr>
              <a:t>Educational resources (books, computers) are used appropriately</a:t>
            </a:r>
            <a:endParaRPr lang="en-US" sz="3400" dirty="0">
              <a:latin typeface="Times New Roman" pitchFamily="18" charset="0"/>
              <a:ea typeface="Quattrocento Sans"/>
              <a:cs typeface="Times New Roman" pitchFamily="18" charset="0"/>
              <a:sym typeface="Quattrocento Sans"/>
            </a:endParaRPr>
          </a:p>
          <a:p>
            <a:pPr marL="285750" lvl="2" indent="-285750">
              <a:spcBef>
                <a:spcPts val="480"/>
              </a:spcBef>
              <a:buSzPct val="100000"/>
              <a:buFont typeface="Arial"/>
              <a:buChar char="•"/>
              <a:defRPr/>
            </a:pPr>
            <a:r>
              <a:rPr lang="en-US" sz="3400" dirty="0" smtClean="0">
                <a:latin typeface="Times New Roman" pitchFamily="18" charset="0"/>
                <a:ea typeface="Quattrocento Sans"/>
                <a:cs typeface="Times New Roman" pitchFamily="18" charset="0"/>
                <a:sym typeface="Quattrocento Sans"/>
              </a:rPr>
              <a:t>Positive learning attitudes can overcome less than ideal environment</a:t>
            </a:r>
            <a:endParaRPr lang="en-US" sz="3400" dirty="0">
              <a:latin typeface="Times New Roman" pitchFamily="18" charset="0"/>
              <a:ea typeface="Quattrocento Sans"/>
              <a:cs typeface="Times New Roman" pitchFamily="18" charset="0"/>
              <a:sym typeface="Quattrocento Sans"/>
            </a:endParaRPr>
          </a:p>
        </p:txBody>
      </p:sp>
    </p:spTree>
    <p:extLst>
      <p:ext uri="{BB962C8B-B14F-4D97-AF65-F5344CB8AC3E}">
        <p14:creationId xmlns:p14="http://schemas.microsoft.com/office/powerpoint/2010/main" val="2253929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7">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7">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build="allAtOnce" animBg="1"/>
      <p:bldP spid="88"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3099</TotalTime>
  <Words>768</Words>
  <Application>Microsoft Office PowerPoint</Application>
  <PresentationFormat>Custom</PresentationFormat>
  <Paragraphs>151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mercy</dc:creator>
  <cp:lastModifiedBy>Ngoc Nguyen</cp:lastModifiedBy>
  <cp:revision>96</cp:revision>
  <dcterms:created xsi:type="dcterms:W3CDTF">2006-08-16T00:00:00Z</dcterms:created>
  <dcterms:modified xsi:type="dcterms:W3CDTF">2016-04-17T12:02:52Z</dcterms:modified>
</cp:coreProperties>
</file>