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8" r:id="rId3"/>
    <p:sldId id="257" r:id="rId4"/>
    <p:sldId id="269" r:id="rId5"/>
    <p:sldId id="270" r:id="rId6"/>
    <p:sldId id="271" r:id="rId7"/>
    <p:sldId id="258" r:id="rId8"/>
    <p:sldId id="264" r:id="rId9"/>
    <p:sldId id="261" r:id="rId10"/>
    <p:sldId id="265" r:id="rId11"/>
    <p:sldId id="262" r:id="rId12"/>
    <p:sldId id="266" r:id="rId13"/>
    <p:sldId id="263" r:id="rId14"/>
    <p:sldId id="267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58" autoAdjust="0"/>
  </p:normalViewPr>
  <p:slideViewPr>
    <p:cSldViewPr>
      <p:cViewPr varScale="1">
        <p:scale>
          <a:sx n="62" d="100"/>
          <a:sy n="62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E3123-6CD4-4094-8E2F-C2547995100E}" type="datetimeFigureOut">
              <a:rPr lang="en-SG" smtClean="0"/>
              <a:t>16/3/2015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704D5-4B33-4470-B425-CAAD61C2943F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49101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225 entries, 166 executives,</a:t>
            </a:r>
            <a:r>
              <a:rPr lang="en-US" baseline="0" dirty="0" smtClean="0"/>
              <a:t> 59 companies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704D5-4B33-4470-B425-CAAD61C2943F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56321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882 entries, 651 executives, 231 companies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704D5-4B33-4470-B425-CAAD61C2943F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78922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5351 entries, 3704 executives, </a:t>
            </a:r>
            <a:r>
              <a:rPr lang="en-US" smtClean="0"/>
              <a:t>1647 companies</a:t>
            </a:r>
          </a:p>
          <a:p>
            <a:r>
              <a:rPr lang="en-US" dirty="0" smtClean="0"/>
              <a:t>If cut Peter </a:t>
            </a:r>
            <a:r>
              <a:rPr lang="en-US" dirty="0" err="1" smtClean="0"/>
              <a:t>Seah</a:t>
            </a:r>
            <a:r>
              <a:rPr lang="en-US" dirty="0" smtClean="0"/>
              <a:t>, Fullerton holdings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Singtel</a:t>
            </a:r>
            <a:r>
              <a:rPr lang="en-US" baseline="0" dirty="0" smtClean="0"/>
              <a:t>, Parkway </a:t>
            </a:r>
            <a:r>
              <a:rPr lang="en-US" baseline="0" dirty="0" err="1" smtClean="0"/>
              <a:t>Pantai</a:t>
            </a:r>
            <a:r>
              <a:rPr lang="en-US" baseline="0" dirty="0" smtClean="0"/>
              <a:t> and ISR will not be able to influence/ be influenced by the others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Top 5 people are linked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704D5-4B33-4470-B425-CAAD61C2943F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30688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 smtClean="0"/>
              <a:t>Chemicals - 2660, 1753 ex, 907 coy</a:t>
            </a:r>
          </a:p>
          <a:p>
            <a:r>
              <a:rPr lang="en-SG" dirty="0" err="1" smtClean="0"/>
              <a:t>Bestworld-Matex-Fuyu</a:t>
            </a:r>
            <a:r>
              <a:rPr lang="en-SG" dirty="0" smtClean="0"/>
              <a:t>; </a:t>
            </a:r>
            <a:r>
              <a:rPr lang="en-SG" dirty="0" err="1" smtClean="0"/>
              <a:t>Jiutian-Megachem</a:t>
            </a:r>
            <a:r>
              <a:rPr lang="en-SG" dirty="0" smtClean="0"/>
              <a:t>; </a:t>
            </a:r>
            <a:r>
              <a:rPr lang="en-SG" dirty="0" err="1" smtClean="0"/>
              <a:t>Soxal-SingaporeOxy</a:t>
            </a:r>
            <a:r>
              <a:rPr lang="en-SG" dirty="0" smtClean="0"/>
              <a:t>; GMG-China Energy</a:t>
            </a:r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704D5-4B33-4470-B425-CAAD61C2943F}" type="slidenum">
              <a:rPr lang="en-SG" smtClean="0"/>
              <a:t>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8949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 smtClean="0"/>
              <a:t>Computers - 6401, 4014 ex, 2387 coy</a:t>
            </a:r>
          </a:p>
          <a:p>
            <a:r>
              <a:rPr lang="en-SG" dirty="0" smtClean="0"/>
              <a:t>Trek2000-ECS; 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704D5-4B33-4470-B425-CAAD61C2943F}" type="slidenum">
              <a:rPr lang="en-SG" smtClean="0"/>
              <a:t>11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97057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 smtClean="0"/>
              <a:t>Construction - 8425, 5362 ex, 3063 coy</a:t>
            </a:r>
          </a:p>
          <a:p>
            <a:r>
              <a:rPr lang="en-SG" dirty="0" smtClean="0"/>
              <a:t>Top 10 in 2 clusters (upper left, lower right)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704D5-4B33-4470-B425-CAAD61C2943F}" type="slidenum">
              <a:rPr lang="en-SG" smtClean="0"/>
              <a:t>13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26062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F020-2FCE-4CFA-B7F3-E5EF441569EF}" type="datetimeFigureOut">
              <a:rPr lang="en-SG" smtClean="0"/>
              <a:t>16/3/2015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4BD8-3B0A-4CB8-A939-846555EFC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6436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F020-2FCE-4CFA-B7F3-E5EF441569EF}" type="datetimeFigureOut">
              <a:rPr lang="en-SG" smtClean="0"/>
              <a:t>16/3/2015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4BD8-3B0A-4CB8-A939-846555EFC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2988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F020-2FCE-4CFA-B7F3-E5EF441569EF}" type="datetimeFigureOut">
              <a:rPr lang="en-SG" smtClean="0"/>
              <a:t>16/3/2015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4BD8-3B0A-4CB8-A939-846555EFC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494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F020-2FCE-4CFA-B7F3-E5EF441569EF}" type="datetimeFigureOut">
              <a:rPr lang="en-SG" smtClean="0"/>
              <a:t>16/3/2015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4BD8-3B0A-4CB8-A939-846555EFC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4442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F020-2FCE-4CFA-B7F3-E5EF441569EF}" type="datetimeFigureOut">
              <a:rPr lang="en-SG" smtClean="0"/>
              <a:t>16/3/2015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4BD8-3B0A-4CB8-A939-846555EFC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8496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F020-2FCE-4CFA-B7F3-E5EF441569EF}" type="datetimeFigureOut">
              <a:rPr lang="en-SG" smtClean="0"/>
              <a:t>16/3/2015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4BD8-3B0A-4CB8-A939-846555EFC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56261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F020-2FCE-4CFA-B7F3-E5EF441569EF}" type="datetimeFigureOut">
              <a:rPr lang="en-SG" smtClean="0"/>
              <a:t>16/3/2015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4BD8-3B0A-4CB8-A939-846555EFC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87513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F020-2FCE-4CFA-B7F3-E5EF441569EF}" type="datetimeFigureOut">
              <a:rPr lang="en-SG" smtClean="0"/>
              <a:t>16/3/2015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4BD8-3B0A-4CB8-A939-846555EFC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8364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F020-2FCE-4CFA-B7F3-E5EF441569EF}" type="datetimeFigureOut">
              <a:rPr lang="en-SG" smtClean="0"/>
              <a:t>16/3/2015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4BD8-3B0A-4CB8-A939-846555EFC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1540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F020-2FCE-4CFA-B7F3-E5EF441569EF}" type="datetimeFigureOut">
              <a:rPr lang="en-SG" smtClean="0"/>
              <a:t>16/3/2015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4BD8-3B0A-4CB8-A939-846555EFC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4142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EF020-2FCE-4CFA-B7F3-E5EF441569EF}" type="datetimeFigureOut">
              <a:rPr lang="en-SG" smtClean="0"/>
              <a:t>16/3/2015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64BD8-3B0A-4CB8-A939-846555EFC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1728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EF020-2FCE-4CFA-B7F3-E5EF441569EF}" type="datetimeFigureOut">
              <a:rPr lang="en-SG" smtClean="0"/>
              <a:t>16/3/2015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64BD8-3B0A-4CB8-A939-846555EFC98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2509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Network Analytics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11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743412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Chemicals Top Directors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832" y="5517232"/>
            <a:ext cx="5626968" cy="608931"/>
          </a:xfrm>
        </p:spPr>
        <p:txBody>
          <a:bodyPr/>
          <a:lstStyle/>
          <a:p>
            <a:endParaRPr lang="en-SG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1772816"/>
            <a:ext cx="8181975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751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9634" y="5968008"/>
            <a:ext cx="3898776" cy="53692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Influential directors spread across multiple clusters</a:t>
            </a:r>
            <a:endParaRPr lang="en-SG" dirty="0"/>
          </a:p>
        </p:txBody>
      </p:sp>
      <p:pic>
        <p:nvPicPr>
          <p:cNvPr id="3074" name="Picture 2" descr="C:\Users\Tianwei\Copy\Analytics Practicum\NodeXL graphs\Graph Images v.1\Computer_Bt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166" y="1700808"/>
            <a:ext cx="6335713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1187624" y="3501008"/>
            <a:ext cx="1512168" cy="14401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/>
          <p:cNvSpPr/>
          <p:nvPr/>
        </p:nvSpPr>
        <p:spPr>
          <a:xfrm>
            <a:off x="5724128" y="1700808"/>
            <a:ext cx="1368152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Oval 6"/>
          <p:cNvSpPr/>
          <p:nvPr/>
        </p:nvSpPr>
        <p:spPr>
          <a:xfrm>
            <a:off x="4860032" y="4941168"/>
            <a:ext cx="3096344" cy="10268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96512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Computers Top Directors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5589240"/>
            <a:ext cx="4330824" cy="536923"/>
          </a:xfrm>
        </p:spPr>
        <p:txBody>
          <a:bodyPr>
            <a:normAutofit lnSpcReduction="10000"/>
          </a:bodyPr>
          <a:lstStyle/>
          <a:p>
            <a:endParaRPr lang="en-SG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1700808"/>
            <a:ext cx="8181975" cy="3672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6795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240" y="5928712"/>
            <a:ext cx="8075240" cy="608931"/>
          </a:xfrm>
        </p:spPr>
        <p:txBody>
          <a:bodyPr>
            <a:normAutofit fontScale="92500"/>
          </a:bodyPr>
          <a:lstStyle/>
          <a:p>
            <a:r>
              <a:rPr lang="en-US" dirty="0"/>
              <a:t>Influential directors spread across </a:t>
            </a:r>
            <a:r>
              <a:rPr lang="en-US" dirty="0" smtClean="0"/>
              <a:t>2 big clusters</a:t>
            </a:r>
            <a:endParaRPr lang="en-SG" dirty="0"/>
          </a:p>
          <a:p>
            <a:endParaRPr lang="en-SG" dirty="0"/>
          </a:p>
        </p:txBody>
      </p:sp>
      <p:pic>
        <p:nvPicPr>
          <p:cNvPr id="4098" name="Picture 2" descr="C:\Users\Tianwei\Copy\Analytics Practicum\NodeXL graphs\Graph Images v.1\Construction_Bt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556792"/>
            <a:ext cx="6335713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1259632" y="1556792"/>
            <a:ext cx="5400600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5364088" y="3284984"/>
            <a:ext cx="2952328" cy="25390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03772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 Top Directors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56" y="5589240"/>
            <a:ext cx="5122912" cy="1040979"/>
          </a:xfrm>
        </p:spPr>
        <p:txBody>
          <a:bodyPr/>
          <a:lstStyle/>
          <a:p>
            <a:endParaRPr lang="en-SG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1628800"/>
            <a:ext cx="817245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5589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Company with no links (agriculture)</a:t>
            </a:r>
          </a:p>
          <a:p>
            <a:r>
              <a:rPr lang="en-US" dirty="0" smtClean="0"/>
              <a:t>Company with links ( banks)</a:t>
            </a:r>
          </a:p>
          <a:p>
            <a:r>
              <a:rPr lang="en-US" dirty="0" smtClean="0"/>
              <a:t>Add in number of executives &amp; companies for each industry</a:t>
            </a:r>
          </a:p>
          <a:p>
            <a:r>
              <a:rPr lang="en-US" dirty="0" smtClean="0"/>
              <a:t>Change Degree </a:t>
            </a:r>
            <a:r>
              <a:rPr lang="en-US" dirty="0"/>
              <a:t>– </a:t>
            </a:r>
            <a:r>
              <a:rPr lang="en-US" dirty="0" smtClean="0"/>
              <a:t>size, Color </a:t>
            </a:r>
            <a:r>
              <a:rPr lang="en-US" dirty="0"/>
              <a:t>– yellow &amp; </a:t>
            </a:r>
            <a:r>
              <a:rPr lang="en-US" dirty="0" smtClean="0"/>
              <a:t>blue</a:t>
            </a:r>
          </a:p>
          <a:p>
            <a:r>
              <a:rPr lang="en-US" dirty="0" smtClean="0"/>
              <a:t>Create table of top 5 officials </a:t>
            </a:r>
            <a:r>
              <a:rPr lang="en-US" smtClean="0"/>
              <a:t>and all company </a:t>
            </a:r>
            <a:r>
              <a:rPr lang="en-US" dirty="0" smtClean="0"/>
              <a:t>boards they are sitting on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02681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Industries with little links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99388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Agriculture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4592" y="6093296"/>
            <a:ext cx="4042792" cy="60893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Independent Industry with only 1 overlap.</a:t>
            </a:r>
            <a:endParaRPr lang="en-S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1295400"/>
            <a:ext cx="63341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5508103" y="1196752"/>
            <a:ext cx="2230959" cy="1584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7" name="Straight Arrow Connector 6"/>
          <p:cNvCxnSpPr>
            <a:endCxn id="8" idx="1"/>
          </p:cNvCxnSpPr>
          <p:nvPr/>
        </p:nvCxnSpPr>
        <p:spPr>
          <a:xfrm>
            <a:off x="7380312" y="2492896"/>
            <a:ext cx="504056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884368" y="1988840"/>
            <a:ext cx="10953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Oceanus Aquaculture Group Pte. Ltd.</a:t>
            </a:r>
            <a:endParaRPr lang="en-SG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228184" y="854656"/>
            <a:ext cx="576064" cy="8888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480212" y="278592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err="1"/>
              <a:t>Oceanus</a:t>
            </a:r>
            <a:r>
              <a:rPr lang="en-SG" dirty="0"/>
              <a:t> Group Limited</a:t>
            </a:r>
          </a:p>
        </p:txBody>
      </p:sp>
    </p:spTree>
    <p:extLst>
      <p:ext uri="{BB962C8B-B14F-4D97-AF65-F5344CB8AC3E}">
        <p14:creationId xmlns:p14="http://schemas.microsoft.com/office/powerpoint/2010/main" val="205489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Industries with high linkages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08237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Aerospace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688" y="6200393"/>
            <a:ext cx="5194920" cy="53692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Bulk of industry interconnected</a:t>
            </a:r>
            <a:endParaRPr lang="en-S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365" y="1340768"/>
            <a:ext cx="6381750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439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Aerospace Top Directors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808" y="5209947"/>
            <a:ext cx="4330824" cy="1184995"/>
          </a:xfrm>
        </p:spPr>
        <p:txBody>
          <a:bodyPr/>
          <a:lstStyle/>
          <a:p>
            <a:endParaRPr lang="en-S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671638"/>
            <a:ext cx="815340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1765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Banking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217" y="6132437"/>
            <a:ext cx="5253566" cy="60893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Bulk of industry interconnected</a:t>
            </a:r>
            <a:endParaRPr lang="en-S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16496"/>
            <a:ext cx="6400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790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 Top Directors</a:t>
            </a:r>
            <a:endParaRPr lang="en-S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0" y="5373216"/>
            <a:ext cx="4114800" cy="752947"/>
          </a:xfrm>
        </p:spPr>
        <p:txBody>
          <a:bodyPr/>
          <a:lstStyle/>
          <a:p>
            <a:endParaRPr lang="en-SG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1556792"/>
            <a:ext cx="8124825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319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5949280"/>
            <a:ext cx="4618856" cy="68093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Influential directors spread across 4 big clusters</a:t>
            </a:r>
            <a:endParaRPr lang="en-SG" dirty="0"/>
          </a:p>
        </p:txBody>
      </p:sp>
      <p:pic>
        <p:nvPicPr>
          <p:cNvPr id="2050" name="Picture 2" descr="C:\Users\Tianwei\Copy\Analytics Practicum\NodeXL graphs\Graph Images v.1\Chemicals_Bt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49" y="1556792"/>
            <a:ext cx="6335713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4427984" y="1556792"/>
            <a:ext cx="3311078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Oval 4"/>
          <p:cNvSpPr/>
          <p:nvPr/>
        </p:nvSpPr>
        <p:spPr>
          <a:xfrm>
            <a:off x="1619672" y="1844824"/>
            <a:ext cx="2088232" cy="1008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1907704" y="4437112"/>
            <a:ext cx="2304256" cy="12241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Oval 6"/>
          <p:cNvSpPr/>
          <p:nvPr/>
        </p:nvSpPr>
        <p:spPr>
          <a:xfrm>
            <a:off x="5940152" y="4005064"/>
            <a:ext cx="1798910" cy="18189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07374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236</Words>
  <Application>Microsoft Office PowerPoint</Application>
  <PresentationFormat>On-screen Show (4:3)</PresentationFormat>
  <Paragraphs>46</Paragraphs>
  <Slides>15</Slides>
  <Notes>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Social Network Analytics</vt:lpstr>
      <vt:lpstr>Industries with little links</vt:lpstr>
      <vt:lpstr>Agriculture</vt:lpstr>
      <vt:lpstr>Industries with high linkages</vt:lpstr>
      <vt:lpstr>Aerospace</vt:lpstr>
      <vt:lpstr>Aerospace Top Directors</vt:lpstr>
      <vt:lpstr>Banking</vt:lpstr>
      <vt:lpstr>Bank Top Directors</vt:lpstr>
      <vt:lpstr>Chemicals</vt:lpstr>
      <vt:lpstr>Chemicals Top Directors</vt:lpstr>
      <vt:lpstr>Computers</vt:lpstr>
      <vt:lpstr>Computers Top Directors</vt:lpstr>
      <vt:lpstr>Construction</vt:lpstr>
      <vt:lpstr>Construction Top Directors</vt:lpstr>
      <vt:lpstr>PowerPoint Presentation</vt:lpstr>
    </vt:vector>
  </TitlesOfParts>
  <Company>Singapore Management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Tianwei</dc:creator>
  <cp:lastModifiedBy>Tianwei</cp:lastModifiedBy>
  <cp:revision>21</cp:revision>
  <dcterms:created xsi:type="dcterms:W3CDTF">2015-03-15T05:12:56Z</dcterms:created>
  <dcterms:modified xsi:type="dcterms:W3CDTF">2015-03-16T02:08:54Z</dcterms:modified>
</cp:coreProperties>
</file>