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PT Sans Narrow" panose="02010600030101010101" charset="0"/>
      <p:regular r:id="rId17"/>
      <p:bold r:id="rId18"/>
    </p:embeddedFont>
    <p:embeddedFont>
      <p:font typeface="Open Sans" panose="02010600030101010101"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latin typeface="Times New Roman"/>
                <a:ea typeface="Times New Roman"/>
                <a:cs typeface="Times New Roman"/>
                <a:sym typeface="Times New Roman"/>
              </a:rPr>
              <a:t>We notice that IsDeanslister = 0 has consistently lower Number of Days than IsDeanslister = 1. We also notice that the </a:t>
            </a:r>
            <a:r>
              <a:rPr lang="en" i="1">
                <a:latin typeface="Times New Roman"/>
                <a:ea typeface="Times New Roman"/>
                <a:cs typeface="Times New Roman"/>
                <a:sym typeface="Times New Roman"/>
              </a:rPr>
              <a:t>x-</a:t>
            </a:r>
            <a:r>
              <a:rPr lang="en">
                <a:latin typeface="Times New Roman"/>
                <a:ea typeface="Times New Roman"/>
                <a:cs typeface="Times New Roman"/>
                <a:sym typeface="Times New Roman"/>
              </a:rPr>
              <a:t>axis ticks are unequally spaced. The length between the ticks is proportional to the number of observations for dean's lister and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Mean diamonds representing confidence intervals appear: The line near the center of each diamond represents the group mean. At a glance, we can see that the mean for dean's lister and non-dean's lister looks significantly different. The mean of international students is about 32 days. The mean of Singaporeans is about 22. The mean of international students is about 10 days higher than the mean of Singaporeans. The vertical span of each diamond represents the 95% confidence interval for the mean of each group. We can see international student has higher interval than Singaporean student.</a:t>
            </a:r>
          </a:p>
          <a:p>
            <a:pPr lvl="0" rtl="0">
              <a:lnSpc>
                <a:spcPct val="115000"/>
              </a:lnSpc>
              <a:spcBef>
                <a:spcPts val="0"/>
              </a:spcBef>
              <a:spcAft>
                <a:spcPts val="1600"/>
              </a:spcAft>
              <a:buNone/>
            </a:pPr>
            <a:r>
              <a:rPr lang="en">
                <a:latin typeface="Times New Roman"/>
                <a:ea typeface="Times New Roman"/>
                <a:cs typeface="Times New Roman"/>
                <a:sym typeface="Times New Roman"/>
              </a:rPr>
              <a:t>The quantiles provides overall summary information about the analysis: The mean of international students is about 35 days. The mean of Singaporeans is about 22 days. The median of international student is about 13 days higher than the median of Singaporean student.</a:t>
            </a:r>
          </a:p>
          <a:p>
            <a:pPr lvl="0" rtl="0">
              <a:lnSpc>
                <a:spcPct val="115000"/>
              </a:lnSpc>
              <a:spcBef>
                <a:spcPts val="0"/>
              </a:spcBef>
              <a:spcAft>
                <a:spcPts val="1600"/>
              </a:spcAft>
              <a:buNone/>
            </a:pPr>
            <a:r>
              <a:rPr lang="en">
                <a:latin typeface="Times New Roman"/>
                <a:ea typeface="Times New Roman"/>
                <a:cs typeface="Times New Roman"/>
                <a:sym typeface="Times New Roman"/>
              </a:rPr>
              <a:t>The Analysis of Variance report shows the standard ANOVA information. The Prob &gt; F (the </a:t>
            </a:r>
            <a:r>
              <a:rPr lang="en" i="1">
                <a:latin typeface="Times New Roman"/>
                <a:ea typeface="Times New Roman"/>
                <a:cs typeface="Times New Roman"/>
                <a:sym typeface="Times New Roman"/>
              </a:rPr>
              <a:t>p</a:t>
            </a:r>
            <a:r>
              <a:rPr lang="en">
                <a:latin typeface="Times New Roman"/>
                <a:ea typeface="Times New Roman"/>
                <a:cs typeface="Times New Roman"/>
                <a:sym typeface="Times New Roman"/>
              </a:rPr>
              <a:t>-value) is &lt;0.0001, which supports our visual conclusion that there are significant differences between the number of days by dean's lister and non-dean's lister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latin typeface="Times New Roman"/>
                <a:ea typeface="Times New Roman"/>
                <a:cs typeface="Times New Roman"/>
                <a:sym typeface="Times New Roman"/>
              </a:rPr>
              <a:t>We notice that IsDeanslister = 0 has consistently lower Number of Days than IsDeanslister = 1. We also notice that the </a:t>
            </a:r>
            <a:r>
              <a:rPr lang="en" i="1">
                <a:latin typeface="Times New Roman"/>
                <a:ea typeface="Times New Roman"/>
                <a:cs typeface="Times New Roman"/>
                <a:sym typeface="Times New Roman"/>
              </a:rPr>
              <a:t>x-</a:t>
            </a:r>
            <a:r>
              <a:rPr lang="en">
                <a:latin typeface="Times New Roman"/>
                <a:ea typeface="Times New Roman"/>
                <a:cs typeface="Times New Roman"/>
                <a:sym typeface="Times New Roman"/>
              </a:rPr>
              <a:t>axis ticks are unequally spaced. The length between the ticks is proportional to the Number of Days (observations) for dean's lister and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Mean diamonds representing confidence intervals appear: The line near the center of each diamond represents the group mean. At a glance, we can see that the mean for dean's lister and non-dean's lister looks significantly different. The mean of dean's lister is about 4.1 days. The mean of non-dean's lister is about 3.7. The vertical span of each diamond represents the 95% confidence interval for the mean of each group. We can see dean’s lister has slightly higher interval than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The quantiles provides overall summary information about the analysis: The median of dean's lister is about 2 days. The median of non-dean's lister is about 2 days. </a:t>
            </a:r>
          </a:p>
          <a:p>
            <a:pPr lvl="0" rtl="0">
              <a:lnSpc>
                <a:spcPct val="115000"/>
              </a:lnSpc>
              <a:spcBef>
                <a:spcPts val="0"/>
              </a:spcBef>
              <a:spcAft>
                <a:spcPts val="1600"/>
              </a:spcAft>
              <a:buNone/>
            </a:pPr>
            <a:r>
              <a:rPr lang="en">
                <a:latin typeface="Times New Roman"/>
                <a:ea typeface="Times New Roman"/>
                <a:cs typeface="Times New Roman"/>
                <a:sym typeface="Times New Roman"/>
              </a:rPr>
              <a:t>The Analysis of Variance report shows the standard ANOVA information: The Prob &gt; F (the </a:t>
            </a:r>
            <a:r>
              <a:rPr lang="en" i="1">
                <a:latin typeface="Times New Roman"/>
                <a:ea typeface="Times New Roman"/>
                <a:cs typeface="Times New Roman"/>
                <a:sym typeface="Times New Roman"/>
              </a:rPr>
              <a:t>p</a:t>
            </a:r>
            <a:r>
              <a:rPr lang="en">
                <a:latin typeface="Times New Roman"/>
                <a:ea typeface="Times New Roman"/>
                <a:cs typeface="Times New Roman"/>
                <a:sym typeface="Times New Roman"/>
              </a:rPr>
              <a:t>-value) is &lt;0.33, which does not supports our visual conclusion that there are significant differences between the number of days by dean's lister and non-dean's lister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400">
                <a:solidFill>
                  <a:schemeClr val="dk2"/>
                </a:solidFill>
                <a:latin typeface="Open Sans"/>
                <a:ea typeface="Open Sans"/>
                <a:cs typeface="Open Sans"/>
                <a:sym typeface="Open Sans"/>
              </a:rPr>
              <a:t>Correlation between the number of entries and nationality and whether they are dean’s lister is statistically validated by using parametric ANOVA. The statistical data and graphs are processed with the use of Tableau and JMP. ANOVA provides a statistical test of whether or not the means of the number of entries and days made by several groups of students are equal. The one-way ANOVA was used to determine whether there are differences at the level of the entries by different groups of student.</a:t>
            </a:r>
          </a:p>
          <a:p>
            <a:pPr lvl="0" rtl="0">
              <a:lnSpc>
                <a:spcPct val="115000"/>
              </a:lnSpc>
              <a:spcBef>
                <a:spcPts val="0"/>
              </a:spcBef>
              <a:buNone/>
            </a:pPr>
            <a:endParaRPr sz="1400">
              <a:solidFill>
                <a:schemeClr val="dk2"/>
              </a:solidFill>
              <a:latin typeface="Open Sans"/>
              <a:ea typeface="Open Sans"/>
              <a:cs typeface="Open Sans"/>
              <a:sym typeface="Open Sans"/>
            </a:endParaRPr>
          </a:p>
          <a:p>
            <a:pPr lvl="0" rtl="0">
              <a:lnSpc>
                <a:spcPct val="115000"/>
              </a:lnSpc>
              <a:spcBef>
                <a:spcPts val="0"/>
              </a:spcBef>
              <a:buNone/>
            </a:pPr>
            <a:r>
              <a:rPr lang="en" sz="1400">
                <a:solidFill>
                  <a:schemeClr val="dk2"/>
                </a:solidFill>
                <a:latin typeface="Open Sans"/>
                <a:ea typeface="Open Sans"/>
                <a:cs typeface="Open Sans"/>
                <a:sym typeface="Open Sans"/>
              </a:rPr>
              <a:t>The null hypothesis says that means are equal (H0: μ 1 = μ 2) and the alternative hypothesis says that two means are equal. The null hypothesis is rejected or accepted on the basis of statistical significance (the significance level α  = 0.05).</a:t>
            </a:r>
          </a:p>
          <a:p>
            <a:pPr lvl="0" rtl="0">
              <a:lnSpc>
                <a:spcPct val="115000"/>
              </a:lnSpc>
              <a:spcBef>
                <a:spcPts val="0"/>
              </a:spcBef>
              <a:buNone/>
            </a:pPr>
            <a:endParaRPr sz="1400">
              <a:solidFill>
                <a:schemeClr val="dk2"/>
              </a:solidFill>
              <a:latin typeface="Open Sans"/>
              <a:ea typeface="Open Sans"/>
              <a:cs typeface="Open Sans"/>
              <a:sym typeface="Open Sans"/>
            </a:endParaRPr>
          </a:p>
          <a:p>
            <a:pPr lvl="0" rtl="0">
              <a:lnSpc>
                <a:spcPct val="115000"/>
              </a:lnSpc>
              <a:spcBef>
                <a:spcPts val="0"/>
              </a:spcBef>
              <a:spcAft>
                <a:spcPts val="1600"/>
              </a:spcAft>
              <a:buNone/>
            </a:pPr>
            <a:r>
              <a:rPr lang="en" sz="1400">
                <a:solidFill>
                  <a:schemeClr val="dk2"/>
                </a:solidFill>
                <a:latin typeface="Open Sans"/>
                <a:ea typeface="Open Sans"/>
                <a:cs typeface="Open Sans"/>
                <a:sym typeface="Open Sans"/>
              </a:rPr>
              <a:t>To further find out business insights from our data, we proceed with statistical test for two levels: number of entries and number of days per student comes to the library. </a:t>
            </a:r>
          </a:p>
          <a:p>
            <a:pPr lvl="0" rtl="0">
              <a:lnSpc>
                <a:spcPct val="115000"/>
              </a:lnSpc>
              <a:spcBef>
                <a:spcPts val="0"/>
              </a:spcBef>
              <a:spcAft>
                <a:spcPts val="1600"/>
              </a:spcAft>
              <a:buNone/>
            </a:pPr>
            <a:endParaRPr sz="1800">
              <a:solidFill>
                <a:schemeClr val="dk2"/>
              </a:solidFill>
              <a:latin typeface="Open Sans"/>
              <a:ea typeface="Open Sans"/>
              <a:cs typeface="Open Sans"/>
              <a:sym typeface="Open Sans"/>
            </a:endParaRP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a:solidFill>
                  <a:schemeClr val="dk2"/>
                </a:solidFill>
                <a:latin typeface="Open Sans"/>
                <a:ea typeface="Open Sans"/>
                <a:cs typeface="Open Sans"/>
                <a:sym typeface="Open Sans"/>
              </a:rPr>
              <a:t>95% confidence interval </a:t>
            </a:r>
          </a:p>
          <a:p>
            <a:pPr lvl="0" rtl="0">
              <a:lnSpc>
                <a:spcPct val="115000"/>
              </a:lnSpc>
              <a:spcBef>
                <a:spcPts val="0"/>
              </a:spcBef>
              <a:spcAft>
                <a:spcPts val="1600"/>
              </a:spcAft>
              <a:buNone/>
            </a:pPr>
            <a:r>
              <a:rPr lang="en">
                <a:latin typeface="Times New Roman"/>
                <a:ea typeface="Times New Roman"/>
                <a:cs typeface="Times New Roman"/>
                <a:sym typeface="Times New Roman"/>
              </a:rPr>
              <a:t>We notice that IsDeanslister = 0 has consistently lower Number of Entries than IsDeanslister = 1. We also notice that the </a:t>
            </a:r>
            <a:r>
              <a:rPr lang="en" i="1">
                <a:latin typeface="Times New Roman"/>
                <a:ea typeface="Times New Roman"/>
                <a:cs typeface="Times New Roman"/>
                <a:sym typeface="Times New Roman"/>
              </a:rPr>
              <a:t>x-</a:t>
            </a:r>
            <a:r>
              <a:rPr lang="en">
                <a:latin typeface="Times New Roman"/>
                <a:ea typeface="Times New Roman"/>
                <a:cs typeface="Times New Roman"/>
                <a:sym typeface="Times New Roman"/>
              </a:rPr>
              <a:t>axis ticks are unequally spaced. The length between the ticks is proportional to the number of Entries (observations) for dean's lister and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Mean diamonds representing confidence intervals appear: The line near the center of each diamond represents the group mean. At a glance, we can see that the mean for dean's lister and non-dean's lister looks significantly different. The mean of dean's lister is about 79 entries. The mean of non-dean's lister is about 56. The mean of dean's lister is about 13 entries higher than the mean of non-dean's lister. The vertical span of each diamond represents the 95% confidence interval for the mean of each group. We can see dean’s lister has higher interval than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The quantiles provides overall summary information about the analysis: The median of dean's lister is about 49 entries. The median of non-dean's lister is about 27 entries. The median of dean's lister is about 22 entries more than the median of non-dean's lister.</a:t>
            </a:r>
          </a:p>
          <a:p>
            <a:pPr lvl="0" rtl="0">
              <a:lnSpc>
                <a:spcPct val="115000"/>
              </a:lnSpc>
              <a:spcBef>
                <a:spcPts val="0"/>
              </a:spcBef>
              <a:spcAft>
                <a:spcPts val="1600"/>
              </a:spcAft>
              <a:buNone/>
            </a:pPr>
            <a:r>
              <a:rPr lang="en">
                <a:latin typeface="Times New Roman"/>
                <a:ea typeface="Times New Roman"/>
                <a:cs typeface="Times New Roman"/>
                <a:sym typeface="Times New Roman"/>
              </a:rPr>
              <a:t>The Analysis of Variance report shows the standard ANOVA information: The Prob &gt; F (the </a:t>
            </a:r>
            <a:r>
              <a:rPr lang="en" i="1">
                <a:latin typeface="Times New Roman"/>
                <a:ea typeface="Times New Roman"/>
                <a:cs typeface="Times New Roman"/>
                <a:sym typeface="Times New Roman"/>
              </a:rPr>
              <a:t>p</a:t>
            </a:r>
            <a:r>
              <a:rPr lang="en">
                <a:latin typeface="Times New Roman"/>
                <a:ea typeface="Times New Roman"/>
                <a:cs typeface="Times New Roman"/>
                <a:sym typeface="Times New Roman"/>
              </a:rPr>
              <a:t>-value) is &lt;0.0001, which supports our visual conclusion that there are significant differences between the number of entries made by dean's lister and by non-dean's lister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cxnSp>
        <p:nvCxnSpPr>
          <p:cNvPr id="55" name="Shape 55"/>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56" name="Shape 56"/>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57" name="Shape 57"/>
          <p:cNvGrpSpPr/>
          <p:nvPr/>
        </p:nvGrpSpPr>
        <p:grpSpPr>
          <a:xfrm>
            <a:off x="1004144" y="1022025"/>
            <a:ext cx="7136667" cy="152400"/>
            <a:chOff x="1346428" y="1011300"/>
            <a:chExt cx="6452100" cy="152400"/>
          </a:xfrm>
        </p:grpSpPr>
        <p:cxnSp>
          <p:nvCxnSpPr>
            <p:cNvPr id="58" name="Shape 58"/>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59" name="Shape 59"/>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60" name="Shape 60"/>
          <p:cNvGrpSpPr/>
          <p:nvPr/>
        </p:nvGrpSpPr>
        <p:grpSpPr>
          <a:xfrm>
            <a:off x="1004151" y="3969100"/>
            <a:ext cx="7136667" cy="152400"/>
            <a:chOff x="1346435" y="3969087"/>
            <a:chExt cx="6452100" cy="152400"/>
          </a:xfrm>
        </p:grpSpPr>
        <p:cxnSp>
          <p:nvCxnSpPr>
            <p:cNvPr id="61" name="Shape 61"/>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62" name="Shape 62"/>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63" name="Shape 63"/>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rtl="0">
              <a:spcBef>
                <a:spcPts val="0"/>
              </a:spcBef>
              <a:buSzPct val="100000"/>
              <a:defRPr sz="5400"/>
            </a:lvl1pPr>
            <a:lvl2pPr lvl="1" algn="ctr" rtl="0">
              <a:spcBef>
                <a:spcPts val="0"/>
              </a:spcBef>
              <a:buSzPct val="100000"/>
              <a:defRPr sz="5400"/>
            </a:lvl2pPr>
            <a:lvl3pPr lvl="2" algn="ctr" rtl="0">
              <a:spcBef>
                <a:spcPts val="0"/>
              </a:spcBef>
              <a:buSzPct val="100000"/>
              <a:defRPr sz="5400"/>
            </a:lvl3pPr>
            <a:lvl4pPr lvl="3" algn="ctr" rtl="0">
              <a:spcBef>
                <a:spcPts val="0"/>
              </a:spcBef>
              <a:buSzPct val="100000"/>
              <a:defRPr sz="5400"/>
            </a:lvl4pPr>
            <a:lvl5pPr lvl="4" algn="ctr" rtl="0">
              <a:spcBef>
                <a:spcPts val="0"/>
              </a:spcBef>
              <a:buSzPct val="100000"/>
              <a:defRPr sz="5400"/>
            </a:lvl5pPr>
            <a:lvl6pPr lvl="5" algn="ctr" rtl="0">
              <a:spcBef>
                <a:spcPts val="0"/>
              </a:spcBef>
              <a:buSzPct val="100000"/>
              <a:defRPr sz="5400"/>
            </a:lvl6pPr>
            <a:lvl7pPr lvl="6" algn="ctr" rtl="0">
              <a:spcBef>
                <a:spcPts val="0"/>
              </a:spcBef>
              <a:buSzPct val="100000"/>
              <a:defRPr sz="5400"/>
            </a:lvl7pPr>
            <a:lvl8pPr lvl="7" algn="ctr" rtl="0">
              <a:spcBef>
                <a:spcPts val="0"/>
              </a:spcBef>
              <a:buSzPct val="100000"/>
              <a:defRPr sz="5400"/>
            </a:lvl8pPr>
            <a:lvl9pPr lvl="8" algn="ctr" rtl="0">
              <a:spcBef>
                <a:spcPts val="0"/>
              </a:spcBef>
              <a:buSzPct val="100000"/>
              <a:defRPr sz="5400"/>
            </a:lvl9pPr>
          </a:lstStyle>
          <a:p>
            <a:endParaRPr/>
          </a:p>
        </p:txBody>
      </p:sp>
      <p:sp>
        <p:nvSpPr>
          <p:cNvPr id="64" name="Shape 64"/>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400"/>
            </a:lvl1pPr>
            <a:lvl2pPr lvl="1" algn="ctr" rtl="0">
              <a:lnSpc>
                <a:spcPct val="100000"/>
              </a:lnSpc>
              <a:spcBef>
                <a:spcPts val="0"/>
              </a:spcBef>
              <a:spcAft>
                <a:spcPts val="0"/>
              </a:spcAft>
              <a:buSzPct val="100000"/>
              <a:buNone/>
              <a:defRPr sz="2400"/>
            </a:lvl2pPr>
            <a:lvl3pPr lvl="2" algn="ctr" rtl="0">
              <a:lnSpc>
                <a:spcPct val="100000"/>
              </a:lnSpc>
              <a:spcBef>
                <a:spcPts val="0"/>
              </a:spcBef>
              <a:spcAft>
                <a:spcPts val="0"/>
              </a:spcAft>
              <a:buSzPct val="100000"/>
              <a:buNone/>
              <a:defRPr sz="2400"/>
            </a:lvl3pPr>
            <a:lvl4pPr lvl="3" algn="ctr" rtl="0">
              <a:lnSpc>
                <a:spcPct val="100000"/>
              </a:lnSpc>
              <a:spcBef>
                <a:spcPts val="0"/>
              </a:spcBef>
              <a:spcAft>
                <a:spcPts val="0"/>
              </a:spcAft>
              <a:buSzPct val="100000"/>
              <a:buNone/>
              <a:defRPr sz="2400"/>
            </a:lvl4pPr>
            <a:lvl5pPr lvl="4" algn="ctr" rtl="0">
              <a:lnSpc>
                <a:spcPct val="100000"/>
              </a:lnSpc>
              <a:spcBef>
                <a:spcPts val="0"/>
              </a:spcBef>
              <a:spcAft>
                <a:spcPts val="0"/>
              </a:spcAft>
              <a:buSzPct val="100000"/>
              <a:buNone/>
              <a:defRPr sz="2400"/>
            </a:lvl5pPr>
            <a:lvl6pPr lvl="5" algn="ctr" rtl="0">
              <a:lnSpc>
                <a:spcPct val="100000"/>
              </a:lnSpc>
              <a:spcBef>
                <a:spcPts val="0"/>
              </a:spcBef>
              <a:spcAft>
                <a:spcPts val="0"/>
              </a:spcAft>
              <a:buSzPct val="100000"/>
              <a:buNone/>
              <a:defRPr sz="2400"/>
            </a:lvl6pPr>
            <a:lvl7pPr lvl="6" algn="ctr" rtl="0">
              <a:lnSpc>
                <a:spcPct val="100000"/>
              </a:lnSpc>
              <a:spcBef>
                <a:spcPts val="0"/>
              </a:spcBef>
              <a:spcAft>
                <a:spcPts val="0"/>
              </a:spcAft>
              <a:buSzPct val="100000"/>
              <a:buNone/>
              <a:defRPr sz="2400"/>
            </a:lvl7pPr>
            <a:lvl8pPr lvl="7" algn="ctr" rtl="0">
              <a:lnSpc>
                <a:spcPct val="100000"/>
              </a:lnSpc>
              <a:spcBef>
                <a:spcPts val="0"/>
              </a:spcBef>
              <a:spcAft>
                <a:spcPts val="0"/>
              </a:spcAft>
              <a:buSzPct val="100000"/>
              <a:buNone/>
              <a:defRPr sz="2400"/>
            </a:lvl8pPr>
            <a:lvl9pPr lvl="8" algn="ctr" rtl="0">
              <a:lnSpc>
                <a:spcPct val="100000"/>
              </a:lnSpc>
              <a:spcBef>
                <a:spcPts val="0"/>
              </a:spcBef>
              <a:spcAft>
                <a:spcPts val="0"/>
              </a:spcAft>
              <a:buSzPct val="100000"/>
              <a:buNone/>
              <a:defRPr sz="2400"/>
            </a:lvl9pPr>
          </a:lstStyle>
          <a:p>
            <a:endParaRPr/>
          </a:p>
        </p:txBody>
      </p:sp>
      <p:sp>
        <p:nvSpPr>
          <p:cNvPr id="65" name="Shape 6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0"/>
        <p:cNvGrpSpPr/>
        <p:nvPr/>
      </p:nvGrpSpPr>
      <p:grpSpPr>
        <a:xfrm>
          <a:off x="0" y="0"/>
          <a:ext cx="0" cy="0"/>
          <a:chOff x="0" y="0"/>
          <a:chExt cx="0" cy="0"/>
        </a:xfrm>
      </p:grpSpPr>
      <p:sp>
        <p:nvSpPr>
          <p:cNvPr id="71" name="Shape 71"/>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5" name="Shape 8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6" name="Shape 8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rtl="0">
              <a:spcBef>
                <a:spcPts val="0"/>
              </a:spcBef>
              <a:buClr>
                <a:schemeClr val="dk2"/>
              </a:buClr>
              <a:buSzPct val="100000"/>
              <a:defRPr sz="5400" b="0">
                <a:solidFill>
                  <a:schemeClr val="dk2"/>
                </a:solidFill>
              </a:defRPr>
            </a:lvl1pPr>
            <a:lvl2pPr lvl="1" rtl="0">
              <a:spcBef>
                <a:spcPts val="0"/>
              </a:spcBef>
              <a:buClr>
                <a:schemeClr val="dk2"/>
              </a:buClr>
              <a:buSzPct val="100000"/>
              <a:defRPr sz="5400" b="0">
                <a:solidFill>
                  <a:schemeClr val="dk2"/>
                </a:solidFill>
              </a:defRPr>
            </a:lvl2pPr>
            <a:lvl3pPr lvl="2" rtl="0">
              <a:spcBef>
                <a:spcPts val="0"/>
              </a:spcBef>
              <a:buClr>
                <a:schemeClr val="dk2"/>
              </a:buClr>
              <a:buSzPct val="100000"/>
              <a:defRPr sz="5400" b="0">
                <a:solidFill>
                  <a:schemeClr val="dk2"/>
                </a:solidFill>
              </a:defRPr>
            </a:lvl3pPr>
            <a:lvl4pPr lvl="3" rtl="0">
              <a:spcBef>
                <a:spcPts val="0"/>
              </a:spcBef>
              <a:buClr>
                <a:schemeClr val="dk2"/>
              </a:buClr>
              <a:buSzPct val="100000"/>
              <a:defRPr sz="5400" b="0">
                <a:solidFill>
                  <a:schemeClr val="dk2"/>
                </a:solidFill>
              </a:defRPr>
            </a:lvl4pPr>
            <a:lvl5pPr lvl="4" rtl="0">
              <a:spcBef>
                <a:spcPts val="0"/>
              </a:spcBef>
              <a:buClr>
                <a:schemeClr val="dk2"/>
              </a:buClr>
              <a:buSzPct val="100000"/>
              <a:defRPr sz="5400" b="0">
                <a:solidFill>
                  <a:schemeClr val="dk2"/>
                </a:solidFill>
              </a:defRPr>
            </a:lvl5pPr>
            <a:lvl6pPr lvl="5" rtl="0">
              <a:spcBef>
                <a:spcPts val="0"/>
              </a:spcBef>
              <a:buClr>
                <a:schemeClr val="dk2"/>
              </a:buClr>
              <a:buSzPct val="100000"/>
              <a:defRPr sz="5400" b="0">
                <a:solidFill>
                  <a:schemeClr val="dk2"/>
                </a:solidFill>
              </a:defRPr>
            </a:lvl6pPr>
            <a:lvl7pPr lvl="6" rtl="0">
              <a:spcBef>
                <a:spcPts val="0"/>
              </a:spcBef>
              <a:buClr>
                <a:schemeClr val="dk2"/>
              </a:buClr>
              <a:buSzPct val="100000"/>
              <a:defRPr sz="5400" b="0">
                <a:solidFill>
                  <a:schemeClr val="dk2"/>
                </a:solidFill>
              </a:defRPr>
            </a:lvl7pPr>
            <a:lvl8pPr lvl="7" rtl="0">
              <a:spcBef>
                <a:spcPts val="0"/>
              </a:spcBef>
              <a:buClr>
                <a:schemeClr val="dk2"/>
              </a:buClr>
              <a:buSzPct val="100000"/>
              <a:defRPr sz="5400" b="0">
                <a:solidFill>
                  <a:schemeClr val="dk2"/>
                </a:solidFill>
              </a:defRPr>
            </a:lvl8pPr>
            <a:lvl9pPr lvl="8" rtl="0">
              <a:spcBef>
                <a:spcPts val="0"/>
              </a:spcBef>
              <a:buClr>
                <a:schemeClr val="dk2"/>
              </a:buClr>
              <a:buSzPct val="100000"/>
              <a:defRPr sz="5400" b="0">
                <a:solidFill>
                  <a:schemeClr val="dk2"/>
                </a:solidFill>
              </a:defRPr>
            </a:lvl9pPr>
          </a:lstStyle>
          <a:p>
            <a:endParaRPr/>
          </a:p>
        </p:txBody>
      </p:sp>
      <p:sp>
        <p:nvSpPr>
          <p:cNvPr id="89" name="Shape 8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0"/>
        <p:cNvGrpSpPr/>
        <p:nvPr/>
      </p:nvGrpSpPr>
      <p:grpSpPr>
        <a:xfrm>
          <a:off x="0" y="0"/>
          <a:ext cx="0" cy="0"/>
          <a:chOff x="0" y="0"/>
          <a:chExt cx="0" cy="0"/>
        </a:xfrm>
      </p:grpSpPr>
      <p:sp>
        <p:nvSpPr>
          <p:cNvPr id="91" name="Shape 91"/>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92" name="Shape 9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93" name="Shape 93"/>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94" name="Shape 94"/>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5" name="Shape 95"/>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9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rt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99" name="Shape 9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00"/>
        <p:cNvGrpSpPr/>
        <p:nvPr/>
      </p:nvGrpSpPr>
      <p:grpSpPr>
        <a:xfrm>
          <a:off x="0" y="0"/>
          <a:ext cx="0" cy="0"/>
          <a:chOff x="0" y="0"/>
          <a:chExt cx="0" cy="0"/>
        </a:xfrm>
      </p:grpSpPr>
      <p:sp>
        <p:nvSpPr>
          <p:cNvPr id="101" name="Shape 101"/>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rtl="0">
              <a:spcBef>
                <a:spcPts val="0"/>
              </a:spcBef>
              <a:buClr>
                <a:schemeClr val="accent3"/>
              </a:buClr>
              <a:buSzPct val="100000"/>
              <a:defRPr sz="13000">
                <a:solidFill>
                  <a:schemeClr val="accent3"/>
                </a:solidFill>
              </a:defRPr>
            </a:lvl1pPr>
            <a:lvl2pPr lvl="1" algn="ctr" rtl="0">
              <a:spcBef>
                <a:spcPts val="0"/>
              </a:spcBef>
              <a:buClr>
                <a:schemeClr val="accent3"/>
              </a:buClr>
              <a:buSzPct val="100000"/>
              <a:defRPr sz="13000">
                <a:solidFill>
                  <a:schemeClr val="accent3"/>
                </a:solidFill>
              </a:defRPr>
            </a:lvl2pPr>
            <a:lvl3pPr lvl="2" algn="ctr" rtl="0">
              <a:spcBef>
                <a:spcPts val="0"/>
              </a:spcBef>
              <a:buClr>
                <a:schemeClr val="accent3"/>
              </a:buClr>
              <a:buSzPct val="100000"/>
              <a:defRPr sz="13000">
                <a:solidFill>
                  <a:schemeClr val="accent3"/>
                </a:solidFill>
              </a:defRPr>
            </a:lvl3pPr>
            <a:lvl4pPr lvl="3" algn="ctr" rtl="0">
              <a:spcBef>
                <a:spcPts val="0"/>
              </a:spcBef>
              <a:buClr>
                <a:schemeClr val="accent3"/>
              </a:buClr>
              <a:buSzPct val="100000"/>
              <a:defRPr sz="13000">
                <a:solidFill>
                  <a:schemeClr val="accent3"/>
                </a:solidFill>
              </a:defRPr>
            </a:lvl4pPr>
            <a:lvl5pPr lvl="4" algn="ctr" rtl="0">
              <a:spcBef>
                <a:spcPts val="0"/>
              </a:spcBef>
              <a:buClr>
                <a:schemeClr val="accent3"/>
              </a:buClr>
              <a:buSzPct val="100000"/>
              <a:defRPr sz="13000">
                <a:solidFill>
                  <a:schemeClr val="accent3"/>
                </a:solidFill>
              </a:defRPr>
            </a:lvl5pPr>
            <a:lvl6pPr lvl="5" algn="ctr" rtl="0">
              <a:spcBef>
                <a:spcPts val="0"/>
              </a:spcBef>
              <a:buClr>
                <a:schemeClr val="accent3"/>
              </a:buClr>
              <a:buSzPct val="100000"/>
              <a:defRPr sz="13000">
                <a:solidFill>
                  <a:schemeClr val="accent3"/>
                </a:solidFill>
              </a:defRPr>
            </a:lvl6pPr>
            <a:lvl7pPr lvl="6" algn="ctr" rtl="0">
              <a:spcBef>
                <a:spcPts val="0"/>
              </a:spcBef>
              <a:buClr>
                <a:schemeClr val="accent3"/>
              </a:buClr>
              <a:buSzPct val="100000"/>
              <a:defRPr sz="13000">
                <a:solidFill>
                  <a:schemeClr val="accent3"/>
                </a:solidFill>
              </a:defRPr>
            </a:lvl7pPr>
            <a:lvl8pPr lvl="7" algn="ctr" rtl="0">
              <a:spcBef>
                <a:spcPts val="0"/>
              </a:spcBef>
              <a:buClr>
                <a:schemeClr val="accent3"/>
              </a:buClr>
              <a:buSzPct val="100000"/>
              <a:defRPr sz="13000">
                <a:solidFill>
                  <a:schemeClr val="accent3"/>
                </a:solidFill>
              </a:defRPr>
            </a:lvl8pPr>
            <a:lvl9pPr lvl="8" algn="ctr" rtl="0">
              <a:spcBef>
                <a:spcPts val="0"/>
              </a:spcBef>
              <a:buClr>
                <a:schemeClr val="accent3"/>
              </a:buClr>
              <a:buSzPct val="100000"/>
              <a:defRPr sz="13000">
                <a:solidFill>
                  <a:schemeClr val="accent3"/>
                </a:solidFill>
              </a:defRPr>
            </a:lvl9pPr>
          </a:lstStyle>
          <a:p>
            <a:endParaRPr/>
          </a:p>
        </p:txBody>
      </p:sp>
      <p:sp>
        <p:nvSpPr>
          <p:cNvPr id="103" name="Shape 103"/>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4" name="Shape 10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Shape 52"/>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39525" y="1393125"/>
            <a:ext cx="7999800" cy="1022400"/>
          </a:xfrm>
          <a:prstGeom prst="rect">
            <a:avLst/>
          </a:prstGeom>
        </p:spPr>
        <p:txBody>
          <a:bodyPr lIns="91425" tIns="91425" rIns="91425" bIns="91425" anchor="b" anchorCtr="0">
            <a:noAutofit/>
          </a:bodyPr>
          <a:lstStyle/>
          <a:p>
            <a:pPr lvl="0" rtl="0">
              <a:spcBef>
                <a:spcPts val="0"/>
              </a:spcBef>
              <a:buNone/>
            </a:pPr>
            <a:r>
              <a:rPr lang="en" sz="2800"/>
              <a:t>Data Visualization Approach and One-Way ANOVA Analysis:</a:t>
            </a:r>
          </a:p>
          <a:p>
            <a:pPr lvl="0" rtl="0">
              <a:lnSpc>
                <a:spcPct val="130000"/>
              </a:lnSpc>
              <a:spcBef>
                <a:spcPts val="600"/>
              </a:spcBef>
              <a:buNone/>
            </a:pPr>
            <a:r>
              <a:rPr lang="en" sz="2800"/>
              <a:t> A Case Study of Li Ka Shing Library Entry Data</a:t>
            </a:r>
          </a:p>
        </p:txBody>
      </p:sp>
      <p:sp>
        <p:nvSpPr>
          <p:cNvPr id="112" name="Shape 112"/>
          <p:cNvSpPr txBox="1">
            <a:spLocks noGrp="1"/>
          </p:cNvSpPr>
          <p:nvPr>
            <p:ph type="subTitle" idx="1"/>
          </p:nvPr>
        </p:nvSpPr>
        <p:spPr>
          <a:xfrm>
            <a:off x="2204175" y="2571689"/>
            <a:ext cx="4870500" cy="792600"/>
          </a:xfrm>
          <a:prstGeom prst="rect">
            <a:avLst/>
          </a:prstGeom>
        </p:spPr>
        <p:txBody>
          <a:bodyPr lIns="91425" tIns="91425" rIns="91425" bIns="91425" anchor="t" anchorCtr="0">
            <a:noAutofit/>
          </a:bodyPr>
          <a:lstStyle/>
          <a:p>
            <a:pPr lvl="0">
              <a:spcBef>
                <a:spcPts val="0"/>
              </a:spcBef>
              <a:buNone/>
            </a:pPr>
            <a:r>
              <a:rPr lang="en" sz="2000"/>
              <a:t>ANLY 482 - Group 09</a:t>
            </a:r>
          </a:p>
          <a:p>
            <a:pPr lvl="0" rtl="0">
              <a:spcBef>
                <a:spcPts val="0"/>
              </a:spcBef>
              <a:buNone/>
            </a:pPr>
            <a:r>
              <a:rPr lang="en" sz="2000"/>
              <a:t>Ren Mengxi, Wang Sijia, Wang Tianjing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92625"/>
            <a:ext cx="8520600" cy="7074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2400"/>
              <a:t>One-way analysis for number of days for Singaporean and international students for all entries</a:t>
            </a:r>
          </a:p>
          <a:p>
            <a:pPr lvl="0" rtl="0">
              <a:lnSpc>
                <a:spcPct val="100000"/>
              </a:lnSpc>
              <a:spcBef>
                <a:spcPts val="0"/>
              </a:spcBef>
              <a:spcAft>
                <a:spcPts val="1600"/>
              </a:spcAft>
              <a:buNone/>
            </a:pPr>
            <a:endParaRPr sz="2400"/>
          </a:p>
        </p:txBody>
      </p:sp>
      <p:sp>
        <p:nvSpPr>
          <p:cNvPr id="190" name="Shape 190"/>
          <p:cNvSpPr txBox="1">
            <a:spLocks noGrp="1"/>
          </p:cNvSpPr>
          <p:nvPr>
            <p:ph type="body" idx="1"/>
          </p:nvPr>
        </p:nvSpPr>
        <p:spPr>
          <a:xfrm>
            <a:off x="3251650" y="1277000"/>
            <a:ext cx="5580600" cy="3292200"/>
          </a:xfrm>
          <a:prstGeom prst="rect">
            <a:avLst/>
          </a:prstGeom>
        </p:spPr>
        <p:txBody>
          <a:bodyPr lIns="91425" tIns="91425" rIns="91425" bIns="91425" anchor="t" anchorCtr="0">
            <a:noAutofit/>
          </a:bodyPr>
          <a:lstStyle/>
          <a:p>
            <a:pPr lvl="0" rtl="0">
              <a:lnSpc>
                <a:spcPct val="100000"/>
              </a:lnSpc>
              <a:spcBef>
                <a:spcPts val="0"/>
              </a:spcBef>
              <a:buNone/>
            </a:pPr>
            <a:r>
              <a:rPr lang="en" sz="1400"/>
              <a:t>There are more Singaporean students.</a:t>
            </a:r>
          </a:p>
          <a:p>
            <a:pPr lvl="0" rtl="0">
              <a:lnSpc>
                <a:spcPct val="100000"/>
              </a:lnSpc>
              <a:spcBef>
                <a:spcPts val="0"/>
              </a:spcBef>
              <a:buNone/>
            </a:pPr>
            <a:r>
              <a:rPr lang="en" sz="1400"/>
              <a:t>The </a:t>
            </a:r>
            <a:r>
              <a:rPr lang="en" sz="1400" b="1"/>
              <a:t>mean</a:t>
            </a:r>
            <a:r>
              <a:rPr lang="en" sz="1400"/>
              <a:t> of international students is about </a:t>
            </a:r>
            <a:r>
              <a:rPr lang="en" sz="1400" b="1"/>
              <a:t>13</a:t>
            </a:r>
            <a:r>
              <a:rPr lang="en" sz="1400"/>
              <a:t> days more than the mean of Singaporean students. </a:t>
            </a:r>
          </a:p>
          <a:p>
            <a:pPr lvl="0" rtl="0">
              <a:lnSpc>
                <a:spcPct val="100000"/>
              </a:lnSpc>
              <a:spcBef>
                <a:spcPts val="0"/>
              </a:spcBef>
              <a:buNone/>
            </a:pPr>
            <a:r>
              <a:rPr lang="en" sz="1400"/>
              <a:t>The </a:t>
            </a:r>
            <a:r>
              <a:rPr lang="en" sz="1400" b="1"/>
              <a:t>median</a:t>
            </a:r>
            <a:r>
              <a:rPr lang="en" sz="1400"/>
              <a:t> of international students is about </a:t>
            </a:r>
            <a:r>
              <a:rPr lang="en" sz="1400" b="1"/>
              <a:t>14</a:t>
            </a:r>
            <a:r>
              <a:rPr lang="en" sz="1400"/>
              <a:t> more days than the median of Singaporean students.</a:t>
            </a:r>
          </a:p>
          <a:p>
            <a:pPr lvl="0" rtl="0">
              <a:lnSpc>
                <a:spcPct val="100000"/>
              </a:lnSpc>
              <a:spcBef>
                <a:spcPts val="0"/>
              </a:spcBef>
              <a:buNone/>
            </a:pPr>
            <a:r>
              <a:rPr lang="en" sz="1400"/>
              <a:t>The </a:t>
            </a:r>
            <a:r>
              <a:rPr lang="en" sz="1400" b="1"/>
              <a:t>p-value is &lt;0.05</a:t>
            </a:r>
            <a:r>
              <a:rPr lang="en" sz="1400"/>
              <a:t>, which supports our visual conclusion that there</a:t>
            </a:r>
            <a:r>
              <a:rPr lang="en" sz="1400" b="1"/>
              <a:t> </a:t>
            </a:r>
            <a:r>
              <a:rPr lang="en" sz="1400"/>
              <a:t>are</a:t>
            </a:r>
            <a:r>
              <a:rPr lang="en" sz="1400" b="1"/>
              <a:t> significant differences </a:t>
            </a:r>
            <a:r>
              <a:rPr lang="en" sz="1400"/>
              <a:t>between the mean number of days made by international and Singaporean students, and we hereby </a:t>
            </a:r>
            <a:r>
              <a:rPr lang="en" sz="1400" b="1"/>
              <a:t>reject our H</a:t>
            </a:r>
            <a:r>
              <a:rPr lang="en" sz="1400" b="1" baseline="-25000"/>
              <a:t>0</a:t>
            </a:r>
            <a:r>
              <a:rPr lang="en" sz="1400" baseline="-25000"/>
              <a:t>.</a:t>
            </a:r>
          </a:p>
        </p:txBody>
      </p:sp>
      <p:pic>
        <p:nvPicPr>
          <p:cNvPr id="191" name="Shape 191" descr="Fit Y by X of N of Days by IsSingaporean.png"/>
          <p:cNvPicPr preferRelativeResize="0"/>
          <p:nvPr/>
        </p:nvPicPr>
        <p:blipFill>
          <a:blip r:embed="rId3">
            <a:alphaModFix/>
          </a:blip>
          <a:stretch>
            <a:fillRect/>
          </a:stretch>
        </p:blipFill>
        <p:spPr>
          <a:xfrm>
            <a:off x="311700" y="1116974"/>
            <a:ext cx="2753349" cy="374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292625"/>
            <a:ext cx="8520600" cy="7074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2400"/>
              <a:t>One-way analysis for number of days for dean’s list and non-dean’s list students via linkbridge</a:t>
            </a:r>
          </a:p>
        </p:txBody>
      </p:sp>
      <p:sp>
        <p:nvSpPr>
          <p:cNvPr id="197" name="Shape 197"/>
          <p:cNvSpPr txBox="1">
            <a:spLocks noGrp="1"/>
          </p:cNvSpPr>
          <p:nvPr>
            <p:ph type="body" idx="1"/>
          </p:nvPr>
        </p:nvSpPr>
        <p:spPr>
          <a:xfrm>
            <a:off x="3251650" y="1277000"/>
            <a:ext cx="5580600" cy="3292200"/>
          </a:xfrm>
          <a:prstGeom prst="rect">
            <a:avLst/>
          </a:prstGeom>
        </p:spPr>
        <p:txBody>
          <a:bodyPr lIns="91425" tIns="91425" rIns="91425" bIns="91425" anchor="t" anchorCtr="0">
            <a:noAutofit/>
          </a:bodyPr>
          <a:lstStyle/>
          <a:p>
            <a:pPr lvl="0" rtl="0">
              <a:lnSpc>
                <a:spcPct val="100000"/>
              </a:lnSpc>
              <a:spcBef>
                <a:spcPts val="0"/>
              </a:spcBef>
              <a:buNone/>
            </a:pPr>
            <a:r>
              <a:rPr lang="en" sz="1400"/>
              <a:t>There are more non dean’s list students.</a:t>
            </a:r>
          </a:p>
          <a:p>
            <a:pPr lvl="0" rtl="0">
              <a:lnSpc>
                <a:spcPct val="100000"/>
              </a:lnSpc>
              <a:spcBef>
                <a:spcPts val="0"/>
              </a:spcBef>
              <a:buNone/>
            </a:pPr>
            <a:r>
              <a:rPr lang="en" sz="1400"/>
              <a:t>The </a:t>
            </a:r>
            <a:r>
              <a:rPr lang="en" sz="1400" b="1"/>
              <a:t>mean</a:t>
            </a:r>
            <a:r>
              <a:rPr lang="en" sz="1400"/>
              <a:t> of dean's lister is about </a:t>
            </a:r>
            <a:r>
              <a:rPr lang="en" sz="1400" b="1"/>
              <a:t>0.34</a:t>
            </a:r>
            <a:r>
              <a:rPr lang="en" sz="1400"/>
              <a:t> days more than the mean of non-dean's lister. </a:t>
            </a:r>
          </a:p>
          <a:p>
            <a:pPr lvl="0" rtl="0">
              <a:lnSpc>
                <a:spcPct val="100000"/>
              </a:lnSpc>
              <a:spcBef>
                <a:spcPts val="0"/>
              </a:spcBef>
              <a:buNone/>
            </a:pPr>
            <a:r>
              <a:rPr lang="en" sz="1400"/>
              <a:t>The </a:t>
            </a:r>
            <a:r>
              <a:rPr lang="en" sz="1400" b="1"/>
              <a:t>median</a:t>
            </a:r>
            <a:r>
              <a:rPr lang="en" sz="1400"/>
              <a:t> is same between dean’s list and non-dean's list students.</a:t>
            </a:r>
          </a:p>
          <a:p>
            <a:pPr lvl="0" rtl="0">
              <a:lnSpc>
                <a:spcPct val="100000"/>
              </a:lnSpc>
              <a:spcBef>
                <a:spcPts val="0"/>
              </a:spcBef>
              <a:buNone/>
            </a:pPr>
            <a:r>
              <a:rPr lang="en" sz="1400"/>
              <a:t>The </a:t>
            </a:r>
            <a:r>
              <a:rPr lang="en" sz="1400" b="1"/>
              <a:t>p-value is &gt;0.05</a:t>
            </a:r>
            <a:r>
              <a:rPr lang="en" sz="1400"/>
              <a:t>, which means there</a:t>
            </a:r>
            <a:r>
              <a:rPr lang="en" sz="1400" b="1"/>
              <a:t> </a:t>
            </a:r>
            <a:r>
              <a:rPr lang="en" sz="1400"/>
              <a:t>are </a:t>
            </a:r>
            <a:r>
              <a:rPr lang="en" sz="1400" b="1"/>
              <a:t>no significant differences </a:t>
            </a:r>
            <a:r>
              <a:rPr lang="en" sz="1400"/>
              <a:t>between the mean number of days made by dean's list students and non-dean's list students via linkbridge, and we hereby </a:t>
            </a:r>
            <a:r>
              <a:rPr lang="en" sz="1400" b="1"/>
              <a:t>accept our H</a:t>
            </a:r>
            <a:r>
              <a:rPr lang="en" sz="1400" b="1" baseline="-25000"/>
              <a:t>0</a:t>
            </a:r>
            <a:r>
              <a:rPr lang="en" sz="1400" baseline="-25000"/>
              <a:t>.</a:t>
            </a:r>
          </a:p>
          <a:p>
            <a:pPr lvl="0" rtl="0">
              <a:spcBef>
                <a:spcPts val="0"/>
              </a:spcBef>
              <a:buNone/>
            </a:pPr>
            <a:endParaRPr sz="1100"/>
          </a:p>
        </p:txBody>
      </p:sp>
      <p:pic>
        <p:nvPicPr>
          <p:cNvPr id="198" name="Shape 198" descr="Fit Y by X of N of Days by IsDeanslister.png"/>
          <p:cNvPicPr preferRelativeResize="0"/>
          <p:nvPr/>
        </p:nvPicPr>
        <p:blipFill>
          <a:blip r:embed="rId3">
            <a:alphaModFix/>
          </a:blip>
          <a:stretch>
            <a:fillRect/>
          </a:stretch>
        </p:blipFill>
        <p:spPr>
          <a:xfrm>
            <a:off x="387900" y="1200799"/>
            <a:ext cx="2730419" cy="371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407700" y="855925"/>
            <a:ext cx="2671800" cy="707400"/>
          </a:xfrm>
          <a:prstGeom prst="rect">
            <a:avLst/>
          </a:prstGeom>
        </p:spPr>
        <p:txBody>
          <a:bodyPr lIns="91425" tIns="91425" rIns="91425" bIns="91425" anchor="t" anchorCtr="0">
            <a:noAutofit/>
          </a:bodyPr>
          <a:lstStyle/>
          <a:p>
            <a:pPr lvl="0" rtl="0">
              <a:spcBef>
                <a:spcPts val="0"/>
              </a:spcBef>
              <a:buNone/>
            </a:pPr>
            <a:r>
              <a:rPr lang="en"/>
              <a:t>IsSingaporean    </a:t>
            </a:r>
          </a:p>
        </p:txBody>
      </p:sp>
      <p:sp>
        <p:nvSpPr>
          <p:cNvPr id="204" name="Shape 204"/>
          <p:cNvSpPr txBox="1"/>
          <p:nvPr/>
        </p:nvSpPr>
        <p:spPr>
          <a:xfrm>
            <a:off x="0" y="824875"/>
            <a:ext cx="3108000" cy="769500"/>
          </a:xfrm>
          <a:prstGeom prst="rect">
            <a:avLst/>
          </a:prstGeom>
          <a:noFill/>
          <a:ln>
            <a:noFill/>
          </a:ln>
        </p:spPr>
        <p:txBody>
          <a:bodyPr lIns="91425" tIns="91425" rIns="91425" bIns="91425" anchor="t" anchorCtr="0">
            <a:noAutofit/>
          </a:bodyPr>
          <a:lstStyle/>
          <a:p>
            <a:pPr lvl="0" rtl="0">
              <a:spcBef>
                <a:spcPts val="0"/>
              </a:spcBef>
              <a:buNone/>
            </a:pPr>
            <a:r>
              <a:rPr lang="en" sz="3600" b="1">
                <a:solidFill>
                  <a:schemeClr val="accent1"/>
                </a:solidFill>
                <a:latin typeface="PT Sans Narrow"/>
                <a:ea typeface="PT Sans Narrow"/>
                <a:cs typeface="PT Sans Narrow"/>
                <a:sym typeface="PT Sans Narrow"/>
              </a:rPr>
              <a:t>Main+Linkbridge</a:t>
            </a:r>
          </a:p>
        </p:txBody>
      </p:sp>
      <p:sp>
        <p:nvSpPr>
          <p:cNvPr id="205" name="Shape 205"/>
          <p:cNvSpPr txBox="1"/>
          <p:nvPr/>
        </p:nvSpPr>
        <p:spPr>
          <a:xfrm>
            <a:off x="6780600" y="602125"/>
            <a:ext cx="2298900" cy="1215000"/>
          </a:xfrm>
          <a:prstGeom prst="rect">
            <a:avLst/>
          </a:prstGeom>
          <a:noFill/>
          <a:ln>
            <a:noFill/>
          </a:ln>
        </p:spPr>
        <p:txBody>
          <a:bodyPr lIns="91425" tIns="91425" rIns="91425" bIns="91425" anchor="t" anchorCtr="0">
            <a:noAutofit/>
          </a:bodyPr>
          <a:lstStyle/>
          <a:p>
            <a:pPr lvl="0" rtl="0">
              <a:spcBef>
                <a:spcPts val="0"/>
              </a:spcBef>
              <a:buNone/>
            </a:pPr>
            <a:r>
              <a:rPr lang="en" sz="3600" b="1">
                <a:solidFill>
                  <a:schemeClr val="accent1"/>
                </a:solidFill>
                <a:latin typeface="PT Sans Narrow"/>
                <a:ea typeface="PT Sans Narrow"/>
                <a:cs typeface="PT Sans Narrow"/>
                <a:sym typeface="PT Sans Narrow"/>
              </a:rPr>
              <a:t>Number of Entries</a:t>
            </a:r>
          </a:p>
        </p:txBody>
      </p:sp>
      <p:sp>
        <p:nvSpPr>
          <p:cNvPr id="206" name="Shape 206"/>
          <p:cNvSpPr txBox="1">
            <a:spLocks noGrp="1"/>
          </p:cNvSpPr>
          <p:nvPr>
            <p:ph type="title"/>
          </p:nvPr>
        </p:nvSpPr>
        <p:spPr>
          <a:xfrm>
            <a:off x="3416400" y="3751525"/>
            <a:ext cx="2298900" cy="707400"/>
          </a:xfrm>
          <a:prstGeom prst="rect">
            <a:avLst/>
          </a:prstGeom>
        </p:spPr>
        <p:txBody>
          <a:bodyPr lIns="91425" tIns="91425" rIns="91425" bIns="91425" anchor="t" anchorCtr="0">
            <a:noAutofit/>
          </a:bodyPr>
          <a:lstStyle/>
          <a:p>
            <a:pPr lvl="0" rtl="0">
              <a:spcBef>
                <a:spcPts val="0"/>
              </a:spcBef>
              <a:buNone/>
            </a:pPr>
            <a:r>
              <a:rPr lang="en"/>
              <a:t>IsDeanslister </a:t>
            </a:r>
          </a:p>
        </p:txBody>
      </p:sp>
      <p:sp>
        <p:nvSpPr>
          <p:cNvPr id="207" name="Shape 207"/>
          <p:cNvSpPr txBox="1"/>
          <p:nvPr/>
        </p:nvSpPr>
        <p:spPr>
          <a:xfrm>
            <a:off x="108000" y="3728125"/>
            <a:ext cx="2065500" cy="769500"/>
          </a:xfrm>
          <a:prstGeom prst="rect">
            <a:avLst/>
          </a:prstGeom>
          <a:noFill/>
          <a:ln>
            <a:noFill/>
          </a:ln>
        </p:spPr>
        <p:txBody>
          <a:bodyPr lIns="91425" tIns="91425" rIns="91425" bIns="91425" anchor="t" anchorCtr="0">
            <a:noAutofit/>
          </a:bodyPr>
          <a:lstStyle/>
          <a:p>
            <a:pPr lvl="0" rtl="0">
              <a:spcBef>
                <a:spcPts val="0"/>
              </a:spcBef>
              <a:buNone/>
            </a:pPr>
            <a:r>
              <a:rPr lang="en" sz="3600" b="1">
                <a:solidFill>
                  <a:schemeClr val="accent1"/>
                </a:solidFill>
                <a:latin typeface="PT Sans Narrow"/>
                <a:ea typeface="PT Sans Narrow"/>
                <a:cs typeface="PT Sans Narrow"/>
                <a:sym typeface="PT Sans Narrow"/>
              </a:rPr>
              <a:t>Linkbridge</a:t>
            </a:r>
          </a:p>
        </p:txBody>
      </p:sp>
      <p:sp>
        <p:nvSpPr>
          <p:cNvPr id="208" name="Shape 208"/>
          <p:cNvSpPr txBox="1"/>
          <p:nvPr/>
        </p:nvSpPr>
        <p:spPr>
          <a:xfrm>
            <a:off x="6856800" y="3903925"/>
            <a:ext cx="2146500" cy="417900"/>
          </a:xfrm>
          <a:prstGeom prst="rect">
            <a:avLst/>
          </a:prstGeom>
          <a:noFill/>
          <a:ln>
            <a:noFill/>
          </a:ln>
        </p:spPr>
        <p:txBody>
          <a:bodyPr lIns="91425" tIns="91425" rIns="91425" bIns="91425" anchor="t" anchorCtr="0">
            <a:noAutofit/>
          </a:bodyPr>
          <a:lstStyle/>
          <a:p>
            <a:pPr lvl="0" rtl="0">
              <a:spcBef>
                <a:spcPts val="0"/>
              </a:spcBef>
              <a:buNone/>
            </a:pPr>
            <a:r>
              <a:rPr lang="en" sz="3600" b="1">
                <a:solidFill>
                  <a:schemeClr val="accent1"/>
                </a:solidFill>
                <a:latin typeface="PT Sans Narrow"/>
                <a:ea typeface="PT Sans Narrow"/>
                <a:cs typeface="PT Sans Narrow"/>
                <a:sym typeface="PT Sans Narrow"/>
              </a:rPr>
              <a:t>Number of Days</a:t>
            </a:r>
          </a:p>
        </p:txBody>
      </p:sp>
      <p:cxnSp>
        <p:nvCxnSpPr>
          <p:cNvPr id="209" name="Shape 209"/>
          <p:cNvCxnSpPr>
            <a:stCxn id="204" idx="2"/>
            <a:endCxn id="206" idx="0"/>
          </p:cNvCxnSpPr>
          <p:nvPr/>
        </p:nvCxnSpPr>
        <p:spPr>
          <a:xfrm>
            <a:off x="1554000" y="1594375"/>
            <a:ext cx="3012000" cy="2157300"/>
          </a:xfrm>
          <a:prstGeom prst="straightConnector1">
            <a:avLst/>
          </a:prstGeom>
          <a:noFill/>
          <a:ln w="38100" cap="flat" cmpd="sng">
            <a:solidFill>
              <a:srgbClr val="38761D"/>
            </a:solidFill>
            <a:prstDash val="solid"/>
            <a:round/>
            <a:headEnd type="none" w="lg" len="lg"/>
            <a:tailEnd type="none" w="lg" len="lg"/>
          </a:ln>
        </p:spPr>
      </p:cxnSp>
      <p:cxnSp>
        <p:nvCxnSpPr>
          <p:cNvPr id="210" name="Shape 210"/>
          <p:cNvCxnSpPr>
            <a:stCxn id="203" idx="2"/>
            <a:endCxn id="208" idx="0"/>
          </p:cNvCxnSpPr>
          <p:nvPr/>
        </p:nvCxnSpPr>
        <p:spPr>
          <a:xfrm>
            <a:off x="4743600" y="1563325"/>
            <a:ext cx="3186600" cy="2340600"/>
          </a:xfrm>
          <a:prstGeom prst="straightConnector1">
            <a:avLst/>
          </a:prstGeom>
          <a:noFill/>
          <a:ln w="38100" cap="flat" cmpd="sng">
            <a:solidFill>
              <a:srgbClr val="38761D"/>
            </a:solidFill>
            <a:prstDash val="solid"/>
            <a:round/>
            <a:headEnd type="none" w="lg" len="lg"/>
            <a:tailEnd type="none" w="lg" len="lg"/>
          </a:ln>
        </p:spPr>
      </p:cxnSp>
      <p:cxnSp>
        <p:nvCxnSpPr>
          <p:cNvPr id="211" name="Shape 211"/>
          <p:cNvCxnSpPr>
            <a:stCxn id="207" idx="0"/>
            <a:endCxn id="203" idx="2"/>
          </p:cNvCxnSpPr>
          <p:nvPr/>
        </p:nvCxnSpPr>
        <p:spPr>
          <a:xfrm rot="10800000" flipH="1">
            <a:off x="1140750" y="1563325"/>
            <a:ext cx="3603000" cy="2164800"/>
          </a:xfrm>
          <a:prstGeom prst="straightConnector1">
            <a:avLst/>
          </a:prstGeom>
          <a:noFill/>
          <a:ln w="38100" cap="flat" cmpd="sng">
            <a:solidFill>
              <a:srgbClr val="38761D"/>
            </a:solidFill>
            <a:prstDash val="solid"/>
            <a:round/>
            <a:headEnd type="none" w="lg" len="lg"/>
            <a:tailEnd type="none" w="lg" len="lg"/>
          </a:ln>
        </p:spPr>
      </p:cxnSp>
      <p:cxnSp>
        <p:nvCxnSpPr>
          <p:cNvPr id="212" name="Shape 212"/>
          <p:cNvCxnSpPr>
            <a:stCxn id="206" idx="0"/>
            <a:endCxn id="205" idx="2"/>
          </p:cNvCxnSpPr>
          <p:nvPr/>
        </p:nvCxnSpPr>
        <p:spPr>
          <a:xfrm rot="10800000" flipH="1">
            <a:off x="4565850" y="1817125"/>
            <a:ext cx="3364200" cy="1934400"/>
          </a:xfrm>
          <a:prstGeom prst="straightConnector1">
            <a:avLst/>
          </a:prstGeom>
          <a:noFill/>
          <a:ln w="38100" cap="flat" cmpd="sng">
            <a:solidFill>
              <a:srgbClr val="FF0000"/>
            </a:solidFill>
            <a:prstDash val="solid"/>
            <a:round/>
            <a:headEnd type="none" w="lg" len="lg"/>
            <a:tailEnd type="none" w="lg" len="lg"/>
          </a:ln>
        </p:spPr>
      </p:cxnSp>
      <p:cxnSp>
        <p:nvCxnSpPr>
          <p:cNvPr id="213" name="Shape 213"/>
          <p:cNvCxnSpPr>
            <a:stCxn id="204" idx="3"/>
            <a:endCxn id="203" idx="1"/>
          </p:cNvCxnSpPr>
          <p:nvPr/>
        </p:nvCxnSpPr>
        <p:spPr>
          <a:xfrm>
            <a:off x="3108000" y="1209625"/>
            <a:ext cx="299700" cy="0"/>
          </a:xfrm>
          <a:prstGeom prst="straightConnector1">
            <a:avLst/>
          </a:prstGeom>
          <a:noFill/>
          <a:ln w="38100" cap="flat" cmpd="sng">
            <a:solidFill>
              <a:srgbClr val="38761D"/>
            </a:solidFill>
            <a:prstDash val="solid"/>
            <a:round/>
            <a:headEnd type="none" w="lg" len="lg"/>
            <a:tailEnd type="none" w="lg" len="lg"/>
          </a:ln>
        </p:spPr>
      </p:cxnSp>
      <p:cxnSp>
        <p:nvCxnSpPr>
          <p:cNvPr id="214" name="Shape 214"/>
          <p:cNvCxnSpPr>
            <a:stCxn id="203" idx="3"/>
            <a:endCxn id="205" idx="1"/>
          </p:cNvCxnSpPr>
          <p:nvPr/>
        </p:nvCxnSpPr>
        <p:spPr>
          <a:xfrm>
            <a:off x="6079500" y="1209625"/>
            <a:ext cx="701100" cy="0"/>
          </a:xfrm>
          <a:prstGeom prst="straightConnector1">
            <a:avLst/>
          </a:prstGeom>
          <a:noFill/>
          <a:ln w="38100" cap="flat" cmpd="sng">
            <a:solidFill>
              <a:srgbClr val="38761D"/>
            </a:solidFill>
            <a:prstDash val="solid"/>
            <a:round/>
            <a:headEnd type="none" w="lg" len="lg"/>
            <a:tailEnd type="none" w="lg" len="lg"/>
          </a:ln>
        </p:spPr>
      </p:cxnSp>
      <p:cxnSp>
        <p:nvCxnSpPr>
          <p:cNvPr id="215" name="Shape 215"/>
          <p:cNvCxnSpPr>
            <a:stCxn id="207" idx="3"/>
            <a:endCxn id="206" idx="1"/>
          </p:cNvCxnSpPr>
          <p:nvPr/>
        </p:nvCxnSpPr>
        <p:spPr>
          <a:xfrm rot="10800000" flipH="1">
            <a:off x="2173500" y="4105075"/>
            <a:ext cx="1242900" cy="7800"/>
          </a:xfrm>
          <a:prstGeom prst="straightConnector1">
            <a:avLst/>
          </a:prstGeom>
          <a:noFill/>
          <a:ln w="38100" cap="flat" cmpd="sng">
            <a:solidFill>
              <a:srgbClr val="FF0000"/>
            </a:solidFill>
            <a:prstDash val="solid"/>
            <a:round/>
            <a:headEnd type="none" w="lg" len="lg"/>
            <a:tailEnd type="none" w="lg" len="lg"/>
          </a:ln>
        </p:spPr>
      </p:cxnSp>
      <p:cxnSp>
        <p:nvCxnSpPr>
          <p:cNvPr id="216" name="Shape 216"/>
          <p:cNvCxnSpPr>
            <a:stCxn id="206" idx="3"/>
            <a:endCxn id="208" idx="1"/>
          </p:cNvCxnSpPr>
          <p:nvPr/>
        </p:nvCxnSpPr>
        <p:spPr>
          <a:xfrm>
            <a:off x="5715300" y="4105225"/>
            <a:ext cx="1141500" cy="7800"/>
          </a:xfrm>
          <a:prstGeom prst="straightConnector1">
            <a:avLst/>
          </a:prstGeom>
          <a:noFill/>
          <a:ln w="38100" cap="flat" cmpd="sng">
            <a:solidFill>
              <a:srgbClr val="FF0000"/>
            </a:solidFill>
            <a:prstDash val="solid"/>
            <a:round/>
            <a:headEnd type="none" w="lg" len="lg"/>
            <a:tailEnd type="non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2498700" y="1957025"/>
            <a:ext cx="8520600" cy="707400"/>
          </a:xfrm>
          <a:prstGeom prst="rect">
            <a:avLst/>
          </a:prstGeom>
        </p:spPr>
        <p:txBody>
          <a:bodyPr lIns="91425" tIns="91425" rIns="91425" bIns="91425" anchor="t" anchorCtr="0">
            <a:noAutofit/>
          </a:bodyPr>
          <a:lstStyle/>
          <a:p>
            <a:pPr lvl="0">
              <a:spcBef>
                <a:spcPts val="0"/>
              </a:spcBef>
              <a:buNone/>
            </a:pPr>
            <a:r>
              <a:rPr lang="en" sz="72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Agenda</a:t>
            </a:r>
          </a:p>
        </p:txBody>
      </p:sp>
      <p:sp>
        <p:nvSpPr>
          <p:cNvPr id="118" name="Shape 118"/>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71500" lvl="0" indent="-342900" rtl="0">
              <a:spcBef>
                <a:spcPts val="0"/>
              </a:spcBef>
              <a:buFont typeface="Wingdings" panose="05000000000000000000" pitchFamily="2" charset="2"/>
              <a:buChar char="Ø"/>
            </a:pPr>
            <a:r>
              <a:rPr lang="en" dirty="0"/>
              <a:t>Introduction</a:t>
            </a:r>
          </a:p>
          <a:p>
            <a:pPr marL="571500" lvl="0" indent="-342900" rtl="0">
              <a:spcBef>
                <a:spcPts val="0"/>
              </a:spcBef>
              <a:buFont typeface="Wingdings" panose="05000000000000000000" pitchFamily="2" charset="2"/>
              <a:buChar char="Ø"/>
            </a:pPr>
            <a:r>
              <a:rPr lang="en" dirty="0"/>
              <a:t>Methodology</a:t>
            </a:r>
          </a:p>
          <a:p>
            <a:pPr marL="571500" lvl="0" indent="-342900" rtl="0">
              <a:spcBef>
                <a:spcPts val="0"/>
              </a:spcBef>
              <a:buFont typeface="Wingdings" panose="05000000000000000000" pitchFamily="2" charset="2"/>
              <a:buChar char="Ø"/>
            </a:pPr>
            <a:r>
              <a:rPr lang="en" dirty="0"/>
              <a:t>Data Preparation</a:t>
            </a:r>
          </a:p>
          <a:p>
            <a:pPr marL="571500" lvl="0" indent="-342900">
              <a:spcBef>
                <a:spcPts val="0"/>
              </a:spcBef>
              <a:buFont typeface="Wingdings" panose="05000000000000000000" pitchFamily="2" charset="2"/>
              <a:buChar char="Ø"/>
            </a:pPr>
            <a:r>
              <a:rPr lang="en" dirty="0"/>
              <a:t>Exploratory Data Analysis</a:t>
            </a:r>
          </a:p>
          <a:p>
            <a:pPr marL="571500" lvl="0" indent="-342900">
              <a:spcBef>
                <a:spcPts val="0"/>
              </a:spcBef>
              <a:buFont typeface="Wingdings" panose="05000000000000000000" pitchFamily="2" charset="2"/>
              <a:buChar char="Ø"/>
            </a:pPr>
            <a:r>
              <a:rPr lang="en" dirty="0"/>
              <a:t>Confirmative Analysis (ANOVA)</a:t>
            </a:r>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219875"/>
            <a:ext cx="8520600" cy="707400"/>
          </a:xfrm>
          <a:prstGeom prst="rect">
            <a:avLst/>
          </a:prstGeom>
        </p:spPr>
        <p:txBody>
          <a:bodyPr lIns="91425" tIns="91425" rIns="91425" bIns="91425" anchor="t" anchorCtr="0">
            <a:noAutofit/>
          </a:bodyPr>
          <a:lstStyle/>
          <a:p>
            <a:pPr lvl="0">
              <a:spcBef>
                <a:spcPts val="0"/>
              </a:spcBef>
              <a:buNone/>
            </a:pPr>
            <a:r>
              <a:rPr lang="en"/>
              <a:t>Project Introduction</a:t>
            </a:r>
          </a:p>
        </p:txBody>
      </p:sp>
      <p:sp>
        <p:nvSpPr>
          <p:cNvPr id="124" name="Shape 124"/>
          <p:cNvSpPr txBox="1"/>
          <p:nvPr/>
        </p:nvSpPr>
        <p:spPr>
          <a:xfrm>
            <a:off x="870000" y="1271525"/>
            <a:ext cx="5758500" cy="3254400"/>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spcAft>
                <a:spcPts val="1000"/>
              </a:spcAft>
              <a:buClr>
                <a:srgbClr val="695D46"/>
              </a:buClr>
              <a:buFont typeface="Open Sans"/>
              <a:buChar char="●"/>
            </a:pPr>
            <a:r>
              <a:rPr lang="en">
                <a:solidFill>
                  <a:srgbClr val="695D46"/>
                </a:solidFill>
                <a:latin typeface="Open Sans"/>
                <a:ea typeface="Open Sans"/>
                <a:cs typeface="Open Sans"/>
                <a:sym typeface="Open Sans"/>
              </a:rPr>
              <a:t>Our project focuses on analyzing the </a:t>
            </a:r>
            <a:r>
              <a:rPr lang="en" b="1">
                <a:solidFill>
                  <a:srgbClr val="695D46"/>
                </a:solidFill>
                <a:latin typeface="Open Sans"/>
                <a:ea typeface="Open Sans"/>
                <a:cs typeface="Open Sans"/>
                <a:sym typeface="Open Sans"/>
              </a:rPr>
              <a:t>library entry information </a:t>
            </a:r>
            <a:r>
              <a:rPr lang="en">
                <a:solidFill>
                  <a:srgbClr val="695D46"/>
                </a:solidFill>
                <a:latin typeface="Open Sans"/>
                <a:ea typeface="Open Sans"/>
                <a:cs typeface="Open Sans"/>
                <a:sym typeface="Open Sans"/>
              </a:rPr>
              <a:t>from the </a:t>
            </a:r>
            <a:r>
              <a:rPr lang="en" b="1">
                <a:solidFill>
                  <a:srgbClr val="695D46"/>
                </a:solidFill>
                <a:latin typeface="Open Sans"/>
                <a:ea typeface="Open Sans"/>
                <a:cs typeface="Open Sans"/>
                <a:sym typeface="Open Sans"/>
              </a:rPr>
              <a:t>card reader logs.</a:t>
            </a:r>
            <a:r>
              <a:rPr lang="en">
                <a:solidFill>
                  <a:srgbClr val="695D46"/>
                </a:solidFill>
                <a:latin typeface="Open Sans"/>
                <a:ea typeface="Open Sans"/>
                <a:cs typeface="Open Sans"/>
                <a:sym typeface="Open Sans"/>
              </a:rPr>
              <a:t> </a:t>
            </a:r>
          </a:p>
          <a:p>
            <a:pPr marL="457200" lvl="0" indent="-228600" rtl="0">
              <a:lnSpc>
                <a:spcPct val="115000"/>
              </a:lnSpc>
              <a:spcBef>
                <a:spcPts val="0"/>
              </a:spcBef>
              <a:spcAft>
                <a:spcPts val="1000"/>
              </a:spcAft>
              <a:buClr>
                <a:srgbClr val="695D46"/>
              </a:buClr>
              <a:buFont typeface="Open Sans"/>
              <a:buChar char="●"/>
            </a:pPr>
            <a:r>
              <a:rPr lang="en">
                <a:solidFill>
                  <a:srgbClr val="695D46"/>
                </a:solidFill>
                <a:latin typeface="Open Sans"/>
                <a:ea typeface="Open Sans"/>
                <a:cs typeface="Open Sans"/>
                <a:sym typeface="Open Sans"/>
              </a:rPr>
              <a:t>The card readers are located at the </a:t>
            </a:r>
            <a:r>
              <a:rPr lang="en" b="1">
                <a:solidFill>
                  <a:srgbClr val="695D46"/>
                </a:solidFill>
                <a:latin typeface="Open Sans"/>
                <a:ea typeface="Open Sans"/>
                <a:cs typeface="Open Sans"/>
                <a:sym typeface="Open Sans"/>
              </a:rPr>
              <a:t>main entrance</a:t>
            </a:r>
            <a:r>
              <a:rPr lang="en">
                <a:solidFill>
                  <a:srgbClr val="695D46"/>
                </a:solidFill>
                <a:latin typeface="Open Sans"/>
                <a:ea typeface="Open Sans"/>
                <a:cs typeface="Open Sans"/>
                <a:sym typeface="Open Sans"/>
              </a:rPr>
              <a:t> of LKSLIB and at the </a:t>
            </a:r>
            <a:r>
              <a:rPr lang="en" b="1">
                <a:solidFill>
                  <a:srgbClr val="695D46"/>
                </a:solidFill>
                <a:latin typeface="Open Sans"/>
                <a:ea typeface="Open Sans"/>
                <a:cs typeface="Open Sans"/>
                <a:sym typeface="Open Sans"/>
              </a:rPr>
              <a:t>linkbridge</a:t>
            </a:r>
            <a:r>
              <a:rPr lang="en">
                <a:solidFill>
                  <a:srgbClr val="695D46"/>
                </a:solidFill>
                <a:latin typeface="Open Sans"/>
                <a:ea typeface="Open Sans"/>
                <a:cs typeface="Open Sans"/>
                <a:sym typeface="Open Sans"/>
              </a:rPr>
              <a:t> side entrance. </a:t>
            </a:r>
          </a:p>
          <a:p>
            <a:pPr marL="457200" lvl="0" indent="-228600" rtl="0">
              <a:lnSpc>
                <a:spcPct val="115000"/>
              </a:lnSpc>
              <a:spcBef>
                <a:spcPts val="0"/>
              </a:spcBef>
              <a:spcAft>
                <a:spcPts val="1000"/>
              </a:spcAft>
              <a:buClr>
                <a:srgbClr val="695D46"/>
              </a:buClr>
              <a:buFont typeface="Open Sans"/>
              <a:buChar char="●"/>
            </a:pPr>
            <a:r>
              <a:rPr lang="en">
                <a:solidFill>
                  <a:srgbClr val="695D46"/>
                </a:solidFill>
                <a:latin typeface="Open Sans"/>
                <a:ea typeface="Open Sans"/>
                <a:cs typeface="Open Sans"/>
                <a:sym typeface="Open Sans"/>
              </a:rPr>
              <a:t>This provides us with the entry information, which includes </a:t>
            </a:r>
            <a:r>
              <a:rPr lang="en" b="1">
                <a:solidFill>
                  <a:srgbClr val="695D46"/>
                </a:solidFill>
                <a:latin typeface="Open Sans"/>
                <a:ea typeface="Open Sans"/>
                <a:cs typeface="Open Sans"/>
                <a:sym typeface="Open Sans"/>
              </a:rPr>
              <a:t>timestamp</a:t>
            </a:r>
            <a:r>
              <a:rPr lang="en">
                <a:solidFill>
                  <a:srgbClr val="695D46"/>
                </a:solidFill>
                <a:latin typeface="Open Sans"/>
                <a:ea typeface="Open Sans"/>
                <a:cs typeface="Open Sans"/>
                <a:sym typeface="Open Sans"/>
              </a:rPr>
              <a:t> and </a:t>
            </a:r>
            <a:r>
              <a:rPr lang="en" b="1">
                <a:solidFill>
                  <a:srgbClr val="695D46"/>
                </a:solidFill>
                <a:latin typeface="Open Sans"/>
                <a:ea typeface="Open Sans"/>
                <a:cs typeface="Open Sans"/>
                <a:sym typeface="Open Sans"/>
              </a:rPr>
              <a:t>basic information </a:t>
            </a:r>
            <a:r>
              <a:rPr lang="en">
                <a:solidFill>
                  <a:srgbClr val="695D46"/>
                </a:solidFill>
                <a:latin typeface="Open Sans"/>
                <a:ea typeface="Open Sans"/>
                <a:cs typeface="Open Sans"/>
                <a:sym typeface="Open Sans"/>
              </a:rPr>
              <a:t>about the student.</a:t>
            </a:r>
          </a:p>
          <a:p>
            <a:pPr marL="457200" lvl="0" indent="-228600" rtl="0">
              <a:lnSpc>
                <a:spcPct val="115000"/>
              </a:lnSpc>
              <a:spcBef>
                <a:spcPts val="0"/>
              </a:spcBef>
              <a:spcAft>
                <a:spcPts val="1600"/>
              </a:spcAft>
              <a:buClr>
                <a:srgbClr val="695D46"/>
              </a:buClr>
              <a:buFont typeface="Open Sans"/>
              <a:buChar char="●"/>
            </a:pPr>
            <a:r>
              <a:rPr lang="en">
                <a:solidFill>
                  <a:srgbClr val="695D46"/>
                </a:solidFill>
                <a:latin typeface="Open Sans"/>
                <a:ea typeface="Open Sans"/>
                <a:cs typeface="Open Sans"/>
                <a:sym typeface="Open Sans"/>
              </a:rPr>
              <a:t>In order to better understand the library usage, the library management team is interested to know whether there is any </a:t>
            </a:r>
            <a:r>
              <a:rPr lang="en" b="1">
                <a:solidFill>
                  <a:srgbClr val="695D46"/>
                </a:solidFill>
                <a:latin typeface="Open Sans"/>
                <a:ea typeface="Open Sans"/>
                <a:cs typeface="Open Sans"/>
                <a:sym typeface="Open Sans"/>
              </a:rPr>
              <a:t>usage</a:t>
            </a:r>
            <a:r>
              <a:rPr lang="en">
                <a:solidFill>
                  <a:srgbClr val="695D46"/>
                </a:solidFill>
                <a:latin typeface="Open Sans"/>
                <a:ea typeface="Open Sans"/>
                <a:cs typeface="Open Sans"/>
                <a:sym typeface="Open Sans"/>
              </a:rPr>
              <a:t> </a:t>
            </a:r>
            <a:r>
              <a:rPr lang="en" b="1">
                <a:solidFill>
                  <a:srgbClr val="695D46"/>
                </a:solidFill>
                <a:latin typeface="Open Sans"/>
                <a:ea typeface="Open Sans"/>
                <a:cs typeface="Open Sans"/>
                <a:sym typeface="Open Sans"/>
              </a:rPr>
              <a:t>pattern</a:t>
            </a:r>
            <a:r>
              <a:rPr lang="en">
                <a:solidFill>
                  <a:srgbClr val="695D46"/>
                </a:solidFill>
                <a:latin typeface="Open Sans"/>
                <a:ea typeface="Open Sans"/>
                <a:cs typeface="Open Sans"/>
                <a:sym typeface="Open Sans"/>
              </a:rPr>
              <a:t> for a particular </a:t>
            </a:r>
            <a:r>
              <a:rPr lang="en" b="1">
                <a:solidFill>
                  <a:srgbClr val="695D46"/>
                </a:solidFill>
                <a:latin typeface="Open Sans"/>
                <a:ea typeface="Open Sans"/>
                <a:cs typeface="Open Sans"/>
                <a:sym typeface="Open Sans"/>
              </a:rPr>
              <a:t>user group </a:t>
            </a:r>
            <a:r>
              <a:rPr lang="en">
                <a:solidFill>
                  <a:srgbClr val="695D46"/>
                </a:solidFill>
                <a:latin typeface="Open Sans"/>
                <a:ea typeface="Open Sans"/>
                <a:cs typeface="Open Sans"/>
                <a:sym typeface="Open Sans"/>
              </a:rPr>
              <a:t>(e.g. international students), and if any other </a:t>
            </a:r>
            <a:r>
              <a:rPr lang="en" b="1">
                <a:solidFill>
                  <a:srgbClr val="695D46"/>
                </a:solidFill>
                <a:latin typeface="Open Sans"/>
                <a:ea typeface="Open Sans"/>
                <a:cs typeface="Open Sans"/>
                <a:sym typeface="Open Sans"/>
              </a:rPr>
              <a:t>business insights</a:t>
            </a:r>
            <a:r>
              <a:rPr lang="en">
                <a:solidFill>
                  <a:srgbClr val="695D46"/>
                </a:solidFill>
                <a:latin typeface="Open Sans"/>
                <a:ea typeface="Open Sans"/>
                <a:cs typeface="Open Sans"/>
                <a:sym typeface="Open Sans"/>
              </a:rPr>
              <a:t> could be drawn from the data. </a:t>
            </a:r>
          </a:p>
        </p:txBody>
      </p:sp>
      <p:pic>
        <p:nvPicPr>
          <p:cNvPr id="125" name="Shape 125"/>
          <p:cNvPicPr preferRelativeResize="0"/>
          <p:nvPr/>
        </p:nvPicPr>
        <p:blipFill>
          <a:blip r:embed="rId3">
            <a:alphaModFix/>
          </a:blip>
          <a:stretch>
            <a:fillRect/>
          </a:stretch>
        </p:blipFill>
        <p:spPr>
          <a:xfrm>
            <a:off x="6896250" y="219875"/>
            <a:ext cx="2071700" cy="276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35075"/>
            <a:ext cx="8520600" cy="707400"/>
          </a:xfrm>
          <a:prstGeom prst="rect">
            <a:avLst/>
          </a:prstGeom>
        </p:spPr>
        <p:txBody>
          <a:bodyPr lIns="91425" tIns="91425" rIns="91425" bIns="91425" anchor="t" anchorCtr="0">
            <a:noAutofit/>
          </a:bodyPr>
          <a:lstStyle/>
          <a:p>
            <a:pPr lvl="0">
              <a:spcBef>
                <a:spcPts val="0"/>
              </a:spcBef>
              <a:buNone/>
            </a:pPr>
            <a:r>
              <a:rPr lang="en"/>
              <a:t>Methodology</a:t>
            </a:r>
          </a:p>
        </p:txBody>
      </p:sp>
      <p:sp>
        <p:nvSpPr>
          <p:cNvPr id="131" name="Shape 131"/>
          <p:cNvSpPr txBox="1">
            <a:spLocks noGrp="1"/>
          </p:cNvSpPr>
          <p:nvPr>
            <p:ph type="body" idx="1"/>
          </p:nvPr>
        </p:nvSpPr>
        <p:spPr>
          <a:xfrm>
            <a:off x="2667900" y="2577400"/>
            <a:ext cx="6051300" cy="1404900"/>
          </a:xfrm>
          <a:prstGeom prst="rect">
            <a:avLst/>
          </a:prstGeom>
          <a:ln w="9525" cap="flat" cmpd="sng">
            <a:solidFill>
              <a:schemeClr val="accent1"/>
            </a:solidFill>
            <a:prstDash val="solid"/>
            <a:round/>
            <a:headEnd type="none" w="med" len="med"/>
            <a:tailEnd type="none" w="med" len="med"/>
          </a:ln>
        </p:spPr>
        <p:txBody>
          <a:bodyPr lIns="91425" tIns="91425" rIns="91425" bIns="91425" anchor="t" anchorCtr="0">
            <a:noAutofit/>
          </a:bodyPr>
          <a:lstStyle/>
          <a:p>
            <a:pPr lvl="0" rtl="0">
              <a:spcBef>
                <a:spcPts val="0"/>
              </a:spcBef>
              <a:spcAft>
                <a:spcPts val="0"/>
              </a:spcAft>
              <a:buNone/>
            </a:pPr>
            <a:r>
              <a:rPr lang="en" sz="1400"/>
              <a:t>The one-way analysis of variance (ANOVA):</a:t>
            </a:r>
          </a:p>
          <a:p>
            <a:pPr lvl="0" rtl="0">
              <a:spcBef>
                <a:spcPts val="0"/>
              </a:spcBef>
              <a:spcAft>
                <a:spcPts val="0"/>
              </a:spcAft>
              <a:buNone/>
            </a:pPr>
            <a:endParaRPr sz="1400"/>
          </a:p>
          <a:p>
            <a:pPr marL="457200" lvl="0" indent="-317500" rtl="0">
              <a:spcBef>
                <a:spcPts val="0"/>
              </a:spcBef>
              <a:buSzPct val="100000"/>
            </a:pPr>
            <a:r>
              <a:rPr lang="en" sz="1400"/>
              <a:t>More precise and informative interpretation of the results</a:t>
            </a:r>
          </a:p>
          <a:p>
            <a:pPr marL="457200" lvl="0" indent="-317500" rtl="0">
              <a:spcBef>
                <a:spcPts val="0"/>
              </a:spcBef>
              <a:buSzPct val="100000"/>
            </a:pPr>
            <a:r>
              <a:rPr lang="en" sz="1400"/>
              <a:t>Prove the insights drawn by visualization</a:t>
            </a:r>
          </a:p>
          <a:p>
            <a:pPr lvl="0">
              <a:spcBef>
                <a:spcPts val="0"/>
              </a:spcBef>
              <a:buNone/>
            </a:pPr>
            <a:endParaRPr sz="1400">
              <a:solidFill>
                <a:srgbClr val="000000"/>
              </a:solidFill>
              <a:highlight>
                <a:srgbClr val="FFFFFF"/>
              </a:highlight>
              <a:latin typeface="Times New Roman"/>
              <a:ea typeface="Times New Roman"/>
              <a:cs typeface="Times New Roman"/>
              <a:sym typeface="Times New Roman"/>
            </a:endParaRPr>
          </a:p>
        </p:txBody>
      </p:sp>
      <p:pic>
        <p:nvPicPr>
          <p:cNvPr id="132" name="Shape 132" descr="Screen Shot 2017-04-07 at 10.46.12 PM.png"/>
          <p:cNvPicPr preferRelativeResize="0"/>
          <p:nvPr/>
        </p:nvPicPr>
        <p:blipFill>
          <a:blip r:embed="rId3">
            <a:alphaModFix/>
          </a:blip>
          <a:stretch>
            <a:fillRect/>
          </a:stretch>
        </p:blipFill>
        <p:spPr>
          <a:xfrm>
            <a:off x="236462" y="1233425"/>
            <a:ext cx="8671074" cy="833775"/>
          </a:xfrm>
          <a:prstGeom prst="rect">
            <a:avLst/>
          </a:prstGeom>
          <a:noFill/>
          <a:ln>
            <a:noFill/>
          </a:ln>
        </p:spPr>
      </p:pic>
      <p:cxnSp>
        <p:nvCxnSpPr>
          <p:cNvPr id="133" name="Shape 133"/>
          <p:cNvCxnSpPr/>
          <p:nvPr/>
        </p:nvCxnSpPr>
        <p:spPr>
          <a:xfrm>
            <a:off x="6826125" y="2088000"/>
            <a:ext cx="0" cy="468600"/>
          </a:xfrm>
          <a:prstGeom prst="straightConnector1">
            <a:avLst/>
          </a:prstGeom>
          <a:noFill/>
          <a:ln w="28575" cap="flat" cmpd="sng">
            <a:solidFill>
              <a:schemeClr val="accent1"/>
            </a:solidFill>
            <a:prstDash val="solid"/>
            <a:round/>
            <a:headEnd type="none" w="lg" len="lg"/>
            <a:tailEnd type="stealth"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Data Preparation</a:t>
            </a:r>
          </a:p>
        </p:txBody>
      </p:sp>
      <p:sp>
        <p:nvSpPr>
          <p:cNvPr id="139" name="Shape 139"/>
          <p:cNvSpPr txBox="1">
            <a:spLocks noGrp="1"/>
          </p:cNvSpPr>
          <p:nvPr>
            <p:ph type="body" idx="1"/>
          </p:nvPr>
        </p:nvSpPr>
        <p:spPr>
          <a:xfrm>
            <a:off x="4288800" y="1464430"/>
            <a:ext cx="4200900" cy="2197500"/>
          </a:xfrm>
          <a:prstGeom prst="rect">
            <a:avLst/>
          </a:prstGeom>
        </p:spPr>
        <p:txBody>
          <a:bodyPr lIns="91425" tIns="91425" rIns="91425" bIns="91425" anchor="t" anchorCtr="0">
            <a:noAutofit/>
          </a:bodyPr>
          <a:lstStyle/>
          <a:p>
            <a:pPr marL="457200" indent="-317500">
              <a:spcAft>
                <a:spcPts val="0"/>
              </a:spcAft>
              <a:buFont typeface="Arial" panose="020B0604020202020204" pitchFamily="34" charset="0"/>
              <a:buChar char="•"/>
            </a:pPr>
            <a:r>
              <a:rPr lang="en" sz="1400" dirty="0"/>
              <a:t>Entry data of library main gate and linkbridge gantry during first half of 2016 (Jan to Jun). </a:t>
            </a:r>
          </a:p>
          <a:p>
            <a:pPr marL="285750" indent="-285750">
              <a:spcAft>
                <a:spcPts val="0"/>
              </a:spcAft>
              <a:buFont typeface="Arial" panose="020B0604020202020204" pitchFamily="34" charset="0"/>
              <a:buChar char="•"/>
            </a:pPr>
            <a:endParaRPr sz="1400" dirty="0"/>
          </a:p>
          <a:p>
            <a:pPr marL="457200" indent="-317500">
              <a:spcAft>
                <a:spcPts val="0"/>
              </a:spcAft>
              <a:buFont typeface="Arial" panose="020B0604020202020204" pitchFamily="34" charset="0"/>
              <a:buChar char="•"/>
            </a:pPr>
            <a:r>
              <a:rPr lang="en" sz="1400" dirty="0"/>
              <a:t>The whole data preparation process is fully automated using R.</a:t>
            </a:r>
          </a:p>
          <a:p>
            <a:pPr marL="285750" indent="-285750">
              <a:spcAft>
                <a:spcPts val="0"/>
              </a:spcAft>
              <a:buFont typeface="Arial" panose="020B0604020202020204" pitchFamily="34" charset="0"/>
              <a:buChar char="•"/>
            </a:pPr>
            <a:endParaRPr sz="1400" dirty="0"/>
          </a:p>
          <a:p>
            <a:pPr marL="457200" indent="-317500">
              <a:spcAft>
                <a:spcPts val="0"/>
              </a:spcAft>
              <a:buFont typeface="Arial" panose="020B0604020202020204" pitchFamily="34" charset="0"/>
              <a:buChar char="•"/>
            </a:pPr>
            <a:r>
              <a:rPr lang="en" sz="1400" dirty="0"/>
              <a:t>After cleaning, the dataset consists of 481,648 entries generated by 8241 unique users. </a:t>
            </a:r>
          </a:p>
          <a:p>
            <a:pPr lvl="0">
              <a:spcBef>
                <a:spcPts val="0"/>
              </a:spcBef>
              <a:buNone/>
            </a:pPr>
            <a:endParaRPr sz="1400" dirty="0">
              <a:solidFill>
                <a:srgbClr val="000000"/>
              </a:solidFill>
              <a:latin typeface="Times New Roman"/>
              <a:ea typeface="Times New Roman"/>
              <a:cs typeface="Times New Roman"/>
              <a:sym typeface="Times New Roman"/>
            </a:endParaRPr>
          </a:p>
        </p:txBody>
      </p:sp>
      <p:sp>
        <p:nvSpPr>
          <p:cNvPr id="140" name="Shape 140"/>
          <p:cNvSpPr txBox="1">
            <a:spLocks noGrp="1"/>
          </p:cNvSpPr>
          <p:nvPr>
            <p:ph type="body" idx="1"/>
          </p:nvPr>
        </p:nvSpPr>
        <p:spPr>
          <a:xfrm>
            <a:off x="717025" y="1464429"/>
            <a:ext cx="2722526" cy="2833247"/>
          </a:xfrm>
          <a:prstGeom prst="rect">
            <a:avLst/>
          </a:prstGeom>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L="457200" lvl="0" indent="-317500" rtl="0">
              <a:lnSpc>
                <a:spcPct val="150000"/>
              </a:lnSpc>
              <a:spcBef>
                <a:spcPts val="1000"/>
              </a:spcBef>
              <a:spcAft>
                <a:spcPts val="1000"/>
              </a:spcAft>
              <a:buSzPct val="100000"/>
              <a:buChar char="➢"/>
            </a:pPr>
            <a:r>
              <a:rPr lang="en" sz="1200" dirty="0"/>
              <a:t>Data standardization</a:t>
            </a:r>
          </a:p>
          <a:p>
            <a:pPr marL="457200" lvl="0" indent="-317500" rtl="0">
              <a:lnSpc>
                <a:spcPct val="150000"/>
              </a:lnSpc>
              <a:spcBef>
                <a:spcPts val="0"/>
              </a:spcBef>
              <a:spcAft>
                <a:spcPts val="1000"/>
              </a:spcAft>
              <a:buSzPct val="100000"/>
              <a:buChar char="➢"/>
            </a:pPr>
            <a:r>
              <a:rPr lang="en" sz="1200" dirty="0"/>
              <a:t>Table Concatenation</a:t>
            </a:r>
          </a:p>
          <a:p>
            <a:pPr marL="457200" lvl="0" indent="-317500" rtl="0">
              <a:lnSpc>
                <a:spcPct val="150000"/>
              </a:lnSpc>
              <a:spcBef>
                <a:spcPts val="0"/>
              </a:spcBef>
              <a:spcAft>
                <a:spcPts val="1000"/>
              </a:spcAft>
              <a:buSzPct val="100000"/>
              <a:buChar char="➢"/>
            </a:pPr>
            <a:r>
              <a:rPr lang="en" sz="1200" dirty="0"/>
              <a:t>Rename columns</a:t>
            </a:r>
          </a:p>
          <a:p>
            <a:pPr marL="457200" lvl="0" indent="-317500" rtl="0">
              <a:lnSpc>
                <a:spcPct val="150000"/>
              </a:lnSpc>
              <a:spcBef>
                <a:spcPts val="0"/>
              </a:spcBef>
              <a:spcAft>
                <a:spcPts val="1000"/>
              </a:spcAft>
              <a:buSzPct val="100000"/>
              <a:buChar char="➢"/>
            </a:pPr>
            <a:r>
              <a:rPr lang="en" sz="1200" dirty="0"/>
              <a:t>Missing value pattern</a:t>
            </a:r>
          </a:p>
          <a:p>
            <a:pPr marL="457200" lvl="0" indent="-317500" rtl="0">
              <a:lnSpc>
                <a:spcPct val="150000"/>
              </a:lnSpc>
              <a:spcBef>
                <a:spcPts val="0"/>
              </a:spcBef>
              <a:spcAft>
                <a:spcPts val="1000"/>
              </a:spcAft>
              <a:buSzPct val="100000"/>
              <a:buChar char="➢"/>
            </a:pPr>
            <a:r>
              <a:rPr lang="en" sz="1200" dirty="0"/>
              <a:t>Recode column value</a:t>
            </a:r>
          </a:p>
          <a:p>
            <a:pPr marL="457200" lvl="0" indent="-317500" rtl="0">
              <a:lnSpc>
                <a:spcPct val="150000"/>
              </a:lnSpc>
              <a:spcBef>
                <a:spcPts val="0"/>
              </a:spcBef>
              <a:spcAft>
                <a:spcPts val="1000"/>
              </a:spcAft>
              <a:buSzPct val="100000"/>
              <a:buChar char="➢"/>
            </a:pPr>
            <a:r>
              <a:rPr lang="en" sz="1200" dirty="0"/>
              <a:t>Detect outliers</a:t>
            </a:r>
          </a:p>
          <a:p>
            <a:pPr marL="457200" lvl="0" indent="-317500" rtl="0">
              <a:lnSpc>
                <a:spcPct val="150000"/>
              </a:lnSpc>
              <a:spcBef>
                <a:spcPts val="0"/>
              </a:spcBef>
              <a:spcAft>
                <a:spcPts val="1000"/>
              </a:spcAft>
              <a:buSzPct val="100000"/>
              <a:buChar char="➢"/>
            </a:pPr>
            <a:r>
              <a:rPr lang="en" sz="1200" dirty="0"/>
              <a:t>Derive new columns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407700" y="148500"/>
            <a:ext cx="2065500" cy="1414800"/>
          </a:xfrm>
          <a:prstGeom prst="rect">
            <a:avLst/>
          </a:prstGeom>
        </p:spPr>
        <p:txBody>
          <a:bodyPr lIns="91425" tIns="91425" rIns="91425" bIns="91425" anchor="t" anchorCtr="0">
            <a:noAutofit/>
          </a:bodyPr>
          <a:lstStyle/>
          <a:p>
            <a:pPr lvl="0">
              <a:spcBef>
                <a:spcPts val="0"/>
              </a:spcBef>
              <a:buNone/>
            </a:pPr>
            <a:r>
              <a:rPr lang="en" sz="3000"/>
              <a:t>Singaporean/</a:t>
            </a:r>
          </a:p>
          <a:p>
            <a:pPr lvl="0">
              <a:spcBef>
                <a:spcPts val="0"/>
              </a:spcBef>
              <a:buNone/>
            </a:pPr>
            <a:r>
              <a:rPr lang="en" sz="3000"/>
              <a:t>International Students    </a:t>
            </a:r>
          </a:p>
        </p:txBody>
      </p:sp>
      <p:sp>
        <p:nvSpPr>
          <p:cNvPr id="146" name="Shape 146"/>
          <p:cNvSpPr txBox="1"/>
          <p:nvPr/>
        </p:nvSpPr>
        <p:spPr>
          <a:xfrm>
            <a:off x="108000" y="471325"/>
            <a:ext cx="2483100" cy="7695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accent1"/>
                </a:solidFill>
                <a:latin typeface="PT Sans Narrow"/>
                <a:ea typeface="PT Sans Narrow"/>
                <a:cs typeface="PT Sans Narrow"/>
                <a:sym typeface="PT Sans Narrow"/>
              </a:rPr>
              <a:t>Main+Linkbridge</a:t>
            </a:r>
          </a:p>
        </p:txBody>
      </p:sp>
      <p:sp>
        <p:nvSpPr>
          <p:cNvPr id="147" name="Shape 147"/>
          <p:cNvSpPr txBox="1"/>
          <p:nvPr/>
        </p:nvSpPr>
        <p:spPr>
          <a:xfrm>
            <a:off x="7061100" y="248425"/>
            <a:ext cx="1737900" cy="12150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accent1"/>
                </a:solidFill>
                <a:latin typeface="PT Sans Narrow"/>
                <a:ea typeface="PT Sans Narrow"/>
                <a:cs typeface="PT Sans Narrow"/>
                <a:sym typeface="PT Sans Narrow"/>
              </a:rPr>
              <a:t>Number of Entries</a:t>
            </a:r>
          </a:p>
        </p:txBody>
      </p:sp>
      <p:sp>
        <p:nvSpPr>
          <p:cNvPr id="148" name="Shape 148"/>
          <p:cNvSpPr txBox="1">
            <a:spLocks noGrp="1"/>
          </p:cNvSpPr>
          <p:nvPr>
            <p:ph type="title"/>
          </p:nvPr>
        </p:nvSpPr>
        <p:spPr>
          <a:xfrm>
            <a:off x="3407700" y="3614425"/>
            <a:ext cx="2065500" cy="707400"/>
          </a:xfrm>
          <a:prstGeom prst="rect">
            <a:avLst/>
          </a:prstGeom>
        </p:spPr>
        <p:txBody>
          <a:bodyPr lIns="91425" tIns="91425" rIns="91425" bIns="91425" anchor="t" anchorCtr="0">
            <a:noAutofit/>
          </a:bodyPr>
          <a:lstStyle/>
          <a:p>
            <a:pPr lvl="0">
              <a:spcBef>
                <a:spcPts val="0"/>
              </a:spcBef>
              <a:buNone/>
            </a:pPr>
            <a:r>
              <a:rPr lang="en" sz="3000"/>
              <a:t>Dean’s lister/</a:t>
            </a:r>
          </a:p>
          <a:p>
            <a:pPr lvl="0" rtl="0">
              <a:spcBef>
                <a:spcPts val="0"/>
              </a:spcBef>
              <a:buNone/>
            </a:pPr>
            <a:r>
              <a:rPr lang="en" sz="3000"/>
              <a:t>Non-Dean’s lister </a:t>
            </a:r>
          </a:p>
        </p:txBody>
      </p:sp>
      <p:sp>
        <p:nvSpPr>
          <p:cNvPr id="149" name="Shape 149"/>
          <p:cNvSpPr txBox="1"/>
          <p:nvPr/>
        </p:nvSpPr>
        <p:spPr>
          <a:xfrm>
            <a:off x="108000" y="3583375"/>
            <a:ext cx="2065500" cy="7695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accent1"/>
                </a:solidFill>
                <a:latin typeface="PT Sans Narrow"/>
                <a:ea typeface="PT Sans Narrow"/>
                <a:cs typeface="PT Sans Narrow"/>
                <a:sym typeface="PT Sans Narrow"/>
              </a:rPr>
              <a:t>Linkbridge</a:t>
            </a:r>
          </a:p>
        </p:txBody>
      </p:sp>
      <p:sp>
        <p:nvSpPr>
          <p:cNvPr id="150" name="Shape 150"/>
          <p:cNvSpPr txBox="1"/>
          <p:nvPr/>
        </p:nvSpPr>
        <p:spPr>
          <a:xfrm>
            <a:off x="6856800" y="3759175"/>
            <a:ext cx="2146500" cy="417900"/>
          </a:xfrm>
          <a:prstGeom prst="rect">
            <a:avLst/>
          </a:prstGeom>
          <a:noFill/>
          <a:ln>
            <a:noFill/>
          </a:ln>
        </p:spPr>
        <p:txBody>
          <a:bodyPr lIns="91425" tIns="91425" rIns="91425" bIns="91425" anchor="t" anchorCtr="0">
            <a:noAutofit/>
          </a:bodyPr>
          <a:lstStyle/>
          <a:p>
            <a:pPr lvl="0" rtl="0">
              <a:spcBef>
                <a:spcPts val="0"/>
              </a:spcBef>
              <a:buNone/>
            </a:pPr>
            <a:r>
              <a:rPr lang="en" sz="3000" b="1">
                <a:solidFill>
                  <a:schemeClr val="accent1"/>
                </a:solidFill>
                <a:latin typeface="PT Sans Narrow"/>
                <a:ea typeface="PT Sans Narrow"/>
                <a:cs typeface="PT Sans Narrow"/>
                <a:sym typeface="PT Sans Narrow"/>
              </a:rPr>
              <a:t>Number of Days</a:t>
            </a:r>
          </a:p>
        </p:txBody>
      </p:sp>
      <p:cxnSp>
        <p:nvCxnSpPr>
          <p:cNvPr id="151" name="Shape 151"/>
          <p:cNvCxnSpPr>
            <a:stCxn id="146" idx="2"/>
            <a:endCxn id="148" idx="0"/>
          </p:cNvCxnSpPr>
          <p:nvPr/>
        </p:nvCxnSpPr>
        <p:spPr>
          <a:xfrm>
            <a:off x="1349550" y="1240825"/>
            <a:ext cx="3090900" cy="2373600"/>
          </a:xfrm>
          <a:prstGeom prst="straightConnector1">
            <a:avLst/>
          </a:prstGeom>
          <a:noFill/>
          <a:ln w="76200" cap="flat" cmpd="sng">
            <a:solidFill>
              <a:srgbClr val="FF9900"/>
            </a:solidFill>
            <a:prstDash val="solid"/>
            <a:round/>
            <a:headEnd type="none" w="lg" len="lg"/>
            <a:tailEnd type="none" w="lg" len="lg"/>
          </a:ln>
        </p:spPr>
      </p:cxnSp>
      <p:cxnSp>
        <p:nvCxnSpPr>
          <p:cNvPr id="152" name="Shape 152"/>
          <p:cNvCxnSpPr>
            <a:stCxn id="145" idx="2"/>
            <a:endCxn id="150" idx="0"/>
          </p:cNvCxnSpPr>
          <p:nvPr/>
        </p:nvCxnSpPr>
        <p:spPr>
          <a:xfrm>
            <a:off x="4440450" y="1563300"/>
            <a:ext cx="3489600" cy="2196000"/>
          </a:xfrm>
          <a:prstGeom prst="straightConnector1">
            <a:avLst/>
          </a:prstGeom>
          <a:noFill/>
          <a:ln w="28575" cap="flat" cmpd="sng">
            <a:solidFill>
              <a:schemeClr val="dk2"/>
            </a:solidFill>
            <a:prstDash val="solid"/>
            <a:round/>
            <a:headEnd type="none" w="lg" len="lg"/>
            <a:tailEnd type="none" w="lg" len="lg"/>
          </a:ln>
        </p:spPr>
      </p:cxnSp>
      <p:cxnSp>
        <p:nvCxnSpPr>
          <p:cNvPr id="153" name="Shape 153"/>
          <p:cNvCxnSpPr>
            <a:stCxn id="149" idx="0"/>
            <a:endCxn id="145" idx="2"/>
          </p:cNvCxnSpPr>
          <p:nvPr/>
        </p:nvCxnSpPr>
        <p:spPr>
          <a:xfrm rot="10800000" flipH="1">
            <a:off x="1140750" y="1563175"/>
            <a:ext cx="3299700" cy="2020200"/>
          </a:xfrm>
          <a:prstGeom prst="straightConnector1">
            <a:avLst/>
          </a:prstGeom>
          <a:noFill/>
          <a:ln w="28575" cap="flat" cmpd="sng">
            <a:solidFill>
              <a:schemeClr val="dk2"/>
            </a:solidFill>
            <a:prstDash val="solid"/>
            <a:round/>
            <a:headEnd type="none" w="lg" len="lg"/>
            <a:tailEnd type="none" w="lg" len="lg"/>
          </a:ln>
        </p:spPr>
      </p:cxnSp>
      <p:cxnSp>
        <p:nvCxnSpPr>
          <p:cNvPr id="154" name="Shape 154"/>
          <p:cNvCxnSpPr>
            <a:stCxn id="148" idx="0"/>
            <a:endCxn id="147" idx="2"/>
          </p:cNvCxnSpPr>
          <p:nvPr/>
        </p:nvCxnSpPr>
        <p:spPr>
          <a:xfrm rot="10800000" flipH="1">
            <a:off x="4440450" y="1463425"/>
            <a:ext cx="3489600" cy="2151000"/>
          </a:xfrm>
          <a:prstGeom prst="straightConnector1">
            <a:avLst/>
          </a:prstGeom>
          <a:noFill/>
          <a:ln w="76200" cap="flat" cmpd="sng">
            <a:solidFill>
              <a:srgbClr val="FF9900"/>
            </a:solidFill>
            <a:prstDash val="solid"/>
            <a:round/>
            <a:headEnd type="none" w="lg" len="lg"/>
            <a:tailEnd type="none" w="lg" len="lg"/>
          </a:ln>
        </p:spPr>
      </p:cxnSp>
      <p:cxnSp>
        <p:nvCxnSpPr>
          <p:cNvPr id="155" name="Shape 155"/>
          <p:cNvCxnSpPr>
            <a:stCxn id="146" idx="3"/>
            <a:endCxn id="145" idx="1"/>
          </p:cNvCxnSpPr>
          <p:nvPr/>
        </p:nvCxnSpPr>
        <p:spPr>
          <a:xfrm rot="10800000" flipH="1">
            <a:off x="2591100" y="855775"/>
            <a:ext cx="816600" cy="300"/>
          </a:xfrm>
          <a:prstGeom prst="straightConnector1">
            <a:avLst/>
          </a:prstGeom>
          <a:noFill/>
          <a:ln w="28575" cap="flat" cmpd="sng">
            <a:solidFill>
              <a:schemeClr val="dk2"/>
            </a:solidFill>
            <a:prstDash val="solid"/>
            <a:round/>
            <a:headEnd type="none" w="lg" len="lg"/>
            <a:tailEnd type="none" w="lg" len="lg"/>
          </a:ln>
        </p:spPr>
      </p:cxnSp>
      <p:cxnSp>
        <p:nvCxnSpPr>
          <p:cNvPr id="156" name="Shape 156"/>
          <p:cNvCxnSpPr>
            <a:stCxn id="145" idx="3"/>
            <a:endCxn id="147" idx="1"/>
          </p:cNvCxnSpPr>
          <p:nvPr/>
        </p:nvCxnSpPr>
        <p:spPr>
          <a:xfrm>
            <a:off x="5473200" y="855900"/>
            <a:ext cx="1587900" cy="0"/>
          </a:xfrm>
          <a:prstGeom prst="straightConnector1">
            <a:avLst/>
          </a:prstGeom>
          <a:noFill/>
          <a:ln w="28575" cap="flat" cmpd="sng">
            <a:solidFill>
              <a:schemeClr val="dk2"/>
            </a:solidFill>
            <a:prstDash val="solid"/>
            <a:round/>
            <a:headEnd type="none" w="lg" len="lg"/>
            <a:tailEnd type="none" w="lg" len="lg"/>
          </a:ln>
        </p:spPr>
      </p:cxnSp>
      <p:cxnSp>
        <p:nvCxnSpPr>
          <p:cNvPr id="157" name="Shape 157"/>
          <p:cNvCxnSpPr>
            <a:stCxn id="149" idx="3"/>
            <a:endCxn id="148" idx="1"/>
          </p:cNvCxnSpPr>
          <p:nvPr/>
        </p:nvCxnSpPr>
        <p:spPr>
          <a:xfrm>
            <a:off x="2173500" y="3968125"/>
            <a:ext cx="1234200" cy="0"/>
          </a:xfrm>
          <a:prstGeom prst="straightConnector1">
            <a:avLst/>
          </a:prstGeom>
          <a:noFill/>
          <a:ln w="28575" cap="flat" cmpd="sng">
            <a:solidFill>
              <a:schemeClr val="dk2"/>
            </a:solidFill>
            <a:prstDash val="solid"/>
            <a:round/>
            <a:headEnd type="none" w="lg" len="lg"/>
            <a:tailEnd type="none" w="lg" len="lg"/>
          </a:ln>
        </p:spPr>
      </p:cxnSp>
      <p:cxnSp>
        <p:nvCxnSpPr>
          <p:cNvPr id="158" name="Shape 158"/>
          <p:cNvCxnSpPr>
            <a:stCxn id="148" idx="3"/>
            <a:endCxn id="150" idx="1"/>
          </p:cNvCxnSpPr>
          <p:nvPr/>
        </p:nvCxnSpPr>
        <p:spPr>
          <a:xfrm>
            <a:off x="5473200" y="3968125"/>
            <a:ext cx="1383600" cy="0"/>
          </a:xfrm>
          <a:prstGeom prst="straightConnector1">
            <a:avLst/>
          </a:prstGeom>
          <a:noFill/>
          <a:ln w="28575" cap="flat" cmpd="sng">
            <a:solidFill>
              <a:schemeClr val="dk2"/>
            </a:solidFill>
            <a:prstDash val="solid"/>
            <a:round/>
            <a:headEnd type="none" w="lg" len="lg"/>
            <a:tailEnd type="non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63900" y="0"/>
            <a:ext cx="8520600" cy="7074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Exploratory Data Analysis</a:t>
            </a:r>
          </a:p>
          <a:p>
            <a:pPr lvl="0" rtl="0">
              <a:lnSpc>
                <a:spcPct val="115000"/>
              </a:lnSpc>
              <a:spcBef>
                <a:spcPts val="0"/>
              </a:spcBef>
              <a:spcAft>
                <a:spcPts val="1600"/>
              </a:spcAft>
              <a:buNone/>
            </a:pPr>
            <a:endParaRPr/>
          </a:p>
          <a:p>
            <a:pPr lvl="0" rtl="0">
              <a:spcBef>
                <a:spcPts val="0"/>
              </a:spcBef>
              <a:buNone/>
            </a:pPr>
            <a:endParaRPr/>
          </a:p>
        </p:txBody>
      </p:sp>
      <p:sp>
        <p:nvSpPr>
          <p:cNvPr id="164" name="Shape 164"/>
          <p:cNvSpPr txBox="1"/>
          <p:nvPr/>
        </p:nvSpPr>
        <p:spPr>
          <a:xfrm>
            <a:off x="671575" y="4509175"/>
            <a:ext cx="8310600" cy="258300"/>
          </a:xfrm>
          <a:prstGeom prst="rect">
            <a:avLst/>
          </a:prstGeom>
          <a:noFill/>
          <a:ln>
            <a:noFill/>
          </a:ln>
        </p:spPr>
        <p:txBody>
          <a:bodyPr lIns="91425" tIns="91425" rIns="91425" bIns="91425" anchor="t" anchorCtr="0">
            <a:noAutofit/>
          </a:bodyPr>
          <a:lstStyle/>
          <a:p>
            <a:pPr lvl="0" indent="457200">
              <a:spcBef>
                <a:spcPts val="0"/>
              </a:spcBef>
              <a:buNone/>
            </a:pPr>
            <a:r>
              <a:rPr lang="en" sz="1000" i="1"/>
              <a:t>All entries												Through linkbridge only</a:t>
            </a:r>
          </a:p>
        </p:txBody>
      </p:sp>
      <p:sp>
        <p:nvSpPr>
          <p:cNvPr id="165" name="Shape 165"/>
          <p:cNvSpPr txBox="1">
            <a:spLocks noGrp="1"/>
          </p:cNvSpPr>
          <p:nvPr>
            <p:ph type="body" idx="1"/>
          </p:nvPr>
        </p:nvSpPr>
        <p:spPr>
          <a:xfrm>
            <a:off x="2914050" y="1273725"/>
            <a:ext cx="3315900" cy="1069200"/>
          </a:xfrm>
          <a:prstGeom prst="rect">
            <a:avLst/>
          </a:prstGeom>
          <a:ln w="9525" cap="flat" cmpd="sng">
            <a:solidFill>
              <a:schemeClr val="accent1"/>
            </a:solidFill>
            <a:prstDash val="solid"/>
            <a:round/>
            <a:headEnd type="none" w="med" len="med"/>
            <a:tailEnd type="none" w="med" len="med"/>
          </a:ln>
        </p:spPr>
        <p:txBody>
          <a:bodyPr lIns="91425" tIns="91425" rIns="91425" bIns="91425" anchor="t" anchorCtr="0">
            <a:noAutofit/>
          </a:bodyPr>
          <a:lstStyle/>
          <a:p>
            <a:pPr marR="0" lvl="0" algn="l" rtl="0">
              <a:lnSpc>
                <a:spcPct val="115000"/>
              </a:lnSpc>
              <a:spcBef>
                <a:spcPts val="0"/>
              </a:spcBef>
              <a:spcAft>
                <a:spcPts val="0"/>
              </a:spcAft>
              <a:buNone/>
            </a:pPr>
            <a:r>
              <a:rPr lang="en" sz="1400"/>
              <a:t>Number of students: proportionally there are more international students using linkbridge compared to Singaporean students</a:t>
            </a:r>
          </a:p>
          <a:p>
            <a:pPr lvl="0"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66" name="Shape 166"/>
          <p:cNvSpPr txBox="1">
            <a:spLocks noGrp="1"/>
          </p:cNvSpPr>
          <p:nvPr>
            <p:ph type="body" idx="1"/>
          </p:nvPr>
        </p:nvSpPr>
        <p:spPr>
          <a:xfrm>
            <a:off x="2914050" y="2690537"/>
            <a:ext cx="3315900" cy="850500"/>
          </a:xfrm>
          <a:prstGeom prst="rect">
            <a:avLst/>
          </a:prstGeom>
          <a:ln w="9525" cap="flat" cmpd="sng">
            <a:solidFill>
              <a:schemeClr val="accent1"/>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spcAft>
                <a:spcPts val="0"/>
              </a:spcAft>
              <a:buNone/>
            </a:pPr>
            <a:r>
              <a:rPr lang="en" sz="1400"/>
              <a:t>Number of Entries / Days: dean’s list and international students generally visit library more</a:t>
            </a:r>
          </a:p>
        </p:txBody>
      </p:sp>
      <p:sp>
        <p:nvSpPr>
          <p:cNvPr id="167" name="Shape 167"/>
          <p:cNvSpPr txBox="1">
            <a:spLocks noGrp="1"/>
          </p:cNvSpPr>
          <p:nvPr>
            <p:ph type="body" idx="1"/>
          </p:nvPr>
        </p:nvSpPr>
        <p:spPr>
          <a:xfrm>
            <a:off x="1915800" y="4666450"/>
            <a:ext cx="5312400" cy="408900"/>
          </a:xfrm>
          <a:prstGeom prst="rect">
            <a:avLst/>
          </a:prstGeom>
          <a:ln>
            <a:noFill/>
          </a:ln>
        </p:spPr>
        <p:txBody>
          <a:bodyPr lIns="91425" tIns="91425" rIns="91425" bIns="91425" anchor="t" anchorCtr="0">
            <a:noAutofit/>
          </a:bodyPr>
          <a:lstStyle/>
          <a:p>
            <a:pPr lvl="0" algn="ctr" rtl="0">
              <a:lnSpc>
                <a:spcPct val="100000"/>
              </a:lnSpc>
              <a:spcBef>
                <a:spcPts val="0"/>
              </a:spcBef>
              <a:spcAft>
                <a:spcPts val="0"/>
              </a:spcAft>
              <a:buNone/>
            </a:pPr>
            <a:r>
              <a:rPr lang="en" sz="1400" b="1">
                <a:solidFill>
                  <a:srgbClr val="000000"/>
                </a:solidFill>
                <a:latin typeface="Times New Roman"/>
                <a:ea typeface="Times New Roman"/>
                <a:cs typeface="Times New Roman"/>
                <a:sym typeface="Times New Roman"/>
              </a:rPr>
              <a:t>The observed insights are going to be validated using ANOVA test</a:t>
            </a:r>
          </a:p>
        </p:txBody>
      </p:sp>
      <p:pic>
        <p:nvPicPr>
          <p:cNvPr id="168" name="Shape 168"/>
          <p:cNvPicPr preferRelativeResize="0"/>
          <p:nvPr/>
        </p:nvPicPr>
        <p:blipFill>
          <a:blip r:embed="rId3">
            <a:alphaModFix/>
          </a:blip>
          <a:stretch>
            <a:fillRect/>
          </a:stretch>
        </p:blipFill>
        <p:spPr>
          <a:xfrm>
            <a:off x="6350075" y="504324"/>
            <a:ext cx="1215562" cy="4030598"/>
          </a:xfrm>
          <a:prstGeom prst="rect">
            <a:avLst/>
          </a:prstGeom>
          <a:noFill/>
          <a:ln>
            <a:noFill/>
          </a:ln>
        </p:spPr>
      </p:pic>
      <p:pic>
        <p:nvPicPr>
          <p:cNvPr id="169" name="Shape 169"/>
          <p:cNvPicPr preferRelativeResize="0"/>
          <p:nvPr/>
        </p:nvPicPr>
        <p:blipFill>
          <a:blip r:embed="rId4">
            <a:alphaModFix/>
          </a:blip>
          <a:stretch>
            <a:fillRect/>
          </a:stretch>
        </p:blipFill>
        <p:spPr>
          <a:xfrm>
            <a:off x="7685775" y="511425"/>
            <a:ext cx="1215574" cy="4016387"/>
          </a:xfrm>
          <a:prstGeom prst="rect">
            <a:avLst/>
          </a:prstGeom>
          <a:noFill/>
          <a:ln>
            <a:noFill/>
          </a:ln>
        </p:spPr>
      </p:pic>
      <p:pic>
        <p:nvPicPr>
          <p:cNvPr id="170" name="Shape 170"/>
          <p:cNvPicPr preferRelativeResize="0"/>
          <p:nvPr/>
        </p:nvPicPr>
        <p:blipFill>
          <a:blip r:embed="rId5">
            <a:alphaModFix/>
          </a:blip>
          <a:stretch>
            <a:fillRect/>
          </a:stretch>
        </p:blipFill>
        <p:spPr>
          <a:xfrm>
            <a:off x="284749" y="633100"/>
            <a:ext cx="1141650" cy="3876074"/>
          </a:xfrm>
          <a:prstGeom prst="rect">
            <a:avLst/>
          </a:prstGeom>
          <a:noFill/>
          <a:ln>
            <a:noFill/>
          </a:ln>
        </p:spPr>
      </p:pic>
      <p:pic>
        <p:nvPicPr>
          <p:cNvPr id="171" name="Shape 171"/>
          <p:cNvPicPr preferRelativeResize="0"/>
          <p:nvPr/>
        </p:nvPicPr>
        <p:blipFill>
          <a:blip r:embed="rId6">
            <a:alphaModFix/>
          </a:blip>
          <a:stretch>
            <a:fillRect/>
          </a:stretch>
        </p:blipFill>
        <p:spPr>
          <a:xfrm>
            <a:off x="1571525" y="601750"/>
            <a:ext cx="1141649" cy="3909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Statistical Test: One-Way ANOVA</a:t>
            </a:r>
          </a:p>
        </p:txBody>
      </p:sp>
      <p:sp>
        <p:nvSpPr>
          <p:cNvPr id="177" name="Shape 17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spcBef>
                <a:spcPts val="0"/>
              </a:spcBef>
              <a:spcAft>
                <a:spcPts val="0"/>
              </a:spcAft>
              <a:buNone/>
            </a:pPr>
            <a:r>
              <a:rPr lang="en" sz="1400"/>
              <a:t>The </a:t>
            </a:r>
            <a:r>
              <a:rPr lang="en" sz="1400" b="1"/>
              <a:t>one-way ANOVA</a:t>
            </a:r>
            <a:r>
              <a:rPr lang="en" sz="1400"/>
              <a:t> was used to determine whether there are </a:t>
            </a:r>
            <a:r>
              <a:rPr lang="en" sz="1400" b="1"/>
              <a:t>significant</a:t>
            </a:r>
            <a:r>
              <a:rPr lang="en" sz="1400"/>
              <a:t> </a:t>
            </a:r>
            <a:r>
              <a:rPr lang="en" sz="1400" b="1"/>
              <a:t>differences</a:t>
            </a:r>
            <a:r>
              <a:rPr lang="en" sz="1400"/>
              <a:t> between the</a:t>
            </a:r>
            <a:r>
              <a:rPr lang="en" sz="1400" b="1"/>
              <a:t> mean of the number of entries and days</a:t>
            </a:r>
            <a:r>
              <a:rPr lang="en" sz="1400"/>
              <a:t> by </a:t>
            </a:r>
            <a:r>
              <a:rPr lang="en" sz="1400" b="1"/>
              <a:t>different groups of students</a:t>
            </a:r>
            <a:r>
              <a:rPr lang="en" sz="1400"/>
              <a:t>.</a:t>
            </a:r>
          </a:p>
          <a:p>
            <a:pPr lvl="0" rtl="0">
              <a:spcBef>
                <a:spcPts val="0"/>
              </a:spcBef>
              <a:spcAft>
                <a:spcPts val="0"/>
              </a:spcAft>
              <a:buNone/>
            </a:pPr>
            <a:endParaRPr sz="1400"/>
          </a:p>
          <a:p>
            <a:pPr lvl="0" rtl="0">
              <a:spcBef>
                <a:spcPts val="0"/>
              </a:spcBef>
              <a:spcAft>
                <a:spcPts val="0"/>
              </a:spcAft>
              <a:buNone/>
            </a:pPr>
            <a:r>
              <a:rPr lang="en" sz="1400"/>
              <a:t>The</a:t>
            </a:r>
            <a:r>
              <a:rPr lang="en" sz="1400" b="1"/>
              <a:t> null hypothesis</a:t>
            </a:r>
            <a:r>
              <a:rPr lang="en" sz="1400"/>
              <a:t> says that means are </a:t>
            </a:r>
            <a:r>
              <a:rPr lang="en" sz="1400" b="1"/>
              <a:t>equal</a:t>
            </a:r>
            <a:r>
              <a:rPr lang="en" sz="1400"/>
              <a:t> (H</a:t>
            </a:r>
            <a:r>
              <a:rPr lang="en" sz="1400" baseline="-25000"/>
              <a:t>0</a:t>
            </a:r>
            <a:r>
              <a:rPr lang="en" sz="1400"/>
              <a:t>: μ </a:t>
            </a:r>
            <a:r>
              <a:rPr lang="en" sz="1400" baseline="-25000"/>
              <a:t>1</a:t>
            </a:r>
            <a:r>
              <a:rPr lang="en" sz="1400"/>
              <a:t> = μ </a:t>
            </a:r>
            <a:r>
              <a:rPr lang="en" sz="1400" baseline="-25000"/>
              <a:t>2</a:t>
            </a:r>
            <a:r>
              <a:rPr lang="en" sz="1400"/>
              <a:t>) and we will reject or accept the null hypothesis on the basis of statistical significance (the </a:t>
            </a:r>
            <a:r>
              <a:rPr lang="en" sz="1400" b="1"/>
              <a:t>significance level α  = 0.05</a:t>
            </a:r>
            <a:r>
              <a:rPr lang="en" sz="1400"/>
              <a:t>).</a:t>
            </a:r>
          </a:p>
          <a:p>
            <a:pPr lvl="0">
              <a:spcBef>
                <a:spcPts val="0"/>
              </a:spcBef>
              <a:buNone/>
            </a:pPr>
            <a:endParaRPr sz="1400"/>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292625"/>
            <a:ext cx="8520600" cy="7074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2400"/>
              <a:t>One-way analysis for number of entries for dean’s list and non-dean’s list students for all entries</a:t>
            </a:r>
          </a:p>
          <a:p>
            <a:pPr lvl="0" rtl="0">
              <a:lnSpc>
                <a:spcPct val="100000"/>
              </a:lnSpc>
              <a:spcBef>
                <a:spcPts val="0"/>
              </a:spcBef>
              <a:spcAft>
                <a:spcPts val="1600"/>
              </a:spcAft>
              <a:buNone/>
            </a:pPr>
            <a:endParaRPr sz="2400"/>
          </a:p>
        </p:txBody>
      </p:sp>
      <p:sp>
        <p:nvSpPr>
          <p:cNvPr id="183" name="Shape 183"/>
          <p:cNvSpPr txBox="1">
            <a:spLocks noGrp="1"/>
          </p:cNvSpPr>
          <p:nvPr>
            <p:ph type="body" idx="1"/>
          </p:nvPr>
        </p:nvSpPr>
        <p:spPr>
          <a:xfrm>
            <a:off x="3251650" y="1277000"/>
            <a:ext cx="5580600" cy="3292200"/>
          </a:xfrm>
          <a:prstGeom prst="rect">
            <a:avLst/>
          </a:prstGeom>
        </p:spPr>
        <p:txBody>
          <a:bodyPr lIns="91425" tIns="91425" rIns="91425" bIns="91425" anchor="t" anchorCtr="0">
            <a:noAutofit/>
          </a:bodyPr>
          <a:lstStyle/>
          <a:p>
            <a:pPr lvl="0" rtl="0">
              <a:lnSpc>
                <a:spcPct val="100000"/>
              </a:lnSpc>
              <a:spcBef>
                <a:spcPts val="0"/>
              </a:spcBef>
              <a:buNone/>
            </a:pPr>
            <a:r>
              <a:rPr lang="en" sz="1400"/>
              <a:t>There are more non dean’s list students.</a:t>
            </a:r>
          </a:p>
          <a:p>
            <a:pPr lvl="0" rtl="0">
              <a:lnSpc>
                <a:spcPct val="100000"/>
              </a:lnSpc>
              <a:spcBef>
                <a:spcPts val="0"/>
              </a:spcBef>
              <a:buNone/>
            </a:pPr>
            <a:r>
              <a:rPr lang="en" sz="1400"/>
              <a:t>The </a:t>
            </a:r>
            <a:r>
              <a:rPr lang="en" sz="1400" b="1"/>
              <a:t>mean</a:t>
            </a:r>
            <a:r>
              <a:rPr lang="en" sz="1400"/>
              <a:t> of dean's list students is about </a:t>
            </a:r>
            <a:r>
              <a:rPr lang="en" sz="1400" b="1"/>
              <a:t>23</a:t>
            </a:r>
            <a:r>
              <a:rPr lang="en" sz="1400"/>
              <a:t> entries higher than the mean of non-dean's list students. </a:t>
            </a:r>
          </a:p>
          <a:p>
            <a:pPr lvl="0">
              <a:lnSpc>
                <a:spcPct val="100000"/>
              </a:lnSpc>
              <a:spcBef>
                <a:spcPts val="0"/>
              </a:spcBef>
              <a:buNone/>
            </a:pPr>
            <a:r>
              <a:rPr lang="en" sz="1400"/>
              <a:t>The </a:t>
            </a:r>
            <a:r>
              <a:rPr lang="en" sz="1400" b="1"/>
              <a:t>median</a:t>
            </a:r>
            <a:r>
              <a:rPr lang="en" sz="1400"/>
              <a:t> of dean's list students is about </a:t>
            </a:r>
            <a:r>
              <a:rPr lang="en" sz="1400" b="1"/>
              <a:t>22</a:t>
            </a:r>
            <a:r>
              <a:rPr lang="en" sz="1400"/>
              <a:t> entries more than the median of non-dean's list students.</a:t>
            </a:r>
          </a:p>
          <a:p>
            <a:pPr lvl="0" rtl="0">
              <a:lnSpc>
                <a:spcPct val="100000"/>
              </a:lnSpc>
              <a:spcBef>
                <a:spcPts val="0"/>
              </a:spcBef>
              <a:buNone/>
            </a:pPr>
            <a:r>
              <a:rPr lang="en" sz="1400"/>
              <a:t>The </a:t>
            </a:r>
            <a:r>
              <a:rPr lang="en" sz="1400" b="1"/>
              <a:t>p-value is &lt;0.05</a:t>
            </a:r>
            <a:r>
              <a:rPr lang="en" sz="1400"/>
              <a:t>, which supports our visual conclusion that there</a:t>
            </a:r>
            <a:r>
              <a:rPr lang="en" sz="1400" b="1"/>
              <a:t> </a:t>
            </a:r>
            <a:r>
              <a:rPr lang="en" sz="1400"/>
              <a:t>are</a:t>
            </a:r>
            <a:r>
              <a:rPr lang="en" sz="1400" b="1"/>
              <a:t> significant differences </a:t>
            </a:r>
            <a:r>
              <a:rPr lang="en" sz="1400"/>
              <a:t>between the mean number of entries made by dean's list students and non-dean's list students, and we hereby </a:t>
            </a:r>
            <a:r>
              <a:rPr lang="en" sz="1400" b="1"/>
              <a:t>reject our H</a:t>
            </a:r>
            <a:r>
              <a:rPr lang="en" sz="1400" b="1" baseline="-25000"/>
              <a:t>0</a:t>
            </a:r>
            <a:r>
              <a:rPr lang="en" sz="1400" baseline="-25000"/>
              <a:t>.</a:t>
            </a:r>
          </a:p>
        </p:txBody>
      </p:sp>
      <p:pic>
        <p:nvPicPr>
          <p:cNvPr id="184" name="Shape 184" descr="no of entries isdeanslister.png"/>
          <p:cNvPicPr preferRelativeResize="0"/>
          <p:nvPr/>
        </p:nvPicPr>
        <p:blipFill rotWithShape="1">
          <a:blip r:embed="rId3">
            <a:alphaModFix/>
          </a:blip>
          <a:srcRect t="50042"/>
          <a:stretch/>
        </p:blipFill>
        <p:spPr>
          <a:xfrm>
            <a:off x="421450" y="1130812"/>
            <a:ext cx="2743200" cy="37147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PT Sans Narrow</vt:lpstr>
      <vt:lpstr>Open Sans</vt:lpstr>
      <vt:lpstr>Times New Roman</vt:lpstr>
      <vt:lpstr>Wingdings</vt:lpstr>
      <vt:lpstr>simple-light-2</vt:lpstr>
      <vt:lpstr>tropic</vt:lpstr>
      <vt:lpstr>Data Visualization Approach and One-Way ANOVA Analysis:  A Case Study of Li Ka Shing Library Entry Data</vt:lpstr>
      <vt:lpstr>Agenda</vt:lpstr>
      <vt:lpstr>Project Introduction</vt:lpstr>
      <vt:lpstr>Methodology</vt:lpstr>
      <vt:lpstr>Data Preparation</vt:lpstr>
      <vt:lpstr>Singaporean/ International Students    </vt:lpstr>
      <vt:lpstr>Exploratory Data Analysis  </vt:lpstr>
      <vt:lpstr>Statistical Test: One-Way ANOVA</vt:lpstr>
      <vt:lpstr>One-way analysis for number of entries for dean’s list and non-dean’s list students for all entries </vt:lpstr>
      <vt:lpstr>One-way analysis for number of days for Singaporean and international students for all entries </vt:lpstr>
      <vt:lpstr>One-way analysis for number of days for dean’s list and non-dean’s list students via linkbridge</vt:lpstr>
      <vt:lpstr>IsSingaporean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Approach and One-Way ANOVA Analysis:  A Case Study of Li Ka Shing Library Entry Data</dc:title>
  <cp:lastModifiedBy>Mercy</cp:lastModifiedBy>
  <cp:revision>1</cp:revision>
  <dcterms:modified xsi:type="dcterms:W3CDTF">2017-04-23T01:40:19Z</dcterms:modified>
</cp:coreProperties>
</file>