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21F4-A623-454F-AE27-CB4D2D022187}" type="doc">
      <dgm:prSet loTypeId="urn:microsoft.com/office/officeart/2005/8/layout/chevron2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646FDB88-EC65-41E1-8B1D-AF17D3FC1A03}">
      <dgm:prSet phldrT="[Text]"/>
      <dgm:spPr/>
      <dgm:t>
        <a:bodyPr/>
        <a:lstStyle/>
        <a:p>
          <a:r>
            <a:rPr lang="en-US" dirty="0" smtClean="0"/>
            <a:t>Clean data</a:t>
          </a:r>
          <a:endParaRPr lang="en-US" dirty="0"/>
        </a:p>
      </dgm:t>
    </dgm:pt>
    <dgm:pt modelId="{214BB354-0781-4660-9508-8B2A96834541}" type="parTrans" cxnId="{88C3ABF8-F000-49E5-957A-FD9DCDF47FFC}">
      <dgm:prSet/>
      <dgm:spPr/>
      <dgm:t>
        <a:bodyPr/>
        <a:lstStyle/>
        <a:p>
          <a:endParaRPr lang="en-US"/>
        </a:p>
      </dgm:t>
    </dgm:pt>
    <dgm:pt modelId="{8DCD11F4-17A1-4CE4-BA2D-41BB9E950ECC}" type="sibTrans" cxnId="{88C3ABF8-F000-49E5-957A-FD9DCDF47FFC}">
      <dgm:prSet/>
      <dgm:spPr/>
      <dgm:t>
        <a:bodyPr/>
        <a:lstStyle/>
        <a:p>
          <a:endParaRPr lang="en-US"/>
        </a:p>
      </dgm:t>
    </dgm:pt>
    <dgm:pt modelId="{8BA4F4E0-EFC4-4715-8172-245936D9A347}">
      <dgm:prSet phldrT="[Text]"/>
      <dgm:spPr/>
      <dgm:t>
        <a:bodyPr/>
        <a:lstStyle/>
        <a:p>
          <a:r>
            <a:rPr lang="en-US" dirty="0" smtClean="0"/>
            <a:t>‘cogs’ (student test score) and ‘</a:t>
          </a:r>
          <a:r>
            <a:rPr lang="en-US" dirty="0" err="1" smtClean="0"/>
            <a:t>sch</a:t>
          </a:r>
          <a:r>
            <a:rPr lang="en-US" dirty="0" smtClean="0"/>
            <a:t>’ (school survey): recoded values so that JMP Pro can recognize numeric attributes</a:t>
          </a:r>
          <a:endParaRPr lang="en-US" dirty="0"/>
        </a:p>
      </dgm:t>
    </dgm:pt>
    <dgm:pt modelId="{F55F4F42-86ED-4F88-8892-DB39E19DDA53}" type="parTrans" cxnId="{060BBE4B-8181-4884-B53B-B2149E82BF7D}">
      <dgm:prSet/>
      <dgm:spPr/>
      <dgm:t>
        <a:bodyPr/>
        <a:lstStyle/>
        <a:p>
          <a:endParaRPr lang="en-US"/>
        </a:p>
      </dgm:t>
    </dgm:pt>
    <dgm:pt modelId="{5739961B-4079-4A8E-821E-6F1E54BEDB2F}" type="sibTrans" cxnId="{060BBE4B-8181-4884-B53B-B2149E82BF7D}">
      <dgm:prSet/>
      <dgm:spPr/>
      <dgm:t>
        <a:bodyPr/>
        <a:lstStyle/>
        <a:p>
          <a:endParaRPr lang="en-US"/>
        </a:p>
      </dgm:t>
    </dgm:pt>
    <dgm:pt modelId="{4D6F78A0-0920-4A08-8137-80D9C1D058D2}">
      <dgm:prSet phldrT="[Text]"/>
      <dgm:spPr/>
      <dgm:t>
        <a:bodyPr/>
        <a:lstStyle/>
        <a:p>
          <a:r>
            <a:rPr lang="en-US" dirty="0" smtClean="0"/>
            <a:t>“No-response” in ‘cogs’ table is reflected as empty cells</a:t>
          </a:r>
          <a:endParaRPr lang="en-US" dirty="0"/>
        </a:p>
      </dgm:t>
    </dgm:pt>
    <dgm:pt modelId="{C5333AB1-E643-462E-9247-6EC07D6F51DD}" type="parTrans" cxnId="{3396E89F-3CBA-4F99-8462-FCE427186DED}">
      <dgm:prSet/>
      <dgm:spPr/>
      <dgm:t>
        <a:bodyPr/>
        <a:lstStyle/>
        <a:p>
          <a:endParaRPr lang="en-US"/>
        </a:p>
      </dgm:t>
    </dgm:pt>
    <dgm:pt modelId="{4BB907B5-C4A5-42D3-8C12-E0C27532079F}" type="sibTrans" cxnId="{3396E89F-3CBA-4F99-8462-FCE427186DED}">
      <dgm:prSet/>
      <dgm:spPr/>
      <dgm:t>
        <a:bodyPr/>
        <a:lstStyle/>
        <a:p>
          <a:endParaRPr lang="en-US"/>
        </a:p>
      </dgm:t>
    </dgm:pt>
    <dgm:pt modelId="{C3616E6A-283E-43B9-A43E-976F20CDD473}">
      <dgm:prSet phldrT="[Text]"/>
      <dgm:spPr/>
      <dgm:t>
        <a:bodyPr/>
        <a:lstStyle/>
        <a:p>
          <a:r>
            <a:rPr lang="en-US" dirty="0" smtClean="0"/>
            <a:t>Aggregate</a:t>
          </a:r>
          <a:endParaRPr lang="en-US" dirty="0"/>
        </a:p>
      </dgm:t>
    </dgm:pt>
    <dgm:pt modelId="{B61CB4BC-A388-4173-8AEA-ADD578E74AF2}" type="parTrans" cxnId="{753AD492-CC30-4829-8817-74DCE7A9E0B1}">
      <dgm:prSet/>
      <dgm:spPr/>
      <dgm:t>
        <a:bodyPr/>
        <a:lstStyle/>
        <a:p>
          <a:endParaRPr lang="en-US"/>
        </a:p>
      </dgm:t>
    </dgm:pt>
    <dgm:pt modelId="{7DA4C354-8FEE-4F34-9CC5-5A0E9035F055}" type="sibTrans" cxnId="{753AD492-CC30-4829-8817-74DCE7A9E0B1}">
      <dgm:prSet/>
      <dgm:spPr/>
      <dgm:t>
        <a:bodyPr/>
        <a:lstStyle/>
        <a:p>
          <a:endParaRPr lang="en-US"/>
        </a:p>
      </dgm:t>
    </dgm:pt>
    <dgm:pt modelId="{3971EDD5-952F-46CC-A468-4121BD47C522}">
      <dgm:prSet phldrT="[Text]"/>
      <dgm:spPr/>
      <dgm:t>
        <a:bodyPr/>
        <a:lstStyle/>
        <a:p>
          <a:r>
            <a:rPr lang="en-US" dirty="0" smtClean="0"/>
            <a:t>Granularity of ‘cogs’ table is test score by student; of ‘</a:t>
          </a:r>
          <a:r>
            <a:rPr lang="en-US" dirty="0" err="1" smtClean="0"/>
            <a:t>schl</a:t>
          </a:r>
          <a:r>
            <a:rPr lang="en-US" dirty="0" smtClean="0"/>
            <a:t>’ is survey response by school</a:t>
          </a:r>
          <a:endParaRPr lang="en-US" dirty="0"/>
        </a:p>
      </dgm:t>
    </dgm:pt>
    <dgm:pt modelId="{6A7A21F3-3EE0-4299-8A4C-A85611E6B171}" type="parTrans" cxnId="{949C644E-91E7-42A1-B2A4-7BF98B7C4C9F}">
      <dgm:prSet/>
      <dgm:spPr/>
      <dgm:t>
        <a:bodyPr/>
        <a:lstStyle/>
        <a:p>
          <a:endParaRPr lang="en-US"/>
        </a:p>
      </dgm:t>
    </dgm:pt>
    <dgm:pt modelId="{82A66DA8-9AE5-431C-978F-8CCD69FA3495}" type="sibTrans" cxnId="{949C644E-91E7-42A1-B2A4-7BF98B7C4C9F}">
      <dgm:prSet/>
      <dgm:spPr/>
      <dgm:t>
        <a:bodyPr/>
        <a:lstStyle/>
        <a:p>
          <a:endParaRPr lang="en-US"/>
        </a:p>
      </dgm:t>
    </dgm:pt>
    <dgm:pt modelId="{78CD8524-A2F3-461A-9FFD-2ACF653E56F9}">
      <dgm:prSet phldrT="[Text]"/>
      <dgm:spPr/>
      <dgm:t>
        <a:bodyPr/>
        <a:lstStyle/>
        <a:p>
          <a:r>
            <a:rPr lang="en-US" dirty="0" smtClean="0"/>
            <a:t>Aggregate test score in ‘cogs’ table by school</a:t>
          </a:r>
          <a:endParaRPr lang="en-US" dirty="0"/>
        </a:p>
      </dgm:t>
    </dgm:pt>
    <dgm:pt modelId="{C4EA3767-C308-45C8-B9E1-7B7625460079}" type="parTrans" cxnId="{63F0BB09-9A81-41F6-9A99-DD83E0662663}">
      <dgm:prSet/>
      <dgm:spPr/>
      <dgm:t>
        <a:bodyPr/>
        <a:lstStyle/>
        <a:p>
          <a:endParaRPr lang="en-US"/>
        </a:p>
      </dgm:t>
    </dgm:pt>
    <dgm:pt modelId="{5C5D36D7-04EA-4967-B25F-D42B61576464}" type="sibTrans" cxnId="{63F0BB09-9A81-41F6-9A99-DD83E0662663}">
      <dgm:prSet/>
      <dgm:spPr/>
      <dgm:t>
        <a:bodyPr/>
        <a:lstStyle/>
        <a:p>
          <a:endParaRPr lang="en-US"/>
        </a:p>
      </dgm:t>
    </dgm:pt>
    <dgm:pt modelId="{952E4427-FCBF-4035-8FFE-BD9CC6D6A6FE}">
      <dgm:prSet phldrT="[Text]"/>
      <dgm:spPr/>
      <dgm:t>
        <a:bodyPr/>
        <a:lstStyle/>
        <a:p>
          <a:r>
            <a:rPr lang="en-US" dirty="0" smtClean="0"/>
            <a:t>Analyze</a:t>
          </a:r>
          <a:endParaRPr lang="en-US" dirty="0"/>
        </a:p>
      </dgm:t>
    </dgm:pt>
    <dgm:pt modelId="{61AACA78-79D7-4B8C-AB48-E4A20C7750A2}" type="parTrans" cxnId="{D216E7B1-0E6C-4C8E-A084-FFAB63A28063}">
      <dgm:prSet/>
      <dgm:spPr/>
      <dgm:t>
        <a:bodyPr/>
        <a:lstStyle/>
        <a:p>
          <a:endParaRPr lang="en-US"/>
        </a:p>
      </dgm:t>
    </dgm:pt>
    <dgm:pt modelId="{3096444E-9888-4A39-965A-DC7EE3CEE0C6}" type="sibTrans" cxnId="{D216E7B1-0E6C-4C8E-A084-FFAB63A28063}">
      <dgm:prSet/>
      <dgm:spPr/>
      <dgm:t>
        <a:bodyPr/>
        <a:lstStyle/>
        <a:p>
          <a:endParaRPr lang="en-US"/>
        </a:p>
      </dgm:t>
    </dgm:pt>
    <dgm:pt modelId="{BCF9E8EB-B3A7-4196-AD28-66C204ABAE0B}">
      <dgm:prSet phldrT="[Text]"/>
      <dgm:spPr/>
      <dgm:t>
        <a:bodyPr/>
        <a:lstStyle/>
        <a:p>
          <a:r>
            <a:rPr lang="en-US" dirty="0" smtClean="0"/>
            <a:t>Distribution</a:t>
          </a:r>
          <a:endParaRPr lang="en-US" dirty="0"/>
        </a:p>
      </dgm:t>
    </dgm:pt>
    <dgm:pt modelId="{C295ED3B-894A-48BB-8D28-5D8DADA472E9}" type="parTrans" cxnId="{AE6FDA7D-DA3E-4A36-9567-1D291A84C6E9}">
      <dgm:prSet/>
      <dgm:spPr/>
      <dgm:t>
        <a:bodyPr/>
        <a:lstStyle/>
        <a:p>
          <a:endParaRPr lang="en-US"/>
        </a:p>
      </dgm:t>
    </dgm:pt>
    <dgm:pt modelId="{DD611714-E248-4F90-B85E-2031A95D8F64}" type="sibTrans" cxnId="{AE6FDA7D-DA3E-4A36-9567-1D291A84C6E9}">
      <dgm:prSet/>
      <dgm:spPr/>
      <dgm:t>
        <a:bodyPr/>
        <a:lstStyle/>
        <a:p>
          <a:endParaRPr lang="en-US"/>
        </a:p>
      </dgm:t>
    </dgm:pt>
    <dgm:pt modelId="{F17D54A4-2523-4D3A-83C7-B6D263817DA6}">
      <dgm:prSet phldrT="[Text]"/>
      <dgm:spPr/>
      <dgm:t>
        <a:bodyPr/>
        <a:lstStyle/>
        <a:p>
          <a:r>
            <a:rPr lang="en-US" dirty="0" smtClean="0"/>
            <a:t>Join ‘cogs’ and ‘</a:t>
          </a:r>
          <a:r>
            <a:rPr lang="en-US" dirty="0" err="1" smtClean="0"/>
            <a:t>sch</a:t>
          </a:r>
          <a:r>
            <a:rPr lang="en-US" dirty="0" smtClean="0"/>
            <a:t>’ by matching </a:t>
          </a:r>
          <a:r>
            <a:rPr lang="en-US" dirty="0" err="1" smtClean="0"/>
            <a:t>SchoolID</a:t>
          </a:r>
          <a:endParaRPr lang="en-US" dirty="0"/>
        </a:p>
      </dgm:t>
    </dgm:pt>
    <dgm:pt modelId="{62D785D1-F1FF-4DDD-8BB5-F40BC3703AFC}" type="parTrans" cxnId="{12DD8EB9-DAC2-4696-A962-8D07DB655058}">
      <dgm:prSet/>
      <dgm:spPr/>
      <dgm:t>
        <a:bodyPr/>
        <a:lstStyle/>
        <a:p>
          <a:endParaRPr lang="en-US"/>
        </a:p>
      </dgm:t>
    </dgm:pt>
    <dgm:pt modelId="{C9B0226C-4D40-4A8A-8E4F-3095A52614D7}" type="sibTrans" cxnId="{12DD8EB9-DAC2-4696-A962-8D07DB655058}">
      <dgm:prSet/>
      <dgm:spPr/>
      <dgm:t>
        <a:bodyPr/>
        <a:lstStyle/>
        <a:p>
          <a:endParaRPr lang="en-US"/>
        </a:p>
      </dgm:t>
    </dgm:pt>
    <dgm:pt modelId="{48EBF9A4-8B45-4AD1-BD0A-09FB64678523}">
      <dgm:prSet phldrT="[Text]"/>
      <dgm:spPr/>
      <dgm:t>
        <a:bodyPr/>
        <a:lstStyle/>
        <a:p>
          <a:r>
            <a:rPr lang="en-US" dirty="0" smtClean="0"/>
            <a:t>Multivariate</a:t>
          </a:r>
          <a:endParaRPr lang="en-US" dirty="0"/>
        </a:p>
      </dgm:t>
    </dgm:pt>
    <dgm:pt modelId="{C6E28708-22B9-475D-B347-105E20B85645}" type="parTrans" cxnId="{7F033214-0023-4BE0-AF52-4AE15063CC9C}">
      <dgm:prSet/>
      <dgm:spPr/>
      <dgm:t>
        <a:bodyPr/>
        <a:lstStyle/>
        <a:p>
          <a:endParaRPr lang="en-US"/>
        </a:p>
      </dgm:t>
    </dgm:pt>
    <dgm:pt modelId="{FA1B1076-936E-43FF-A8AB-9C8980B6E56C}" type="sibTrans" cxnId="{7F033214-0023-4BE0-AF52-4AE15063CC9C}">
      <dgm:prSet/>
      <dgm:spPr/>
      <dgm:t>
        <a:bodyPr/>
        <a:lstStyle/>
        <a:p>
          <a:endParaRPr lang="en-US"/>
        </a:p>
      </dgm:t>
    </dgm:pt>
    <dgm:pt modelId="{E2A53E8C-E2C4-48DB-9C74-967F7E21E324}">
      <dgm:prSet phldrT="[Text]"/>
      <dgm:spPr/>
      <dgm:t>
        <a:bodyPr/>
        <a:lstStyle/>
        <a:p>
          <a:r>
            <a:rPr lang="en-US" dirty="0" smtClean="0"/>
            <a:t>Segment</a:t>
          </a:r>
          <a:endParaRPr lang="en-US" dirty="0"/>
        </a:p>
      </dgm:t>
    </dgm:pt>
    <dgm:pt modelId="{028F05EB-9E00-4F85-B4C1-734E863E900E}" type="parTrans" cxnId="{3AD5F438-356B-40D4-98FF-251157D5BBE2}">
      <dgm:prSet/>
      <dgm:spPr/>
      <dgm:t>
        <a:bodyPr/>
        <a:lstStyle/>
        <a:p>
          <a:endParaRPr lang="en-US"/>
        </a:p>
      </dgm:t>
    </dgm:pt>
    <dgm:pt modelId="{EBA9D3A4-D1B1-403B-A612-E2D06C19C34A}" type="sibTrans" cxnId="{3AD5F438-356B-40D4-98FF-251157D5BBE2}">
      <dgm:prSet/>
      <dgm:spPr/>
      <dgm:t>
        <a:bodyPr/>
        <a:lstStyle/>
        <a:p>
          <a:endParaRPr lang="en-US"/>
        </a:p>
      </dgm:t>
    </dgm:pt>
    <dgm:pt modelId="{5DFD9619-8E57-4E9D-A651-3DADAD82726C}">
      <dgm:prSet phldrT="[Text]"/>
      <dgm:spPr/>
      <dgm:t>
        <a:bodyPr/>
        <a:lstStyle/>
        <a:p>
          <a:r>
            <a:rPr lang="en-US" dirty="0" smtClean="0"/>
            <a:t>Identify high-performing schools and low-performing schools</a:t>
          </a:r>
          <a:endParaRPr lang="en-US" dirty="0"/>
        </a:p>
      </dgm:t>
    </dgm:pt>
    <dgm:pt modelId="{FF3EAFAA-1B9C-424F-B105-BF77DDF45DE5}" type="parTrans" cxnId="{58B15B0D-6FAE-45B5-839C-03C8A85CA8F4}">
      <dgm:prSet/>
      <dgm:spPr/>
      <dgm:t>
        <a:bodyPr/>
        <a:lstStyle/>
        <a:p>
          <a:endParaRPr lang="en-US"/>
        </a:p>
      </dgm:t>
    </dgm:pt>
    <dgm:pt modelId="{A16917DD-C49B-4E2F-BEA8-DD62CF955712}" type="sibTrans" cxnId="{58B15B0D-6FAE-45B5-839C-03C8A85CA8F4}">
      <dgm:prSet/>
      <dgm:spPr/>
      <dgm:t>
        <a:bodyPr/>
        <a:lstStyle/>
        <a:p>
          <a:endParaRPr lang="en-US"/>
        </a:p>
      </dgm:t>
    </dgm:pt>
    <dgm:pt modelId="{BB77E167-1F91-464F-8191-8024BC103143}">
      <dgm:prSet phldrT="[Text]"/>
      <dgm:spPr/>
      <dgm:t>
        <a:bodyPr/>
        <a:lstStyle/>
        <a:p>
          <a:r>
            <a:rPr lang="en-US" dirty="0" smtClean="0"/>
            <a:t>Summary table</a:t>
          </a:r>
          <a:endParaRPr lang="en-US" dirty="0"/>
        </a:p>
      </dgm:t>
    </dgm:pt>
    <dgm:pt modelId="{C96A0D2D-E74F-40C2-8EA8-B4A3F5B7DF00}" type="parTrans" cxnId="{DF393784-7073-4344-BC81-B7AFF363EF0B}">
      <dgm:prSet/>
      <dgm:spPr/>
      <dgm:t>
        <a:bodyPr/>
        <a:lstStyle/>
        <a:p>
          <a:endParaRPr lang="en-US"/>
        </a:p>
      </dgm:t>
    </dgm:pt>
    <dgm:pt modelId="{825D9AE6-0748-4327-9883-FCCC31470700}" type="sibTrans" cxnId="{DF393784-7073-4344-BC81-B7AFF363EF0B}">
      <dgm:prSet/>
      <dgm:spPr/>
      <dgm:t>
        <a:bodyPr/>
        <a:lstStyle/>
        <a:p>
          <a:endParaRPr lang="en-US"/>
        </a:p>
      </dgm:t>
    </dgm:pt>
    <dgm:pt modelId="{E21D192C-F52D-4250-835B-2B1C10419A47}" type="pres">
      <dgm:prSet presAssocID="{879C21F4-A623-454F-AE27-CB4D2D0221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A92209-3967-4CC5-A771-D809610F9D9E}" type="pres">
      <dgm:prSet presAssocID="{646FDB88-EC65-41E1-8B1D-AF17D3FC1A03}" presName="composite" presStyleCnt="0"/>
      <dgm:spPr/>
    </dgm:pt>
    <dgm:pt modelId="{45D4B4FC-749E-4BBF-8047-AE9B01B75664}" type="pres">
      <dgm:prSet presAssocID="{646FDB88-EC65-41E1-8B1D-AF17D3FC1A0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A6B11-8C48-44EC-BA64-7B6FE29FBFB9}" type="pres">
      <dgm:prSet presAssocID="{646FDB88-EC65-41E1-8B1D-AF17D3FC1A03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7710A1-4749-414E-BD84-D8C8F93CD1B8}" type="pres">
      <dgm:prSet presAssocID="{8DCD11F4-17A1-4CE4-BA2D-41BB9E950ECC}" presName="sp" presStyleCnt="0"/>
      <dgm:spPr/>
    </dgm:pt>
    <dgm:pt modelId="{529B16CC-E519-4FB2-BA8F-C6019E9C950F}" type="pres">
      <dgm:prSet presAssocID="{C3616E6A-283E-43B9-A43E-976F20CDD473}" presName="composite" presStyleCnt="0"/>
      <dgm:spPr/>
    </dgm:pt>
    <dgm:pt modelId="{8BFFC950-494C-4DF4-8DB3-24383C8ADB7F}" type="pres">
      <dgm:prSet presAssocID="{C3616E6A-283E-43B9-A43E-976F20CDD47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8D825-D674-4704-9B7B-1801FD701E6E}" type="pres">
      <dgm:prSet presAssocID="{C3616E6A-283E-43B9-A43E-976F20CDD47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026DF-D4BE-4313-A1DB-0181E5D9803F}" type="pres">
      <dgm:prSet presAssocID="{7DA4C354-8FEE-4F34-9CC5-5A0E9035F055}" presName="sp" presStyleCnt="0"/>
      <dgm:spPr/>
    </dgm:pt>
    <dgm:pt modelId="{F4F9FDD3-E9D4-48B9-B6E1-F538C69EC9A4}" type="pres">
      <dgm:prSet presAssocID="{E2A53E8C-E2C4-48DB-9C74-967F7E21E324}" presName="composite" presStyleCnt="0"/>
      <dgm:spPr/>
    </dgm:pt>
    <dgm:pt modelId="{03A14E8B-77D0-4F2D-B2F4-5E0D45CAE633}" type="pres">
      <dgm:prSet presAssocID="{E2A53E8C-E2C4-48DB-9C74-967F7E21E32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C263C-CD33-485A-939D-1EF4D73ECF4E}" type="pres">
      <dgm:prSet presAssocID="{E2A53E8C-E2C4-48DB-9C74-967F7E21E32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D4DE3-2440-4535-ADD8-7F1D9CA5826E}" type="pres">
      <dgm:prSet presAssocID="{EBA9D3A4-D1B1-403B-A612-E2D06C19C34A}" presName="sp" presStyleCnt="0"/>
      <dgm:spPr/>
    </dgm:pt>
    <dgm:pt modelId="{B24A395E-FCCE-48A6-A8F2-E4D94A16D732}" type="pres">
      <dgm:prSet presAssocID="{952E4427-FCBF-4035-8FFE-BD9CC6D6A6FE}" presName="composite" presStyleCnt="0"/>
      <dgm:spPr/>
    </dgm:pt>
    <dgm:pt modelId="{4B91FBD6-A744-42FA-A513-E22E44B0829C}" type="pres">
      <dgm:prSet presAssocID="{952E4427-FCBF-4035-8FFE-BD9CC6D6A6F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79176-8F11-4F8B-85DD-03C758787FF4}" type="pres">
      <dgm:prSet presAssocID="{952E4427-FCBF-4035-8FFE-BD9CC6D6A6F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9C644E-91E7-42A1-B2A4-7BF98B7C4C9F}" srcId="{C3616E6A-283E-43B9-A43E-976F20CDD473}" destId="{3971EDD5-952F-46CC-A468-4121BD47C522}" srcOrd="0" destOrd="0" parTransId="{6A7A21F3-3EE0-4299-8A4C-A85611E6B171}" sibTransId="{82A66DA8-9AE5-431C-978F-8CCD69FA3495}"/>
    <dgm:cxn modelId="{FC6E7084-1554-443A-BEE4-0C39236F0F97}" type="presOf" srcId="{F17D54A4-2523-4D3A-83C7-B6D263817DA6}" destId="{D578D825-D674-4704-9B7B-1801FD701E6E}" srcOrd="0" destOrd="2" presId="urn:microsoft.com/office/officeart/2005/8/layout/chevron2"/>
    <dgm:cxn modelId="{35A51DAA-8928-4DB7-BDE6-94CCC935AC25}" type="presOf" srcId="{952E4427-FCBF-4035-8FFE-BD9CC6D6A6FE}" destId="{4B91FBD6-A744-42FA-A513-E22E44B0829C}" srcOrd="0" destOrd="0" presId="urn:microsoft.com/office/officeart/2005/8/layout/chevron2"/>
    <dgm:cxn modelId="{B1AD7717-75C8-4A6C-874B-BF1AF55BD85A}" type="presOf" srcId="{879C21F4-A623-454F-AE27-CB4D2D022187}" destId="{E21D192C-F52D-4250-835B-2B1C10419A47}" srcOrd="0" destOrd="0" presId="urn:microsoft.com/office/officeart/2005/8/layout/chevron2"/>
    <dgm:cxn modelId="{88C3ABF8-F000-49E5-957A-FD9DCDF47FFC}" srcId="{879C21F4-A623-454F-AE27-CB4D2D022187}" destId="{646FDB88-EC65-41E1-8B1D-AF17D3FC1A03}" srcOrd="0" destOrd="0" parTransId="{214BB354-0781-4660-9508-8B2A96834541}" sibTransId="{8DCD11F4-17A1-4CE4-BA2D-41BB9E950ECC}"/>
    <dgm:cxn modelId="{63F0BB09-9A81-41F6-9A99-DD83E0662663}" srcId="{C3616E6A-283E-43B9-A43E-976F20CDD473}" destId="{78CD8524-A2F3-461A-9FFD-2ACF653E56F9}" srcOrd="1" destOrd="0" parTransId="{C4EA3767-C308-45C8-B9E1-7B7625460079}" sibTransId="{5C5D36D7-04EA-4967-B25F-D42B61576464}"/>
    <dgm:cxn modelId="{7F033214-0023-4BE0-AF52-4AE15063CC9C}" srcId="{952E4427-FCBF-4035-8FFE-BD9CC6D6A6FE}" destId="{48EBF9A4-8B45-4AD1-BD0A-09FB64678523}" srcOrd="2" destOrd="0" parTransId="{C6E28708-22B9-475D-B347-105E20B85645}" sibTransId="{FA1B1076-936E-43FF-A8AB-9C8980B6E56C}"/>
    <dgm:cxn modelId="{753AD492-CC30-4829-8817-74DCE7A9E0B1}" srcId="{879C21F4-A623-454F-AE27-CB4D2D022187}" destId="{C3616E6A-283E-43B9-A43E-976F20CDD473}" srcOrd="1" destOrd="0" parTransId="{B61CB4BC-A388-4173-8AEA-ADD578E74AF2}" sibTransId="{7DA4C354-8FEE-4F34-9CC5-5A0E9035F055}"/>
    <dgm:cxn modelId="{060BBE4B-8181-4884-B53B-B2149E82BF7D}" srcId="{646FDB88-EC65-41E1-8B1D-AF17D3FC1A03}" destId="{8BA4F4E0-EFC4-4715-8172-245936D9A347}" srcOrd="0" destOrd="0" parTransId="{F55F4F42-86ED-4F88-8892-DB39E19DDA53}" sibTransId="{5739961B-4079-4A8E-821E-6F1E54BEDB2F}"/>
    <dgm:cxn modelId="{426B31F0-7B5C-4C5D-964A-086AFDF21078}" type="presOf" srcId="{48EBF9A4-8B45-4AD1-BD0A-09FB64678523}" destId="{B2B79176-8F11-4F8B-85DD-03C758787FF4}" srcOrd="0" destOrd="2" presId="urn:microsoft.com/office/officeart/2005/8/layout/chevron2"/>
    <dgm:cxn modelId="{B53D4870-D32F-4763-B28F-0442923C0AA3}" type="presOf" srcId="{3971EDD5-952F-46CC-A468-4121BD47C522}" destId="{D578D825-D674-4704-9B7B-1801FD701E6E}" srcOrd="0" destOrd="0" presId="urn:microsoft.com/office/officeart/2005/8/layout/chevron2"/>
    <dgm:cxn modelId="{AE6FDA7D-DA3E-4A36-9567-1D291A84C6E9}" srcId="{952E4427-FCBF-4035-8FFE-BD9CC6D6A6FE}" destId="{BCF9E8EB-B3A7-4196-AD28-66C204ABAE0B}" srcOrd="1" destOrd="0" parTransId="{C295ED3B-894A-48BB-8D28-5D8DADA472E9}" sibTransId="{DD611714-E248-4F90-B85E-2031A95D8F64}"/>
    <dgm:cxn modelId="{DDA9C52D-CFC0-4589-A2CD-19ED26DAFC77}" type="presOf" srcId="{8BA4F4E0-EFC4-4715-8172-245936D9A347}" destId="{F6EA6B11-8C48-44EC-BA64-7B6FE29FBFB9}" srcOrd="0" destOrd="0" presId="urn:microsoft.com/office/officeart/2005/8/layout/chevron2"/>
    <dgm:cxn modelId="{B02E81C6-C64F-42E0-8C83-99F768D79A8B}" type="presOf" srcId="{BB77E167-1F91-464F-8191-8024BC103143}" destId="{B2B79176-8F11-4F8B-85DD-03C758787FF4}" srcOrd="0" destOrd="0" presId="urn:microsoft.com/office/officeart/2005/8/layout/chevron2"/>
    <dgm:cxn modelId="{12DD8EB9-DAC2-4696-A962-8D07DB655058}" srcId="{C3616E6A-283E-43B9-A43E-976F20CDD473}" destId="{F17D54A4-2523-4D3A-83C7-B6D263817DA6}" srcOrd="2" destOrd="0" parTransId="{62D785D1-F1FF-4DDD-8BB5-F40BC3703AFC}" sibTransId="{C9B0226C-4D40-4A8A-8E4F-3095A52614D7}"/>
    <dgm:cxn modelId="{58B15B0D-6FAE-45B5-839C-03C8A85CA8F4}" srcId="{E2A53E8C-E2C4-48DB-9C74-967F7E21E324}" destId="{5DFD9619-8E57-4E9D-A651-3DADAD82726C}" srcOrd="0" destOrd="0" parTransId="{FF3EAFAA-1B9C-424F-B105-BF77DDF45DE5}" sibTransId="{A16917DD-C49B-4E2F-BEA8-DD62CF955712}"/>
    <dgm:cxn modelId="{E74C90FF-9053-4B31-B7E8-0DB6AD72FC07}" type="presOf" srcId="{5DFD9619-8E57-4E9D-A651-3DADAD82726C}" destId="{E17C263C-CD33-485A-939D-1EF4D73ECF4E}" srcOrd="0" destOrd="0" presId="urn:microsoft.com/office/officeart/2005/8/layout/chevron2"/>
    <dgm:cxn modelId="{DF393784-7073-4344-BC81-B7AFF363EF0B}" srcId="{952E4427-FCBF-4035-8FFE-BD9CC6D6A6FE}" destId="{BB77E167-1F91-464F-8191-8024BC103143}" srcOrd="0" destOrd="0" parTransId="{C96A0D2D-E74F-40C2-8EA8-B4A3F5B7DF00}" sibTransId="{825D9AE6-0748-4327-9883-FCCC31470700}"/>
    <dgm:cxn modelId="{3396E89F-3CBA-4F99-8462-FCE427186DED}" srcId="{646FDB88-EC65-41E1-8B1D-AF17D3FC1A03}" destId="{4D6F78A0-0920-4A08-8137-80D9C1D058D2}" srcOrd="1" destOrd="0" parTransId="{C5333AB1-E643-462E-9247-6EC07D6F51DD}" sibTransId="{4BB907B5-C4A5-42D3-8C12-E0C27532079F}"/>
    <dgm:cxn modelId="{D152BF87-6F9C-4024-B9E6-FADF67063281}" type="presOf" srcId="{C3616E6A-283E-43B9-A43E-976F20CDD473}" destId="{8BFFC950-494C-4DF4-8DB3-24383C8ADB7F}" srcOrd="0" destOrd="0" presId="urn:microsoft.com/office/officeart/2005/8/layout/chevron2"/>
    <dgm:cxn modelId="{03E2C834-E98C-4969-B633-DCFBE8E6DA04}" type="presOf" srcId="{E2A53E8C-E2C4-48DB-9C74-967F7E21E324}" destId="{03A14E8B-77D0-4F2D-B2F4-5E0D45CAE633}" srcOrd="0" destOrd="0" presId="urn:microsoft.com/office/officeart/2005/8/layout/chevron2"/>
    <dgm:cxn modelId="{28EFDD11-1B74-4EAA-854F-FFC06828CA8C}" type="presOf" srcId="{78CD8524-A2F3-461A-9FFD-2ACF653E56F9}" destId="{D578D825-D674-4704-9B7B-1801FD701E6E}" srcOrd="0" destOrd="1" presId="urn:microsoft.com/office/officeart/2005/8/layout/chevron2"/>
    <dgm:cxn modelId="{D216E7B1-0E6C-4C8E-A084-FFAB63A28063}" srcId="{879C21F4-A623-454F-AE27-CB4D2D022187}" destId="{952E4427-FCBF-4035-8FFE-BD9CC6D6A6FE}" srcOrd="3" destOrd="0" parTransId="{61AACA78-79D7-4B8C-AB48-E4A20C7750A2}" sibTransId="{3096444E-9888-4A39-965A-DC7EE3CEE0C6}"/>
    <dgm:cxn modelId="{5BECF292-E54A-4057-B93C-95146F716C2E}" type="presOf" srcId="{646FDB88-EC65-41E1-8B1D-AF17D3FC1A03}" destId="{45D4B4FC-749E-4BBF-8047-AE9B01B75664}" srcOrd="0" destOrd="0" presId="urn:microsoft.com/office/officeart/2005/8/layout/chevron2"/>
    <dgm:cxn modelId="{3AD5F438-356B-40D4-98FF-251157D5BBE2}" srcId="{879C21F4-A623-454F-AE27-CB4D2D022187}" destId="{E2A53E8C-E2C4-48DB-9C74-967F7E21E324}" srcOrd="2" destOrd="0" parTransId="{028F05EB-9E00-4F85-B4C1-734E863E900E}" sibTransId="{EBA9D3A4-D1B1-403B-A612-E2D06C19C34A}"/>
    <dgm:cxn modelId="{F05BB902-B7B8-4EE0-BF9F-1EA48AED1D82}" type="presOf" srcId="{4D6F78A0-0920-4A08-8137-80D9C1D058D2}" destId="{F6EA6B11-8C48-44EC-BA64-7B6FE29FBFB9}" srcOrd="0" destOrd="1" presId="urn:microsoft.com/office/officeart/2005/8/layout/chevron2"/>
    <dgm:cxn modelId="{C0F895AB-47F0-4546-82BD-AEDDC0371B8B}" type="presOf" srcId="{BCF9E8EB-B3A7-4196-AD28-66C204ABAE0B}" destId="{B2B79176-8F11-4F8B-85DD-03C758787FF4}" srcOrd="0" destOrd="1" presId="urn:microsoft.com/office/officeart/2005/8/layout/chevron2"/>
    <dgm:cxn modelId="{C4485EAE-AF2B-4718-9FD8-B506E6AA82F5}" type="presParOf" srcId="{E21D192C-F52D-4250-835B-2B1C10419A47}" destId="{BCA92209-3967-4CC5-A771-D809610F9D9E}" srcOrd="0" destOrd="0" presId="urn:microsoft.com/office/officeart/2005/8/layout/chevron2"/>
    <dgm:cxn modelId="{405EF66D-57B3-481A-8B96-CFBD46875128}" type="presParOf" srcId="{BCA92209-3967-4CC5-A771-D809610F9D9E}" destId="{45D4B4FC-749E-4BBF-8047-AE9B01B75664}" srcOrd="0" destOrd="0" presId="urn:microsoft.com/office/officeart/2005/8/layout/chevron2"/>
    <dgm:cxn modelId="{165DB77F-56C8-424F-B736-A914050D5355}" type="presParOf" srcId="{BCA92209-3967-4CC5-A771-D809610F9D9E}" destId="{F6EA6B11-8C48-44EC-BA64-7B6FE29FBFB9}" srcOrd="1" destOrd="0" presId="urn:microsoft.com/office/officeart/2005/8/layout/chevron2"/>
    <dgm:cxn modelId="{181CA1AA-FB8B-4F28-AC8D-AD525EC11868}" type="presParOf" srcId="{E21D192C-F52D-4250-835B-2B1C10419A47}" destId="{537710A1-4749-414E-BD84-D8C8F93CD1B8}" srcOrd="1" destOrd="0" presId="urn:microsoft.com/office/officeart/2005/8/layout/chevron2"/>
    <dgm:cxn modelId="{9DF1A092-6160-4009-8F3E-F6BFFD2779C8}" type="presParOf" srcId="{E21D192C-F52D-4250-835B-2B1C10419A47}" destId="{529B16CC-E519-4FB2-BA8F-C6019E9C950F}" srcOrd="2" destOrd="0" presId="urn:microsoft.com/office/officeart/2005/8/layout/chevron2"/>
    <dgm:cxn modelId="{6AB5847A-3398-41C5-A0AE-C2CFF10EC47A}" type="presParOf" srcId="{529B16CC-E519-4FB2-BA8F-C6019E9C950F}" destId="{8BFFC950-494C-4DF4-8DB3-24383C8ADB7F}" srcOrd="0" destOrd="0" presId="urn:microsoft.com/office/officeart/2005/8/layout/chevron2"/>
    <dgm:cxn modelId="{68BC66DE-AF89-45EC-83A6-8D4C176406E2}" type="presParOf" srcId="{529B16CC-E519-4FB2-BA8F-C6019E9C950F}" destId="{D578D825-D674-4704-9B7B-1801FD701E6E}" srcOrd="1" destOrd="0" presId="urn:microsoft.com/office/officeart/2005/8/layout/chevron2"/>
    <dgm:cxn modelId="{7A6FD063-85E0-4AC6-8947-52BFCEE81BF7}" type="presParOf" srcId="{E21D192C-F52D-4250-835B-2B1C10419A47}" destId="{875026DF-D4BE-4313-A1DB-0181E5D9803F}" srcOrd="3" destOrd="0" presId="urn:microsoft.com/office/officeart/2005/8/layout/chevron2"/>
    <dgm:cxn modelId="{4D03AA6E-9529-4248-B74A-FFB4C9199CF4}" type="presParOf" srcId="{E21D192C-F52D-4250-835B-2B1C10419A47}" destId="{F4F9FDD3-E9D4-48B9-B6E1-F538C69EC9A4}" srcOrd="4" destOrd="0" presId="urn:microsoft.com/office/officeart/2005/8/layout/chevron2"/>
    <dgm:cxn modelId="{1545D8C7-989A-443F-B473-21D65453EDDE}" type="presParOf" srcId="{F4F9FDD3-E9D4-48B9-B6E1-F538C69EC9A4}" destId="{03A14E8B-77D0-4F2D-B2F4-5E0D45CAE633}" srcOrd="0" destOrd="0" presId="urn:microsoft.com/office/officeart/2005/8/layout/chevron2"/>
    <dgm:cxn modelId="{BE9840F5-26A4-48BB-B400-7DE1517D26EF}" type="presParOf" srcId="{F4F9FDD3-E9D4-48B9-B6E1-F538C69EC9A4}" destId="{E17C263C-CD33-485A-939D-1EF4D73ECF4E}" srcOrd="1" destOrd="0" presId="urn:microsoft.com/office/officeart/2005/8/layout/chevron2"/>
    <dgm:cxn modelId="{2D28561E-0232-4352-A46F-1D9F39739FE6}" type="presParOf" srcId="{E21D192C-F52D-4250-835B-2B1C10419A47}" destId="{1C5D4DE3-2440-4535-ADD8-7F1D9CA5826E}" srcOrd="5" destOrd="0" presId="urn:microsoft.com/office/officeart/2005/8/layout/chevron2"/>
    <dgm:cxn modelId="{A6C71261-EB3A-4520-A2F2-1D36F7161FD6}" type="presParOf" srcId="{E21D192C-F52D-4250-835B-2B1C10419A47}" destId="{B24A395E-FCCE-48A6-A8F2-E4D94A16D732}" srcOrd="6" destOrd="0" presId="urn:microsoft.com/office/officeart/2005/8/layout/chevron2"/>
    <dgm:cxn modelId="{8571A090-0475-467A-BAFD-E1C9AC25E7FC}" type="presParOf" srcId="{B24A395E-FCCE-48A6-A8F2-E4D94A16D732}" destId="{4B91FBD6-A744-42FA-A513-E22E44B0829C}" srcOrd="0" destOrd="0" presId="urn:microsoft.com/office/officeart/2005/8/layout/chevron2"/>
    <dgm:cxn modelId="{ACD72A20-9253-4EEA-8E7B-2847049AF062}" type="presParOf" srcId="{B24A395E-FCCE-48A6-A8F2-E4D94A16D732}" destId="{B2B79176-8F11-4F8B-85DD-03C758787FF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8F4447-3EFC-4C0E-844E-D9E81B93FA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8EF06E-C4A8-434A-8CC0-32C8871CB193}">
      <dgm:prSet/>
      <dgm:spPr/>
      <dgm:t>
        <a:bodyPr/>
        <a:lstStyle/>
        <a:p>
          <a:pPr rtl="0"/>
          <a:r>
            <a:rPr lang="en-US" dirty="0" smtClean="0"/>
            <a:t>Total enrolment (0.5984)</a:t>
          </a:r>
          <a:endParaRPr lang="en-US" dirty="0"/>
        </a:p>
      </dgm:t>
    </dgm:pt>
    <dgm:pt modelId="{62560DD3-FFD6-431A-9A97-C737096BA520}" type="parTrans" cxnId="{0DED364E-EDCC-4612-9810-62C667A59F34}">
      <dgm:prSet/>
      <dgm:spPr/>
      <dgm:t>
        <a:bodyPr/>
        <a:lstStyle/>
        <a:p>
          <a:endParaRPr lang="en-US"/>
        </a:p>
      </dgm:t>
    </dgm:pt>
    <dgm:pt modelId="{8C8EC2C9-D1AF-4235-A8F0-E96CA72EAD38}" type="sibTrans" cxnId="{0DED364E-EDCC-4612-9810-62C667A59F34}">
      <dgm:prSet/>
      <dgm:spPr/>
      <dgm:t>
        <a:bodyPr/>
        <a:lstStyle/>
        <a:p>
          <a:endParaRPr lang="en-US"/>
        </a:p>
      </dgm:t>
    </dgm:pt>
    <dgm:pt modelId="{E2D82DC0-B5B7-42E0-9BDE-82AFA2FF8664}">
      <dgm:prSet/>
      <dgm:spPr/>
      <dgm:t>
        <a:bodyPr/>
        <a:lstStyle/>
        <a:p>
          <a:pPr rtl="0"/>
          <a:r>
            <a:rPr lang="en-US" dirty="0" smtClean="0"/>
            <a:t>Student-related factors affecting school climate (0.5217)</a:t>
          </a:r>
          <a:endParaRPr lang="en-US" dirty="0"/>
        </a:p>
      </dgm:t>
    </dgm:pt>
    <dgm:pt modelId="{72FA25F8-D067-444F-9A06-AEFCB1769DB2}" type="parTrans" cxnId="{D192E9DD-8AF9-47BE-84B2-723AB1C1B7E6}">
      <dgm:prSet/>
      <dgm:spPr/>
      <dgm:t>
        <a:bodyPr/>
        <a:lstStyle/>
        <a:p>
          <a:endParaRPr lang="en-US"/>
        </a:p>
      </dgm:t>
    </dgm:pt>
    <dgm:pt modelId="{3AF57C43-4034-4395-A298-F899A7ACBACE}" type="sibTrans" cxnId="{D192E9DD-8AF9-47BE-84B2-723AB1C1B7E6}">
      <dgm:prSet/>
      <dgm:spPr/>
      <dgm:t>
        <a:bodyPr/>
        <a:lstStyle/>
        <a:p>
          <a:endParaRPr lang="en-US"/>
        </a:p>
      </dgm:t>
    </dgm:pt>
    <dgm:pt modelId="{91E4C4EE-AEA2-4872-9A52-C802DA43C40B}">
      <dgm:prSet/>
      <dgm:spPr/>
      <dgm:t>
        <a:bodyPr/>
        <a:lstStyle/>
        <a:p>
          <a:pPr rtl="0"/>
          <a:r>
            <a:rPr lang="en-US" dirty="0" smtClean="0"/>
            <a:t>School autonomy (0.4384)</a:t>
          </a:r>
          <a:endParaRPr lang="en-US" dirty="0"/>
        </a:p>
      </dgm:t>
    </dgm:pt>
    <dgm:pt modelId="{173E7ED0-8B28-4217-BF8C-AA3BDA59F7CE}" type="parTrans" cxnId="{6D7C2DB0-2277-4BFD-9208-3A64784E34EF}">
      <dgm:prSet/>
      <dgm:spPr/>
      <dgm:t>
        <a:bodyPr/>
        <a:lstStyle/>
        <a:p>
          <a:endParaRPr lang="en-US"/>
        </a:p>
      </dgm:t>
    </dgm:pt>
    <dgm:pt modelId="{8D997334-E9EA-4DF7-A3DA-544357DAB0B8}" type="sibTrans" cxnId="{6D7C2DB0-2277-4BFD-9208-3A64784E34EF}">
      <dgm:prSet/>
      <dgm:spPr/>
      <dgm:t>
        <a:bodyPr/>
        <a:lstStyle/>
        <a:p>
          <a:endParaRPr lang="en-US"/>
        </a:p>
      </dgm:t>
    </dgm:pt>
    <dgm:pt modelId="{42C2D0CB-54FE-4D80-9343-BA07E07EB356}">
      <dgm:prSet/>
      <dgm:spPr/>
      <dgm:t>
        <a:bodyPr/>
        <a:lstStyle/>
        <a:p>
          <a:pPr rtl="0"/>
          <a:r>
            <a:rPr lang="en-US" dirty="0" err="1" smtClean="0"/>
            <a:t>Maths</a:t>
          </a:r>
          <a:r>
            <a:rPr lang="en-US" dirty="0" smtClean="0"/>
            <a:t> extra-curricular activities at school (0.3987)</a:t>
          </a:r>
          <a:endParaRPr lang="en-US" dirty="0"/>
        </a:p>
      </dgm:t>
    </dgm:pt>
    <dgm:pt modelId="{74FACAA5-D17A-4BB2-BEDE-D748ED1A7513}" type="parTrans" cxnId="{B842097E-7240-42FF-A46B-2B84A2F02372}">
      <dgm:prSet/>
      <dgm:spPr/>
      <dgm:t>
        <a:bodyPr/>
        <a:lstStyle/>
        <a:p>
          <a:endParaRPr lang="en-US"/>
        </a:p>
      </dgm:t>
    </dgm:pt>
    <dgm:pt modelId="{7810C1FE-856D-4497-974E-4E12F1A81B4D}" type="sibTrans" cxnId="{B842097E-7240-42FF-A46B-2B84A2F02372}">
      <dgm:prSet/>
      <dgm:spPr/>
      <dgm:t>
        <a:bodyPr/>
        <a:lstStyle/>
        <a:p>
          <a:endParaRPr lang="en-US"/>
        </a:p>
      </dgm:t>
    </dgm:pt>
    <dgm:pt modelId="{62F35C06-534E-46A7-B839-A47B8E307D5A}">
      <dgm:prSet/>
      <dgm:spPr/>
      <dgm:t>
        <a:bodyPr/>
        <a:lstStyle/>
        <a:p>
          <a:pPr rtl="0"/>
          <a:r>
            <a:rPr lang="en-US" dirty="0" smtClean="0"/>
            <a:t>Proportion of teacher with ISCED 5A (0.3460)</a:t>
          </a:r>
          <a:endParaRPr lang="en-US" dirty="0"/>
        </a:p>
      </dgm:t>
    </dgm:pt>
    <dgm:pt modelId="{9351DEC2-B6F5-40DB-AB37-FADB6F65B9BD}" type="parTrans" cxnId="{58408A95-6C9B-4078-B755-59699E5B6907}">
      <dgm:prSet/>
      <dgm:spPr/>
      <dgm:t>
        <a:bodyPr/>
        <a:lstStyle/>
        <a:p>
          <a:endParaRPr lang="en-US"/>
        </a:p>
      </dgm:t>
    </dgm:pt>
    <dgm:pt modelId="{81A6F97D-479C-45C0-84E5-9D652FD056F0}" type="sibTrans" cxnId="{58408A95-6C9B-4078-B755-59699E5B6907}">
      <dgm:prSet/>
      <dgm:spPr/>
      <dgm:t>
        <a:bodyPr/>
        <a:lstStyle/>
        <a:p>
          <a:endParaRPr lang="en-US"/>
        </a:p>
      </dgm:t>
    </dgm:pt>
    <dgm:pt modelId="{10BF20B4-5A9B-4996-B1E0-54D67F9DFC36}">
      <dgm:prSet/>
      <dgm:spPr/>
      <dgm:t>
        <a:bodyPr/>
        <a:lstStyle/>
        <a:p>
          <a:pPr rtl="0"/>
          <a:r>
            <a:rPr lang="en-US" dirty="0" smtClean="0"/>
            <a:t>Teacher-related factors affecting school climate (0.3197)</a:t>
          </a:r>
          <a:endParaRPr lang="en-US" dirty="0"/>
        </a:p>
      </dgm:t>
    </dgm:pt>
    <dgm:pt modelId="{F1A92F60-95EC-4B7C-B432-33373961CDD6}" type="parTrans" cxnId="{B3ABD61D-D618-4745-A71D-A274A7B9AF1F}">
      <dgm:prSet/>
      <dgm:spPr/>
      <dgm:t>
        <a:bodyPr/>
        <a:lstStyle/>
        <a:p>
          <a:endParaRPr lang="en-US"/>
        </a:p>
      </dgm:t>
    </dgm:pt>
    <dgm:pt modelId="{A7F5EF75-6F48-4169-83A2-BBFEF0CDED41}" type="sibTrans" cxnId="{B3ABD61D-D618-4745-A71D-A274A7B9AF1F}">
      <dgm:prSet/>
      <dgm:spPr/>
      <dgm:t>
        <a:bodyPr/>
        <a:lstStyle/>
        <a:p>
          <a:endParaRPr lang="en-US"/>
        </a:p>
      </dgm:t>
    </dgm:pt>
    <dgm:pt modelId="{3E583E26-15AD-4A07-814C-97FFFAA6509C}">
      <dgm:prSet/>
      <dgm:spPr/>
      <dgm:t>
        <a:bodyPr/>
        <a:lstStyle/>
        <a:p>
          <a:pPr rtl="0"/>
          <a:r>
            <a:rPr lang="en-US" dirty="0" smtClean="0"/>
            <a:t>Student Computers</a:t>
          </a:r>
          <a:endParaRPr lang="en-US" dirty="0"/>
        </a:p>
      </dgm:t>
    </dgm:pt>
    <dgm:pt modelId="{592BC9B1-315E-4C0D-BEF7-816C17156617}" type="parTrans" cxnId="{D9FAF252-C83A-412B-BB47-4339CDEEA1D6}">
      <dgm:prSet/>
      <dgm:spPr/>
      <dgm:t>
        <a:bodyPr/>
        <a:lstStyle/>
        <a:p>
          <a:endParaRPr lang="en-US"/>
        </a:p>
      </dgm:t>
    </dgm:pt>
    <dgm:pt modelId="{CFEB540C-77B1-4435-837C-E8F8E25CBD47}" type="sibTrans" cxnId="{D9FAF252-C83A-412B-BB47-4339CDEEA1D6}">
      <dgm:prSet/>
      <dgm:spPr/>
      <dgm:t>
        <a:bodyPr/>
        <a:lstStyle/>
        <a:p>
          <a:endParaRPr lang="en-US"/>
        </a:p>
      </dgm:t>
    </dgm:pt>
    <dgm:pt modelId="{2E2531EC-D6B6-4567-847B-C04D4E51299A}">
      <dgm:prSet/>
      <dgm:spPr/>
      <dgm:t>
        <a:bodyPr/>
        <a:lstStyle/>
        <a:p>
          <a:pPr rtl="0"/>
          <a:r>
            <a:rPr lang="en-US" dirty="0" smtClean="0"/>
            <a:t>Student-Teacher ratios</a:t>
          </a:r>
          <a:endParaRPr lang="en-US" dirty="0"/>
        </a:p>
      </dgm:t>
    </dgm:pt>
    <dgm:pt modelId="{432FD030-B4C2-439D-BC65-DA8403E017A1}" type="parTrans" cxnId="{25A6EFA2-870C-4A51-AB16-763EE5D57559}">
      <dgm:prSet/>
      <dgm:spPr/>
      <dgm:t>
        <a:bodyPr/>
        <a:lstStyle/>
        <a:p>
          <a:endParaRPr lang="en-US"/>
        </a:p>
      </dgm:t>
    </dgm:pt>
    <dgm:pt modelId="{792E5D6B-FAA3-4920-81CA-CE35FA7F8319}" type="sibTrans" cxnId="{25A6EFA2-870C-4A51-AB16-763EE5D57559}">
      <dgm:prSet/>
      <dgm:spPr/>
      <dgm:t>
        <a:bodyPr/>
        <a:lstStyle/>
        <a:p>
          <a:endParaRPr lang="en-US"/>
        </a:p>
      </dgm:t>
    </dgm:pt>
    <dgm:pt modelId="{1EF0F7D5-6C2A-4A58-832A-64D5E81E55C9}">
      <dgm:prSet/>
      <dgm:spPr/>
      <dgm:t>
        <a:bodyPr/>
        <a:lstStyle/>
        <a:p>
          <a:pPr rtl="0"/>
          <a:r>
            <a:rPr lang="en-US" dirty="0" smtClean="0"/>
            <a:t>Teacher-related factors affecting school climate</a:t>
          </a:r>
          <a:endParaRPr lang="en-US" dirty="0"/>
        </a:p>
      </dgm:t>
    </dgm:pt>
    <dgm:pt modelId="{BCF61655-84F1-4068-B1D0-544ED3A8F927}" type="parTrans" cxnId="{5166CF00-623D-4B28-9EAD-0F5E00D23C51}">
      <dgm:prSet/>
      <dgm:spPr/>
      <dgm:t>
        <a:bodyPr/>
        <a:lstStyle/>
        <a:p>
          <a:endParaRPr lang="en-US"/>
        </a:p>
      </dgm:t>
    </dgm:pt>
    <dgm:pt modelId="{6AF37C97-2218-4E41-8C9B-100E22EA0843}" type="sibTrans" cxnId="{5166CF00-623D-4B28-9EAD-0F5E00D23C51}">
      <dgm:prSet/>
      <dgm:spPr/>
      <dgm:t>
        <a:bodyPr/>
        <a:lstStyle/>
        <a:p>
          <a:endParaRPr lang="en-US"/>
        </a:p>
      </dgm:t>
    </dgm:pt>
    <dgm:pt modelId="{8AAB41E0-1E98-4292-8620-C862934CA63C}">
      <dgm:prSet/>
      <dgm:spPr/>
      <dgm:t>
        <a:bodyPr/>
        <a:lstStyle/>
        <a:p>
          <a:pPr rtl="0"/>
          <a:r>
            <a:rPr lang="en-US" dirty="0" smtClean="0"/>
            <a:t>Quality of infrastructure</a:t>
          </a:r>
          <a:endParaRPr lang="en-US" dirty="0"/>
        </a:p>
      </dgm:t>
    </dgm:pt>
    <dgm:pt modelId="{319F0059-BE0C-41E8-B188-F3ECDDE50208}" type="parTrans" cxnId="{932D63AB-599A-4251-A066-3E8314448783}">
      <dgm:prSet/>
      <dgm:spPr/>
      <dgm:t>
        <a:bodyPr/>
        <a:lstStyle/>
        <a:p>
          <a:endParaRPr lang="en-US"/>
        </a:p>
      </dgm:t>
    </dgm:pt>
    <dgm:pt modelId="{77DC2CA9-4360-453E-A612-B7CD0313AF86}" type="sibTrans" cxnId="{932D63AB-599A-4251-A066-3E8314448783}">
      <dgm:prSet/>
      <dgm:spPr/>
      <dgm:t>
        <a:bodyPr/>
        <a:lstStyle/>
        <a:p>
          <a:endParaRPr lang="en-US"/>
        </a:p>
      </dgm:t>
    </dgm:pt>
    <dgm:pt modelId="{AB73AB2F-EAE1-45E6-A820-153BF5254A14}">
      <dgm:prSet/>
      <dgm:spPr/>
      <dgm:t>
        <a:bodyPr/>
        <a:lstStyle/>
        <a:p>
          <a:pPr rtl="0"/>
          <a:r>
            <a:rPr lang="en-US" dirty="0" smtClean="0"/>
            <a:t>Index of school responsibility for curriculum and assessment</a:t>
          </a:r>
          <a:endParaRPr lang="en-US" dirty="0"/>
        </a:p>
      </dgm:t>
    </dgm:pt>
    <dgm:pt modelId="{BDBB396D-BC9D-452D-B595-22B6A2A43B9F}" type="parTrans" cxnId="{A5C9C83E-B6CA-4059-BB1D-50D5E2AB3E24}">
      <dgm:prSet/>
      <dgm:spPr/>
      <dgm:t>
        <a:bodyPr/>
        <a:lstStyle/>
        <a:p>
          <a:endParaRPr lang="en-US"/>
        </a:p>
      </dgm:t>
    </dgm:pt>
    <dgm:pt modelId="{4FC61ADE-5C0C-4D17-877F-1FD15B7A2954}" type="sibTrans" cxnId="{A5C9C83E-B6CA-4059-BB1D-50D5E2AB3E24}">
      <dgm:prSet/>
      <dgm:spPr/>
      <dgm:t>
        <a:bodyPr/>
        <a:lstStyle/>
        <a:p>
          <a:endParaRPr lang="en-US"/>
        </a:p>
      </dgm:t>
    </dgm:pt>
    <dgm:pt modelId="{D53F008C-0261-475B-8C80-A450684D378D}">
      <dgm:prSet/>
      <dgm:spPr/>
      <dgm:t>
        <a:bodyPr/>
        <a:lstStyle/>
        <a:p>
          <a:pPr rtl="0"/>
          <a:r>
            <a:rPr lang="en-US" smtClean="0"/>
            <a:t>Funding - </a:t>
          </a:r>
          <a:r>
            <a:rPr lang="en-US" dirty="0" smtClean="0"/>
            <a:t>Government</a:t>
          </a:r>
          <a:endParaRPr lang="en-US" dirty="0"/>
        </a:p>
      </dgm:t>
    </dgm:pt>
    <dgm:pt modelId="{36515CF6-7B72-4DC3-9489-9314F9C15F21}" type="parTrans" cxnId="{085A5BD3-8C12-42CB-A37E-65E868CA4629}">
      <dgm:prSet/>
      <dgm:spPr/>
      <dgm:t>
        <a:bodyPr/>
        <a:lstStyle/>
        <a:p>
          <a:endParaRPr lang="en-US"/>
        </a:p>
      </dgm:t>
    </dgm:pt>
    <dgm:pt modelId="{E3CEAE22-684D-432A-B7F9-A1A93BD627FB}" type="sibTrans" cxnId="{085A5BD3-8C12-42CB-A37E-65E868CA4629}">
      <dgm:prSet/>
      <dgm:spPr/>
      <dgm:t>
        <a:bodyPr/>
        <a:lstStyle/>
        <a:p>
          <a:endParaRPr lang="en-US"/>
        </a:p>
      </dgm:t>
    </dgm:pt>
    <dgm:pt modelId="{3CFBD9A5-BE73-4A88-83D2-5CB3FD173AA0}">
      <dgm:prSet/>
      <dgm:spPr/>
      <dgm:t>
        <a:bodyPr/>
        <a:lstStyle/>
        <a:p>
          <a:pPr rtl="0"/>
          <a:r>
            <a:rPr lang="en-US" dirty="0" smtClean="0"/>
            <a:t>Student-Teacher ratio</a:t>
          </a:r>
          <a:endParaRPr lang="en-US" dirty="0"/>
        </a:p>
      </dgm:t>
    </dgm:pt>
    <dgm:pt modelId="{87644A76-433C-4154-99E2-3FA8CD8C9157}" type="parTrans" cxnId="{6BD1F96F-1AE4-4269-879C-8E029C62ACF7}">
      <dgm:prSet/>
      <dgm:spPr/>
      <dgm:t>
        <a:bodyPr/>
        <a:lstStyle/>
        <a:p>
          <a:endParaRPr lang="en-US"/>
        </a:p>
      </dgm:t>
    </dgm:pt>
    <dgm:pt modelId="{C0B61504-40B9-483C-B01A-200C39E40D35}" type="sibTrans" cxnId="{6BD1F96F-1AE4-4269-879C-8E029C62ACF7}">
      <dgm:prSet/>
      <dgm:spPr/>
      <dgm:t>
        <a:bodyPr/>
        <a:lstStyle/>
        <a:p>
          <a:endParaRPr lang="en-US"/>
        </a:p>
      </dgm:t>
    </dgm:pt>
    <dgm:pt modelId="{4A7AB433-3C3F-43F0-ABF8-A8227B936A5C}">
      <dgm:prSet/>
      <dgm:spPr/>
      <dgm:t>
        <a:bodyPr/>
        <a:lstStyle/>
        <a:p>
          <a:pPr rtl="0"/>
          <a:r>
            <a:rPr lang="en-US" dirty="0" smtClean="0"/>
            <a:t>Index of school responsibility for resource allocation</a:t>
          </a:r>
          <a:endParaRPr lang="en-US" dirty="0"/>
        </a:p>
      </dgm:t>
    </dgm:pt>
    <dgm:pt modelId="{611E00ED-5193-4CFE-881B-67681FA5FBE3}" type="parTrans" cxnId="{53B642A8-E36E-4E00-A721-4BFBEB2C14F3}">
      <dgm:prSet/>
      <dgm:spPr/>
      <dgm:t>
        <a:bodyPr/>
        <a:lstStyle/>
        <a:p>
          <a:endParaRPr lang="en-US"/>
        </a:p>
      </dgm:t>
    </dgm:pt>
    <dgm:pt modelId="{F41204B4-5E03-486C-93BF-58C80D5D864E}" type="sibTrans" cxnId="{53B642A8-E36E-4E00-A721-4BFBEB2C14F3}">
      <dgm:prSet/>
      <dgm:spPr/>
      <dgm:t>
        <a:bodyPr/>
        <a:lstStyle/>
        <a:p>
          <a:endParaRPr lang="en-US"/>
        </a:p>
      </dgm:t>
    </dgm:pt>
    <dgm:pt modelId="{5C54F139-850E-448E-9AC2-FDD5B7C382E1}">
      <dgm:prSet/>
      <dgm:spPr/>
      <dgm:t>
        <a:bodyPr/>
        <a:lstStyle/>
        <a:p>
          <a:pPr rtl="0"/>
          <a:r>
            <a:rPr lang="en-US" dirty="0" smtClean="0"/>
            <a:t>Quality of infrastructure and Quality of educational resources</a:t>
          </a:r>
          <a:endParaRPr lang="en-US" dirty="0"/>
        </a:p>
      </dgm:t>
    </dgm:pt>
    <dgm:pt modelId="{22A4AFFA-E199-44E6-9245-8F34CF80EC87}" type="parTrans" cxnId="{311248B3-BC4C-4BB3-A6EE-4835B40A8FB3}">
      <dgm:prSet/>
      <dgm:spPr/>
      <dgm:t>
        <a:bodyPr/>
        <a:lstStyle/>
        <a:p>
          <a:endParaRPr lang="en-US"/>
        </a:p>
      </dgm:t>
    </dgm:pt>
    <dgm:pt modelId="{94C21054-7E14-42AD-A85A-070390EF0751}" type="sibTrans" cxnId="{311248B3-BC4C-4BB3-A6EE-4835B40A8FB3}">
      <dgm:prSet/>
      <dgm:spPr/>
      <dgm:t>
        <a:bodyPr/>
        <a:lstStyle/>
        <a:p>
          <a:endParaRPr lang="en-US"/>
        </a:p>
      </dgm:t>
    </dgm:pt>
    <dgm:pt modelId="{9C1C86BF-3607-491B-A4DF-017FE0319720}">
      <dgm:prSet/>
      <dgm:spPr/>
      <dgm:t>
        <a:bodyPr/>
        <a:lstStyle/>
        <a:p>
          <a:pPr rtl="0"/>
          <a:r>
            <a:rPr lang="en-US" dirty="0" smtClean="0"/>
            <a:t>Student-related factors affecting school climate</a:t>
          </a:r>
          <a:endParaRPr lang="en-US" dirty="0"/>
        </a:p>
      </dgm:t>
    </dgm:pt>
    <dgm:pt modelId="{49F4AFF9-FFB9-4D30-87B9-0C8F00301DA7}" type="parTrans" cxnId="{4A764658-3F31-42D6-8ED8-99E89ABA8486}">
      <dgm:prSet/>
      <dgm:spPr/>
      <dgm:t>
        <a:bodyPr/>
        <a:lstStyle/>
        <a:p>
          <a:endParaRPr lang="en-US"/>
        </a:p>
      </dgm:t>
    </dgm:pt>
    <dgm:pt modelId="{5A3C19A4-E82C-48B1-8B6E-BAA39B45CA91}" type="sibTrans" cxnId="{4A764658-3F31-42D6-8ED8-99E89ABA8486}">
      <dgm:prSet/>
      <dgm:spPr/>
      <dgm:t>
        <a:bodyPr/>
        <a:lstStyle/>
        <a:p>
          <a:endParaRPr lang="en-US"/>
        </a:p>
      </dgm:t>
    </dgm:pt>
    <dgm:pt modelId="{CDD466D2-6A26-4BD2-85E5-E6F56F06D73A}" type="pres">
      <dgm:prSet presAssocID="{1D8F4447-3EFC-4C0E-844E-D9E81B93FA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54F5A0-A3C9-4D8F-A87F-876178F82C86}" type="pres">
      <dgm:prSet presAssocID="{828EF06E-C4A8-434A-8CC0-32C8871CB193}" presName="linNode" presStyleCnt="0"/>
      <dgm:spPr/>
    </dgm:pt>
    <dgm:pt modelId="{36F8A1E2-9CBE-497C-9A12-3D11D001D38E}" type="pres">
      <dgm:prSet presAssocID="{828EF06E-C4A8-434A-8CC0-32C8871CB193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86365-29CA-4E30-AEA5-46612C3E3419}" type="pres">
      <dgm:prSet presAssocID="{828EF06E-C4A8-434A-8CC0-32C8871CB193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A6F66-3209-44B2-8A85-4B1BB5E9FA58}" type="pres">
      <dgm:prSet presAssocID="{8C8EC2C9-D1AF-4235-A8F0-E96CA72EAD38}" presName="sp" presStyleCnt="0"/>
      <dgm:spPr/>
    </dgm:pt>
    <dgm:pt modelId="{A369E16E-E8EB-4F04-A7C3-AF48C7E453AB}" type="pres">
      <dgm:prSet presAssocID="{E2D82DC0-B5B7-42E0-9BDE-82AFA2FF8664}" presName="linNode" presStyleCnt="0"/>
      <dgm:spPr/>
    </dgm:pt>
    <dgm:pt modelId="{77360DDD-CFA9-4484-959E-1AAAA88B9BAA}" type="pres">
      <dgm:prSet presAssocID="{E2D82DC0-B5B7-42E0-9BDE-82AFA2FF8664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AC050-3D06-44A9-A148-07FB2E779F4B}" type="pres">
      <dgm:prSet presAssocID="{E2D82DC0-B5B7-42E0-9BDE-82AFA2FF8664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4FE06-F620-4C4F-9FAD-4A915B6D731A}" type="pres">
      <dgm:prSet presAssocID="{3AF57C43-4034-4395-A298-F899A7ACBACE}" presName="sp" presStyleCnt="0"/>
      <dgm:spPr/>
    </dgm:pt>
    <dgm:pt modelId="{A78AA217-66FB-4650-A0EF-18483B3460CA}" type="pres">
      <dgm:prSet presAssocID="{91E4C4EE-AEA2-4872-9A52-C802DA43C40B}" presName="linNode" presStyleCnt="0"/>
      <dgm:spPr/>
    </dgm:pt>
    <dgm:pt modelId="{F97C58AB-752E-4829-A13C-06144BEEB460}" type="pres">
      <dgm:prSet presAssocID="{91E4C4EE-AEA2-4872-9A52-C802DA43C40B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2829E-37B4-48CD-9199-58A6E6FD8E26}" type="pres">
      <dgm:prSet presAssocID="{91E4C4EE-AEA2-4872-9A52-C802DA43C40B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D4264-B60D-40F8-8485-D09B0617FEBE}" type="pres">
      <dgm:prSet presAssocID="{8D997334-E9EA-4DF7-A3DA-544357DAB0B8}" presName="sp" presStyleCnt="0"/>
      <dgm:spPr/>
    </dgm:pt>
    <dgm:pt modelId="{DBD1FAE2-B436-4422-BD81-12191AFD8A60}" type="pres">
      <dgm:prSet presAssocID="{42C2D0CB-54FE-4D80-9343-BA07E07EB356}" presName="linNode" presStyleCnt="0"/>
      <dgm:spPr/>
    </dgm:pt>
    <dgm:pt modelId="{3A77043A-1FE8-4CF7-B08C-8C73457F99F5}" type="pres">
      <dgm:prSet presAssocID="{42C2D0CB-54FE-4D80-9343-BA07E07EB356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3609E-8757-46A2-AB58-ADBF2FC80878}" type="pres">
      <dgm:prSet presAssocID="{42C2D0CB-54FE-4D80-9343-BA07E07EB356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FA43C-836A-4870-BE06-40F9C452E8BC}" type="pres">
      <dgm:prSet presAssocID="{7810C1FE-856D-4497-974E-4E12F1A81B4D}" presName="sp" presStyleCnt="0"/>
      <dgm:spPr/>
    </dgm:pt>
    <dgm:pt modelId="{F23BD98E-9498-4654-ABAC-E6F677D9C14B}" type="pres">
      <dgm:prSet presAssocID="{62F35C06-534E-46A7-B839-A47B8E307D5A}" presName="linNode" presStyleCnt="0"/>
      <dgm:spPr/>
    </dgm:pt>
    <dgm:pt modelId="{641475D1-1C3C-41B5-9B4A-BCE73EAC2F31}" type="pres">
      <dgm:prSet presAssocID="{62F35C06-534E-46A7-B839-A47B8E307D5A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0D8B6-4924-48BA-89EA-40ECDCAC0333}" type="pres">
      <dgm:prSet presAssocID="{62F35C06-534E-46A7-B839-A47B8E307D5A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3A1E9-E5A0-41FE-B25B-E2D668306C16}" type="pres">
      <dgm:prSet presAssocID="{81A6F97D-479C-45C0-84E5-9D652FD056F0}" presName="sp" presStyleCnt="0"/>
      <dgm:spPr/>
    </dgm:pt>
    <dgm:pt modelId="{7076B011-B016-4542-AE9C-D48D258BF086}" type="pres">
      <dgm:prSet presAssocID="{10BF20B4-5A9B-4996-B1E0-54D67F9DFC36}" presName="linNode" presStyleCnt="0"/>
      <dgm:spPr/>
    </dgm:pt>
    <dgm:pt modelId="{9502C360-06CB-45F8-9198-1AC8CCE69A53}" type="pres">
      <dgm:prSet presAssocID="{10BF20B4-5A9B-4996-B1E0-54D67F9DFC36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657BE-A848-4B9A-9F58-3580FE526689}" type="pres">
      <dgm:prSet presAssocID="{10BF20B4-5A9B-4996-B1E0-54D67F9DFC36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7C2DB0-2277-4BFD-9208-3A64784E34EF}" srcId="{1D8F4447-3EFC-4C0E-844E-D9E81B93FA74}" destId="{91E4C4EE-AEA2-4872-9A52-C802DA43C40B}" srcOrd="2" destOrd="0" parTransId="{173E7ED0-8B28-4217-BF8C-AA3BDA59F7CE}" sibTransId="{8D997334-E9EA-4DF7-A3DA-544357DAB0B8}"/>
    <dgm:cxn modelId="{8356DBC4-3B80-4727-9DD8-FFAD407E52E5}" type="presOf" srcId="{AB73AB2F-EAE1-45E6-A820-153BF5254A14}" destId="{3652829E-37B4-48CD-9199-58A6E6FD8E26}" srcOrd="0" destOrd="0" presId="urn:microsoft.com/office/officeart/2005/8/layout/vList5"/>
    <dgm:cxn modelId="{4A764658-3F31-42D6-8ED8-99E89ABA8486}" srcId="{10BF20B4-5A9B-4996-B1E0-54D67F9DFC36}" destId="{9C1C86BF-3607-491B-A4DF-017FE0319720}" srcOrd="0" destOrd="0" parTransId="{49F4AFF9-FFB9-4D30-87B9-0C8F00301DA7}" sibTransId="{5A3C19A4-E82C-48B1-8B6E-BAA39B45CA91}"/>
    <dgm:cxn modelId="{718CC219-F597-421F-BD87-3D50D4215079}" type="presOf" srcId="{42C2D0CB-54FE-4D80-9343-BA07E07EB356}" destId="{3A77043A-1FE8-4CF7-B08C-8C73457F99F5}" srcOrd="0" destOrd="0" presId="urn:microsoft.com/office/officeart/2005/8/layout/vList5"/>
    <dgm:cxn modelId="{0D1868F7-B7C6-4005-BA99-061504E539CB}" type="presOf" srcId="{9C1C86BF-3607-491B-A4DF-017FE0319720}" destId="{FD3657BE-A848-4B9A-9F58-3580FE526689}" srcOrd="0" destOrd="0" presId="urn:microsoft.com/office/officeart/2005/8/layout/vList5"/>
    <dgm:cxn modelId="{D192E9DD-8AF9-47BE-84B2-723AB1C1B7E6}" srcId="{1D8F4447-3EFC-4C0E-844E-D9E81B93FA74}" destId="{E2D82DC0-B5B7-42E0-9BDE-82AFA2FF8664}" srcOrd="1" destOrd="0" parTransId="{72FA25F8-D067-444F-9A06-AEFCB1769DB2}" sibTransId="{3AF57C43-4034-4395-A298-F899A7ACBACE}"/>
    <dgm:cxn modelId="{10D7170A-EB5C-4EA0-A3A9-0675E66C3AD4}" type="presOf" srcId="{5C54F139-850E-448E-9AC2-FDD5B7C382E1}" destId="{FD3657BE-A848-4B9A-9F58-3580FE526689}" srcOrd="0" destOrd="1" presId="urn:microsoft.com/office/officeart/2005/8/layout/vList5"/>
    <dgm:cxn modelId="{25A6EFA2-870C-4A51-AB16-763EE5D57559}" srcId="{828EF06E-C4A8-434A-8CC0-32C8871CB193}" destId="{2E2531EC-D6B6-4567-847B-C04D4E51299A}" srcOrd="1" destOrd="0" parTransId="{432FD030-B4C2-439D-BC65-DA8403E017A1}" sibTransId="{792E5D6B-FAA3-4920-81CA-CE35FA7F8319}"/>
    <dgm:cxn modelId="{58408A95-6C9B-4078-B755-59699E5B6907}" srcId="{1D8F4447-3EFC-4C0E-844E-D9E81B93FA74}" destId="{62F35C06-534E-46A7-B839-A47B8E307D5A}" srcOrd="4" destOrd="0" parTransId="{9351DEC2-B6F5-40DB-AB37-FADB6F65B9BD}" sibTransId="{81A6F97D-479C-45C0-84E5-9D652FD056F0}"/>
    <dgm:cxn modelId="{A5C9C83E-B6CA-4059-BB1D-50D5E2AB3E24}" srcId="{91E4C4EE-AEA2-4872-9A52-C802DA43C40B}" destId="{AB73AB2F-EAE1-45E6-A820-153BF5254A14}" srcOrd="0" destOrd="0" parTransId="{BDBB396D-BC9D-452D-B595-22B6A2A43B9F}" sibTransId="{4FC61ADE-5C0C-4D17-877F-1FD15B7A2954}"/>
    <dgm:cxn modelId="{B842097E-7240-42FF-A46B-2B84A2F02372}" srcId="{1D8F4447-3EFC-4C0E-844E-D9E81B93FA74}" destId="{42C2D0CB-54FE-4D80-9343-BA07E07EB356}" srcOrd="3" destOrd="0" parTransId="{74FACAA5-D17A-4BB2-BEDE-D748ED1A7513}" sibTransId="{7810C1FE-856D-4497-974E-4E12F1A81B4D}"/>
    <dgm:cxn modelId="{12568B81-98FC-4966-ACDF-C4B49308576B}" type="presOf" srcId="{2E2531EC-D6B6-4567-847B-C04D4E51299A}" destId="{B5786365-29CA-4E30-AEA5-46612C3E3419}" srcOrd="0" destOrd="1" presId="urn:microsoft.com/office/officeart/2005/8/layout/vList5"/>
    <dgm:cxn modelId="{932D63AB-599A-4251-A066-3E8314448783}" srcId="{E2D82DC0-B5B7-42E0-9BDE-82AFA2FF8664}" destId="{8AAB41E0-1E98-4292-8620-C862934CA63C}" srcOrd="1" destOrd="0" parTransId="{319F0059-BE0C-41E8-B188-F3ECDDE50208}" sibTransId="{77DC2CA9-4360-453E-A612-B7CD0313AF86}"/>
    <dgm:cxn modelId="{34ABBB1E-B0C9-4201-89A0-17B2CE497704}" type="presOf" srcId="{828EF06E-C4A8-434A-8CC0-32C8871CB193}" destId="{36F8A1E2-9CBE-497C-9A12-3D11D001D38E}" srcOrd="0" destOrd="0" presId="urn:microsoft.com/office/officeart/2005/8/layout/vList5"/>
    <dgm:cxn modelId="{085A5BD3-8C12-42CB-A37E-65E868CA4629}" srcId="{42C2D0CB-54FE-4D80-9343-BA07E07EB356}" destId="{D53F008C-0261-475B-8C80-A450684D378D}" srcOrd="0" destOrd="0" parTransId="{36515CF6-7B72-4DC3-9489-9314F9C15F21}" sibTransId="{E3CEAE22-684D-432A-B7F9-A1A93BD627FB}"/>
    <dgm:cxn modelId="{0DED364E-EDCC-4612-9810-62C667A59F34}" srcId="{1D8F4447-3EFC-4C0E-844E-D9E81B93FA74}" destId="{828EF06E-C4A8-434A-8CC0-32C8871CB193}" srcOrd="0" destOrd="0" parTransId="{62560DD3-FFD6-431A-9A97-C737096BA520}" sibTransId="{8C8EC2C9-D1AF-4235-A8F0-E96CA72EAD38}"/>
    <dgm:cxn modelId="{B3ABD61D-D618-4745-A71D-A274A7B9AF1F}" srcId="{1D8F4447-3EFC-4C0E-844E-D9E81B93FA74}" destId="{10BF20B4-5A9B-4996-B1E0-54D67F9DFC36}" srcOrd="5" destOrd="0" parTransId="{F1A92F60-95EC-4B7C-B432-33373961CDD6}" sibTransId="{A7F5EF75-6F48-4169-83A2-BBFEF0CDED41}"/>
    <dgm:cxn modelId="{E5D57719-7A5D-4680-B155-F0BD80CC1FD9}" type="presOf" srcId="{91E4C4EE-AEA2-4872-9A52-C802DA43C40B}" destId="{F97C58AB-752E-4829-A13C-06144BEEB460}" srcOrd="0" destOrd="0" presId="urn:microsoft.com/office/officeart/2005/8/layout/vList5"/>
    <dgm:cxn modelId="{5A451AA6-9DD9-4E3B-8B0C-192858B6BB79}" type="presOf" srcId="{8AAB41E0-1E98-4292-8620-C862934CA63C}" destId="{2D8AC050-3D06-44A9-A148-07FB2E779F4B}" srcOrd="0" destOrd="1" presId="urn:microsoft.com/office/officeart/2005/8/layout/vList5"/>
    <dgm:cxn modelId="{AE8D4105-9713-4AD2-B8DC-AC70D7F210DD}" type="presOf" srcId="{10BF20B4-5A9B-4996-B1E0-54D67F9DFC36}" destId="{9502C360-06CB-45F8-9198-1AC8CCE69A53}" srcOrd="0" destOrd="0" presId="urn:microsoft.com/office/officeart/2005/8/layout/vList5"/>
    <dgm:cxn modelId="{D9FAF252-C83A-412B-BB47-4339CDEEA1D6}" srcId="{828EF06E-C4A8-434A-8CC0-32C8871CB193}" destId="{3E583E26-15AD-4A07-814C-97FFFAA6509C}" srcOrd="0" destOrd="0" parTransId="{592BC9B1-315E-4C0D-BEF7-816C17156617}" sibTransId="{CFEB540C-77B1-4435-837C-E8F8E25CBD47}"/>
    <dgm:cxn modelId="{1A11BEB4-4AF3-47FA-839D-1866C09FF773}" type="presOf" srcId="{E2D82DC0-B5B7-42E0-9BDE-82AFA2FF8664}" destId="{77360DDD-CFA9-4484-959E-1AAAA88B9BAA}" srcOrd="0" destOrd="0" presId="urn:microsoft.com/office/officeart/2005/8/layout/vList5"/>
    <dgm:cxn modelId="{6BD1F96F-1AE4-4269-879C-8E029C62ACF7}" srcId="{42C2D0CB-54FE-4D80-9343-BA07E07EB356}" destId="{3CFBD9A5-BE73-4A88-83D2-5CB3FD173AA0}" srcOrd="1" destOrd="0" parTransId="{87644A76-433C-4154-99E2-3FA8CD8C9157}" sibTransId="{C0B61504-40B9-483C-B01A-200C39E40D35}"/>
    <dgm:cxn modelId="{61536F2F-DF0B-4A24-8FB2-8405A1B02909}" type="presOf" srcId="{D53F008C-0261-475B-8C80-A450684D378D}" destId="{B673609E-8757-46A2-AB58-ADBF2FC80878}" srcOrd="0" destOrd="0" presId="urn:microsoft.com/office/officeart/2005/8/layout/vList5"/>
    <dgm:cxn modelId="{19460A11-CB80-4F0A-B629-CA2F02115080}" type="presOf" srcId="{62F35C06-534E-46A7-B839-A47B8E307D5A}" destId="{641475D1-1C3C-41B5-9B4A-BCE73EAC2F31}" srcOrd="0" destOrd="0" presId="urn:microsoft.com/office/officeart/2005/8/layout/vList5"/>
    <dgm:cxn modelId="{DC16E5EF-0775-4FB4-99F9-4B2DD9B8A6CE}" type="presOf" srcId="{3E583E26-15AD-4A07-814C-97FFFAA6509C}" destId="{B5786365-29CA-4E30-AEA5-46612C3E3419}" srcOrd="0" destOrd="0" presId="urn:microsoft.com/office/officeart/2005/8/layout/vList5"/>
    <dgm:cxn modelId="{8040EEEB-CFBD-476D-9C90-DE053F0CAE0B}" type="presOf" srcId="{3CFBD9A5-BE73-4A88-83D2-5CB3FD173AA0}" destId="{B673609E-8757-46A2-AB58-ADBF2FC80878}" srcOrd="0" destOrd="1" presId="urn:microsoft.com/office/officeart/2005/8/layout/vList5"/>
    <dgm:cxn modelId="{78764D51-35AD-4E5C-826B-CD2BF91BB97F}" type="presOf" srcId="{1D8F4447-3EFC-4C0E-844E-D9E81B93FA74}" destId="{CDD466D2-6A26-4BD2-85E5-E6F56F06D73A}" srcOrd="0" destOrd="0" presId="urn:microsoft.com/office/officeart/2005/8/layout/vList5"/>
    <dgm:cxn modelId="{919DC5F4-7159-4B57-A87F-497CDED40F3A}" type="presOf" srcId="{1EF0F7D5-6C2A-4A58-832A-64D5E81E55C9}" destId="{2D8AC050-3D06-44A9-A148-07FB2E779F4B}" srcOrd="0" destOrd="0" presId="urn:microsoft.com/office/officeart/2005/8/layout/vList5"/>
    <dgm:cxn modelId="{53B642A8-E36E-4E00-A721-4BFBEB2C14F3}" srcId="{62F35C06-534E-46A7-B839-A47B8E307D5A}" destId="{4A7AB433-3C3F-43F0-ABF8-A8227B936A5C}" srcOrd="0" destOrd="0" parTransId="{611E00ED-5193-4CFE-881B-67681FA5FBE3}" sibTransId="{F41204B4-5E03-486C-93BF-58C80D5D864E}"/>
    <dgm:cxn modelId="{5166CF00-623D-4B28-9EAD-0F5E00D23C51}" srcId="{E2D82DC0-B5B7-42E0-9BDE-82AFA2FF8664}" destId="{1EF0F7D5-6C2A-4A58-832A-64D5E81E55C9}" srcOrd="0" destOrd="0" parTransId="{BCF61655-84F1-4068-B1D0-544ED3A8F927}" sibTransId="{6AF37C97-2218-4E41-8C9B-100E22EA0843}"/>
    <dgm:cxn modelId="{311248B3-BC4C-4BB3-A6EE-4835B40A8FB3}" srcId="{10BF20B4-5A9B-4996-B1E0-54D67F9DFC36}" destId="{5C54F139-850E-448E-9AC2-FDD5B7C382E1}" srcOrd="1" destOrd="0" parTransId="{22A4AFFA-E199-44E6-9245-8F34CF80EC87}" sibTransId="{94C21054-7E14-42AD-A85A-070390EF0751}"/>
    <dgm:cxn modelId="{5559E6B0-9996-4474-AB59-4BB29AC1EBE3}" type="presOf" srcId="{4A7AB433-3C3F-43F0-ABF8-A8227B936A5C}" destId="{E890D8B6-4924-48BA-89EA-40ECDCAC0333}" srcOrd="0" destOrd="0" presId="urn:microsoft.com/office/officeart/2005/8/layout/vList5"/>
    <dgm:cxn modelId="{352403C9-37E1-4E2F-8663-E810C0E0A395}" type="presParOf" srcId="{CDD466D2-6A26-4BD2-85E5-E6F56F06D73A}" destId="{7D54F5A0-A3C9-4D8F-A87F-876178F82C86}" srcOrd="0" destOrd="0" presId="urn:microsoft.com/office/officeart/2005/8/layout/vList5"/>
    <dgm:cxn modelId="{99431587-1BE3-4193-867A-5F0D354FECE9}" type="presParOf" srcId="{7D54F5A0-A3C9-4D8F-A87F-876178F82C86}" destId="{36F8A1E2-9CBE-497C-9A12-3D11D001D38E}" srcOrd="0" destOrd="0" presId="urn:microsoft.com/office/officeart/2005/8/layout/vList5"/>
    <dgm:cxn modelId="{7C58D264-FD22-4EFA-BD8E-F7BD7E59BBD1}" type="presParOf" srcId="{7D54F5A0-A3C9-4D8F-A87F-876178F82C86}" destId="{B5786365-29CA-4E30-AEA5-46612C3E3419}" srcOrd="1" destOrd="0" presId="urn:microsoft.com/office/officeart/2005/8/layout/vList5"/>
    <dgm:cxn modelId="{237AF7AA-3AAA-4727-8F16-F987FCB87A34}" type="presParOf" srcId="{CDD466D2-6A26-4BD2-85E5-E6F56F06D73A}" destId="{221A6F66-3209-44B2-8A85-4B1BB5E9FA58}" srcOrd="1" destOrd="0" presId="urn:microsoft.com/office/officeart/2005/8/layout/vList5"/>
    <dgm:cxn modelId="{5EC9951F-BEEE-4579-9B61-C3CA101E4C0F}" type="presParOf" srcId="{CDD466D2-6A26-4BD2-85E5-E6F56F06D73A}" destId="{A369E16E-E8EB-4F04-A7C3-AF48C7E453AB}" srcOrd="2" destOrd="0" presId="urn:microsoft.com/office/officeart/2005/8/layout/vList5"/>
    <dgm:cxn modelId="{A30EB3B8-4F2A-45D0-A004-74132A7DCD13}" type="presParOf" srcId="{A369E16E-E8EB-4F04-A7C3-AF48C7E453AB}" destId="{77360DDD-CFA9-4484-959E-1AAAA88B9BAA}" srcOrd="0" destOrd="0" presId="urn:microsoft.com/office/officeart/2005/8/layout/vList5"/>
    <dgm:cxn modelId="{FA8C385D-8E34-4DC0-88C1-101F1215F5E3}" type="presParOf" srcId="{A369E16E-E8EB-4F04-A7C3-AF48C7E453AB}" destId="{2D8AC050-3D06-44A9-A148-07FB2E779F4B}" srcOrd="1" destOrd="0" presId="urn:microsoft.com/office/officeart/2005/8/layout/vList5"/>
    <dgm:cxn modelId="{8CB9D9CD-D9EA-46D4-BC97-DF5135604A41}" type="presParOf" srcId="{CDD466D2-6A26-4BD2-85E5-E6F56F06D73A}" destId="{AAB4FE06-F620-4C4F-9FAD-4A915B6D731A}" srcOrd="3" destOrd="0" presId="urn:microsoft.com/office/officeart/2005/8/layout/vList5"/>
    <dgm:cxn modelId="{008503D6-DAD6-43BF-8E33-A2E123043F8D}" type="presParOf" srcId="{CDD466D2-6A26-4BD2-85E5-E6F56F06D73A}" destId="{A78AA217-66FB-4650-A0EF-18483B3460CA}" srcOrd="4" destOrd="0" presId="urn:microsoft.com/office/officeart/2005/8/layout/vList5"/>
    <dgm:cxn modelId="{F6C13DB4-EA7A-4B38-B654-7D863FF1B6D7}" type="presParOf" srcId="{A78AA217-66FB-4650-A0EF-18483B3460CA}" destId="{F97C58AB-752E-4829-A13C-06144BEEB460}" srcOrd="0" destOrd="0" presId="urn:microsoft.com/office/officeart/2005/8/layout/vList5"/>
    <dgm:cxn modelId="{FCCE9380-907D-489C-9D6C-85E642BA88BE}" type="presParOf" srcId="{A78AA217-66FB-4650-A0EF-18483B3460CA}" destId="{3652829E-37B4-48CD-9199-58A6E6FD8E26}" srcOrd="1" destOrd="0" presId="urn:microsoft.com/office/officeart/2005/8/layout/vList5"/>
    <dgm:cxn modelId="{C551B5E4-ADB5-4138-9063-1CD3455A2B38}" type="presParOf" srcId="{CDD466D2-6A26-4BD2-85E5-E6F56F06D73A}" destId="{86AD4264-B60D-40F8-8485-D09B0617FEBE}" srcOrd="5" destOrd="0" presId="urn:microsoft.com/office/officeart/2005/8/layout/vList5"/>
    <dgm:cxn modelId="{B18E70E7-57FA-43D3-8896-325CEB7450CA}" type="presParOf" srcId="{CDD466D2-6A26-4BD2-85E5-E6F56F06D73A}" destId="{DBD1FAE2-B436-4422-BD81-12191AFD8A60}" srcOrd="6" destOrd="0" presId="urn:microsoft.com/office/officeart/2005/8/layout/vList5"/>
    <dgm:cxn modelId="{4A4378A3-B610-4AD4-9676-8083C13AFA9C}" type="presParOf" srcId="{DBD1FAE2-B436-4422-BD81-12191AFD8A60}" destId="{3A77043A-1FE8-4CF7-B08C-8C73457F99F5}" srcOrd="0" destOrd="0" presId="urn:microsoft.com/office/officeart/2005/8/layout/vList5"/>
    <dgm:cxn modelId="{6F9F4FA5-D359-4153-8D8F-1AA4AF1FF200}" type="presParOf" srcId="{DBD1FAE2-B436-4422-BD81-12191AFD8A60}" destId="{B673609E-8757-46A2-AB58-ADBF2FC80878}" srcOrd="1" destOrd="0" presId="urn:microsoft.com/office/officeart/2005/8/layout/vList5"/>
    <dgm:cxn modelId="{0280ACAC-A11F-4D9E-BDCB-BD2A4BA0F5E4}" type="presParOf" srcId="{CDD466D2-6A26-4BD2-85E5-E6F56F06D73A}" destId="{CD4FA43C-836A-4870-BE06-40F9C452E8BC}" srcOrd="7" destOrd="0" presId="urn:microsoft.com/office/officeart/2005/8/layout/vList5"/>
    <dgm:cxn modelId="{3AB43023-DA67-4649-B205-6B174E29110E}" type="presParOf" srcId="{CDD466D2-6A26-4BD2-85E5-E6F56F06D73A}" destId="{F23BD98E-9498-4654-ABAC-E6F677D9C14B}" srcOrd="8" destOrd="0" presId="urn:microsoft.com/office/officeart/2005/8/layout/vList5"/>
    <dgm:cxn modelId="{964DDB2D-C9DF-46EF-BFF3-6975F7D7F456}" type="presParOf" srcId="{F23BD98E-9498-4654-ABAC-E6F677D9C14B}" destId="{641475D1-1C3C-41B5-9B4A-BCE73EAC2F31}" srcOrd="0" destOrd="0" presId="urn:microsoft.com/office/officeart/2005/8/layout/vList5"/>
    <dgm:cxn modelId="{A9BCAEAA-5298-451F-99E9-6C1C05A1AE90}" type="presParOf" srcId="{F23BD98E-9498-4654-ABAC-E6F677D9C14B}" destId="{E890D8B6-4924-48BA-89EA-40ECDCAC0333}" srcOrd="1" destOrd="0" presId="urn:microsoft.com/office/officeart/2005/8/layout/vList5"/>
    <dgm:cxn modelId="{6D348AE1-BB89-41D9-8278-FB16D74EBB92}" type="presParOf" srcId="{CDD466D2-6A26-4BD2-85E5-E6F56F06D73A}" destId="{81E3A1E9-E5A0-41FE-B25B-E2D668306C16}" srcOrd="9" destOrd="0" presId="urn:microsoft.com/office/officeart/2005/8/layout/vList5"/>
    <dgm:cxn modelId="{FDDE9CC9-8CE5-4BBD-80EC-0D8E2E232CE0}" type="presParOf" srcId="{CDD466D2-6A26-4BD2-85E5-E6F56F06D73A}" destId="{7076B011-B016-4542-AE9C-D48D258BF086}" srcOrd="10" destOrd="0" presId="urn:microsoft.com/office/officeart/2005/8/layout/vList5"/>
    <dgm:cxn modelId="{B7931614-D9CF-470D-9E18-10D72DA2CFB6}" type="presParOf" srcId="{7076B011-B016-4542-AE9C-D48D258BF086}" destId="{9502C360-06CB-45F8-9198-1AC8CCE69A53}" srcOrd="0" destOrd="0" presId="urn:microsoft.com/office/officeart/2005/8/layout/vList5"/>
    <dgm:cxn modelId="{AA3D08CF-C417-4C8D-BF92-C273C6EB204D}" type="presParOf" srcId="{7076B011-B016-4542-AE9C-D48D258BF086}" destId="{FD3657BE-A848-4B9A-9F58-3580FE52668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4B4FC-749E-4BBF-8047-AE9B01B75664}">
      <dsp:nvSpPr>
        <dsp:cNvPr id="0" name=""/>
        <dsp:cNvSpPr/>
      </dsp:nvSpPr>
      <dsp:spPr>
        <a:xfrm rot="5400000">
          <a:off x="-221813" y="224074"/>
          <a:ext cx="1478756" cy="1035129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Clean data</a:t>
          </a:r>
          <a:endParaRPr lang="en-US" sz="1800" kern="1200" dirty="0"/>
        </a:p>
      </dsp:txBody>
      <dsp:txXfrm rot="-5400000">
        <a:off x="1" y="519826"/>
        <a:ext cx="1035129" cy="443627"/>
      </dsp:txXfrm>
    </dsp:sp>
    <dsp:sp modelId="{F6EA6B11-8C48-44EC-BA64-7B6FE29FBFB9}">
      <dsp:nvSpPr>
        <dsp:cNvPr id="0" name=""/>
        <dsp:cNvSpPr/>
      </dsp:nvSpPr>
      <dsp:spPr>
        <a:xfrm rot="5400000">
          <a:off x="4608968" y="-3571578"/>
          <a:ext cx="961191" cy="8108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‘cogs’ (student test score) and ‘</a:t>
          </a:r>
          <a:r>
            <a:rPr lang="en-US" sz="1700" kern="1200" dirty="0" err="1" smtClean="0"/>
            <a:t>sch</a:t>
          </a:r>
          <a:r>
            <a:rPr lang="en-US" sz="1700" kern="1200" dirty="0" smtClean="0"/>
            <a:t>’ (school survey): recoded values so that JMP Pro can recognize numeric attributes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“No-response” in ‘cogs’ table is reflected as empty cells</a:t>
          </a:r>
          <a:endParaRPr lang="en-US" sz="1700" kern="1200" dirty="0"/>
        </a:p>
      </dsp:txBody>
      <dsp:txXfrm rot="-5400000">
        <a:off x="1035129" y="49182"/>
        <a:ext cx="8061949" cy="867349"/>
      </dsp:txXfrm>
    </dsp:sp>
    <dsp:sp modelId="{8BFFC950-494C-4DF4-8DB3-24383C8ADB7F}">
      <dsp:nvSpPr>
        <dsp:cNvPr id="0" name=""/>
        <dsp:cNvSpPr/>
      </dsp:nvSpPr>
      <dsp:spPr>
        <a:xfrm rot="5400000">
          <a:off x="-221813" y="1558448"/>
          <a:ext cx="1478756" cy="1035129"/>
        </a:xfrm>
        <a:prstGeom prst="chevron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Aggregate</a:t>
          </a:r>
          <a:endParaRPr lang="en-US" sz="1800" kern="1200" dirty="0"/>
        </a:p>
      </dsp:txBody>
      <dsp:txXfrm rot="-5400000">
        <a:off x="1" y="1854200"/>
        <a:ext cx="1035129" cy="443627"/>
      </dsp:txXfrm>
    </dsp:sp>
    <dsp:sp modelId="{D578D825-D674-4704-9B7B-1801FD701E6E}">
      <dsp:nvSpPr>
        <dsp:cNvPr id="0" name=""/>
        <dsp:cNvSpPr/>
      </dsp:nvSpPr>
      <dsp:spPr>
        <a:xfrm rot="5400000">
          <a:off x="4608968" y="-2237204"/>
          <a:ext cx="961191" cy="8108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Granularity of ‘cogs’ table is test score by student; of ‘</a:t>
          </a:r>
          <a:r>
            <a:rPr lang="en-US" sz="1700" kern="1200" dirty="0" err="1" smtClean="0"/>
            <a:t>schl</a:t>
          </a:r>
          <a:r>
            <a:rPr lang="en-US" sz="1700" kern="1200" dirty="0" smtClean="0"/>
            <a:t>’ is survey response by school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Aggregate test score in ‘cogs’ table by school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Join ‘cogs’ and ‘</a:t>
          </a:r>
          <a:r>
            <a:rPr lang="en-US" sz="1700" kern="1200" dirty="0" err="1" smtClean="0"/>
            <a:t>sch</a:t>
          </a:r>
          <a:r>
            <a:rPr lang="en-US" sz="1700" kern="1200" dirty="0" smtClean="0"/>
            <a:t>’ by matching </a:t>
          </a:r>
          <a:r>
            <a:rPr lang="en-US" sz="1700" kern="1200" dirty="0" err="1" smtClean="0"/>
            <a:t>SchoolID</a:t>
          </a:r>
          <a:endParaRPr lang="en-US" sz="1700" kern="1200" dirty="0"/>
        </a:p>
      </dsp:txBody>
      <dsp:txXfrm rot="-5400000">
        <a:off x="1035129" y="1383556"/>
        <a:ext cx="8061949" cy="867349"/>
      </dsp:txXfrm>
    </dsp:sp>
    <dsp:sp modelId="{03A14E8B-77D0-4F2D-B2F4-5E0D45CAE633}">
      <dsp:nvSpPr>
        <dsp:cNvPr id="0" name=""/>
        <dsp:cNvSpPr/>
      </dsp:nvSpPr>
      <dsp:spPr>
        <a:xfrm rot="5400000">
          <a:off x="-221813" y="2892822"/>
          <a:ext cx="1478756" cy="1035129"/>
        </a:xfrm>
        <a:prstGeom prst="chevron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Segment</a:t>
          </a:r>
          <a:endParaRPr lang="en-US" sz="1800" kern="1200" dirty="0"/>
        </a:p>
      </dsp:txBody>
      <dsp:txXfrm rot="-5400000">
        <a:off x="1" y="3188574"/>
        <a:ext cx="1035129" cy="443627"/>
      </dsp:txXfrm>
    </dsp:sp>
    <dsp:sp modelId="{E17C263C-CD33-485A-939D-1EF4D73ECF4E}">
      <dsp:nvSpPr>
        <dsp:cNvPr id="0" name=""/>
        <dsp:cNvSpPr/>
      </dsp:nvSpPr>
      <dsp:spPr>
        <a:xfrm rot="5400000">
          <a:off x="4608968" y="-902830"/>
          <a:ext cx="961191" cy="8108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Identify high-performing schools and low-performing schools</a:t>
          </a:r>
          <a:endParaRPr lang="en-US" sz="1700" kern="1200" dirty="0"/>
        </a:p>
      </dsp:txBody>
      <dsp:txXfrm rot="-5400000">
        <a:off x="1035129" y="2717930"/>
        <a:ext cx="8061949" cy="867349"/>
      </dsp:txXfrm>
    </dsp:sp>
    <dsp:sp modelId="{4B91FBD6-A744-42FA-A513-E22E44B0829C}">
      <dsp:nvSpPr>
        <dsp:cNvPr id="0" name=""/>
        <dsp:cNvSpPr/>
      </dsp:nvSpPr>
      <dsp:spPr>
        <a:xfrm rot="5400000">
          <a:off x="-221813" y="4227195"/>
          <a:ext cx="1478756" cy="1035129"/>
        </a:xfrm>
        <a:prstGeom prst="chevron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Analyze</a:t>
          </a:r>
          <a:endParaRPr lang="en-US" sz="1800" kern="1200" dirty="0"/>
        </a:p>
      </dsp:txBody>
      <dsp:txXfrm rot="-5400000">
        <a:off x="1" y="4522947"/>
        <a:ext cx="1035129" cy="443627"/>
      </dsp:txXfrm>
    </dsp:sp>
    <dsp:sp modelId="{B2B79176-8F11-4F8B-85DD-03C758787FF4}">
      <dsp:nvSpPr>
        <dsp:cNvPr id="0" name=""/>
        <dsp:cNvSpPr/>
      </dsp:nvSpPr>
      <dsp:spPr>
        <a:xfrm rot="5400000">
          <a:off x="4608968" y="431542"/>
          <a:ext cx="961191" cy="8108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Summary table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Distribution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Multivariate</a:t>
          </a:r>
          <a:endParaRPr lang="en-US" sz="1700" kern="1200" dirty="0"/>
        </a:p>
      </dsp:txBody>
      <dsp:txXfrm rot="-5400000">
        <a:off x="1035129" y="4052303"/>
        <a:ext cx="8061949" cy="867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86365-29CA-4E30-AEA5-46612C3E3419}">
      <dsp:nvSpPr>
        <dsp:cNvPr id="0" name=""/>
        <dsp:cNvSpPr/>
      </dsp:nvSpPr>
      <dsp:spPr>
        <a:xfrm rot="5400000">
          <a:off x="5886479" y="-2510356"/>
          <a:ext cx="662880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Student Computers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Student-Teacher ratios</a:t>
          </a:r>
          <a:endParaRPr lang="en-US" sz="1700" kern="1200" dirty="0"/>
        </a:p>
      </dsp:txBody>
      <dsp:txXfrm rot="-5400000">
        <a:off x="3291840" y="116642"/>
        <a:ext cx="5819801" cy="598162"/>
      </dsp:txXfrm>
    </dsp:sp>
    <dsp:sp modelId="{36F8A1E2-9CBE-497C-9A12-3D11D001D38E}">
      <dsp:nvSpPr>
        <dsp:cNvPr id="0" name=""/>
        <dsp:cNvSpPr/>
      </dsp:nvSpPr>
      <dsp:spPr>
        <a:xfrm>
          <a:off x="0" y="1423"/>
          <a:ext cx="3291840" cy="82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Total enrolment (0.5984)</a:t>
          </a:r>
          <a:endParaRPr lang="en-US" sz="1800" kern="1200" dirty="0"/>
        </a:p>
      </dsp:txBody>
      <dsp:txXfrm>
        <a:off x="40449" y="41872"/>
        <a:ext cx="3210942" cy="747702"/>
      </dsp:txXfrm>
    </dsp:sp>
    <dsp:sp modelId="{2D8AC050-3D06-44A9-A148-07FB2E779F4B}">
      <dsp:nvSpPr>
        <dsp:cNvPr id="0" name=""/>
        <dsp:cNvSpPr/>
      </dsp:nvSpPr>
      <dsp:spPr>
        <a:xfrm rot="5400000">
          <a:off x="5886479" y="-1640325"/>
          <a:ext cx="662880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Teacher-related factors affecting school climate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Quality of infrastructure</a:t>
          </a:r>
          <a:endParaRPr lang="en-US" sz="1700" kern="1200" dirty="0"/>
        </a:p>
      </dsp:txBody>
      <dsp:txXfrm rot="-5400000">
        <a:off x="3291840" y="986673"/>
        <a:ext cx="5819801" cy="598162"/>
      </dsp:txXfrm>
    </dsp:sp>
    <dsp:sp modelId="{77360DDD-CFA9-4484-959E-1AAAA88B9BAA}">
      <dsp:nvSpPr>
        <dsp:cNvPr id="0" name=""/>
        <dsp:cNvSpPr/>
      </dsp:nvSpPr>
      <dsp:spPr>
        <a:xfrm>
          <a:off x="0" y="871453"/>
          <a:ext cx="3291840" cy="82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Student-related factors affecting school climate (0.5217)</a:t>
          </a:r>
          <a:endParaRPr lang="en-US" sz="1800" kern="1200" dirty="0"/>
        </a:p>
      </dsp:txBody>
      <dsp:txXfrm>
        <a:off x="40449" y="911902"/>
        <a:ext cx="3210942" cy="747702"/>
      </dsp:txXfrm>
    </dsp:sp>
    <dsp:sp modelId="{3652829E-37B4-48CD-9199-58A6E6FD8E26}">
      <dsp:nvSpPr>
        <dsp:cNvPr id="0" name=""/>
        <dsp:cNvSpPr/>
      </dsp:nvSpPr>
      <dsp:spPr>
        <a:xfrm rot="5400000">
          <a:off x="5886479" y="-770295"/>
          <a:ext cx="662880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Index of school responsibility for curriculum and assessment</a:t>
          </a:r>
          <a:endParaRPr lang="en-US" sz="1700" kern="1200" dirty="0"/>
        </a:p>
      </dsp:txBody>
      <dsp:txXfrm rot="-5400000">
        <a:off x="3291840" y="1856703"/>
        <a:ext cx="5819801" cy="598162"/>
      </dsp:txXfrm>
    </dsp:sp>
    <dsp:sp modelId="{F97C58AB-752E-4829-A13C-06144BEEB460}">
      <dsp:nvSpPr>
        <dsp:cNvPr id="0" name=""/>
        <dsp:cNvSpPr/>
      </dsp:nvSpPr>
      <dsp:spPr>
        <a:xfrm>
          <a:off x="0" y="1741484"/>
          <a:ext cx="3291840" cy="82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School autonomy (0.4384)</a:t>
          </a:r>
          <a:endParaRPr lang="en-US" sz="1800" kern="1200" dirty="0"/>
        </a:p>
      </dsp:txBody>
      <dsp:txXfrm>
        <a:off x="40449" y="1781933"/>
        <a:ext cx="3210942" cy="747702"/>
      </dsp:txXfrm>
    </dsp:sp>
    <dsp:sp modelId="{B673609E-8757-46A2-AB58-ADBF2FC80878}">
      <dsp:nvSpPr>
        <dsp:cNvPr id="0" name=""/>
        <dsp:cNvSpPr/>
      </dsp:nvSpPr>
      <dsp:spPr>
        <a:xfrm rot="5400000">
          <a:off x="5886479" y="99735"/>
          <a:ext cx="662880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Funding - </a:t>
          </a:r>
          <a:r>
            <a:rPr lang="en-US" sz="1700" kern="1200" dirty="0" smtClean="0"/>
            <a:t>Government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Student-Teacher ratio</a:t>
          </a:r>
          <a:endParaRPr lang="en-US" sz="1700" kern="1200" dirty="0"/>
        </a:p>
      </dsp:txBody>
      <dsp:txXfrm rot="-5400000">
        <a:off x="3291840" y="2726734"/>
        <a:ext cx="5819801" cy="598162"/>
      </dsp:txXfrm>
    </dsp:sp>
    <dsp:sp modelId="{3A77043A-1FE8-4CF7-B08C-8C73457F99F5}">
      <dsp:nvSpPr>
        <dsp:cNvPr id="0" name=""/>
        <dsp:cNvSpPr/>
      </dsp:nvSpPr>
      <dsp:spPr>
        <a:xfrm>
          <a:off x="0" y="2611515"/>
          <a:ext cx="3291840" cy="82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Maths</a:t>
          </a:r>
          <a:r>
            <a:rPr lang="en-US" sz="1800" kern="1200" dirty="0" smtClean="0"/>
            <a:t> extra-curricular activities at school (0.3987)</a:t>
          </a:r>
          <a:endParaRPr lang="en-US" sz="1800" kern="1200" dirty="0"/>
        </a:p>
      </dsp:txBody>
      <dsp:txXfrm>
        <a:off x="40449" y="2651964"/>
        <a:ext cx="3210942" cy="747702"/>
      </dsp:txXfrm>
    </dsp:sp>
    <dsp:sp modelId="{E890D8B6-4924-48BA-89EA-40ECDCAC0333}">
      <dsp:nvSpPr>
        <dsp:cNvPr id="0" name=""/>
        <dsp:cNvSpPr/>
      </dsp:nvSpPr>
      <dsp:spPr>
        <a:xfrm rot="5400000">
          <a:off x="5886479" y="969765"/>
          <a:ext cx="662880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Index of school responsibility for resource allocation</a:t>
          </a:r>
          <a:endParaRPr lang="en-US" sz="1700" kern="1200" dirty="0"/>
        </a:p>
      </dsp:txBody>
      <dsp:txXfrm rot="-5400000">
        <a:off x="3291840" y="3596764"/>
        <a:ext cx="5819801" cy="598162"/>
      </dsp:txXfrm>
    </dsp:sp>
    <dsp:sp modelId="{641475D1-1C3C-41B5-9B4A-BCE73EAC2F31}">
      <dsp:nvSpPr>
        <dsp:cNvPr id="0" name=""/>
        <dsp:cNvSpPr/>
      </dsp:nvSpPr>
      <dsp:spPr>
        <a:xfrm>
          <a:off x="0" y="3481545"/>
          <a:ext cx="3291840" cy="82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Proportion of teacher with ISCED 5A (0.3460)</a:t>
          </a:r>
          <a:endParaRPr lang="en-US" sz="1800" kern="1200" dirty="0"/>
        </a:p>
      </dsp:txBody>
      <dsp:txXfrm>
        <a:off x="40449" y="3521994"/>
        <a:ext cx="3210942" cy="747702"/>
      </dsp:txXfrm>
    </dsp:sp>
    <dsp:sp modelId="{FD3657BE-A848-4B9A-9F58-3580FE526689}">
      <dsp:nvSpPr>
        <dsp:cNvPr id="0" name=""/>
        <dsp:cNvSpPr/>
      </dsp:nvSpPr>
      <dsp:spPr>
        <a:xfrm rot="5400000">
          <a:off x="5886479" y="1839796"/>
          <a:ext cx="662880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Student-related factors affecting school climate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Quality of infrastructure and Quality of educational resources</a:t>
          </a:r>
          <a:endParaRPr lang="en-US" sz="1700" kern="1200" dirty="0"/>
        </a:p>
      </dsp:txBody>
      <dsp:txXfrm rot="-5400000">
        <a:off x="3291840" y="4466795"/>
        <a:ext cx="5819801" cy="598162"/>
      </dsp:txXfrm>
    </dsp:sp>
    <dsp:sp modelId="{9502C360-06CB-45F8-9198-1AC8CCE69A53}">
      <dsp:nvSpPr>
        <dsp:cNvPr id="0" name=""/>
        <dsp:cNvSpPr/>
      </dsp:nvSpPr>
      <dsp:spPr>
        <a:xfrm>
          <a:off x="0" y="4351576"/>
          <a:ext cx="3291840" cy="82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Teacher-related factors affecting school climate (0.3197)</a:t>
          </a:r>
          <a:endParaRPr lang="en-US" sz="1800" kern="1200" dirty="0"/>
        </a:p>
      </dsp:txBody>
      <dsp:txXfrm>
        <a:off x="40449" y="4392025"/>
        <a:ext cx="3210942" cy="747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5632-F3BF-4C8C-BD35-F23A0868D00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2E3B5-9076-4BDC-8E81-D177EE26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0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Mostly normal after data cleaning</a:t>
            </a:r>
            <a:r>
              <a:rPr lang="en-US" baseline="0" dirty="0" smtClean="0"/>
              <a:t> – distribution is similar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2E3B5-9076-4BDC-8E81-D177EE2671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3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(*) ISCED 5A means tertiary and post-graduate education level</a:t>
            </a:r>
          </a:p>
          <a:p>
            <a:r>
              <a:rPr lang="en-US" i="1" dirty="0" smtClean="0"/>
              <a:t>Negative correlations are mostly weak, </a:t>
            </a:r>
            <a:r>
              <a:rPr lang="en-US" i="1" smtClean="0"/>
              <a:t>with</a:t>
            </a:r>
            <a:r>
              <a:rPr lang="en-US" i="1" baseline="0" smtClean="0"/>
              <a:t> -0.2 or less</a:t>
            </a:r>
            <a:endParaRPr lang="en-US" i="1" dirty="0" smtClean="0"/>
          </a:p>
          <a:p>
            <a:pPr marL="171450" indent="-171450">
              <a:buFont typeface="Wingdings"/>
              <a:buChar char="à"/>
            </a:pPr>
            <a:r>
              <a:rPr lang="en-US" i="1" dirty="0" smtClean="0">
                <a:sym typeface="Wingdings" pitchFamily="2" charset="2"/>
              </a:rPr>
              <a:t>These can potentially be used to build a regression model.</a:t>
            </a:r>
            <a:r>
              <a:rPr lang="en-US" i="1" baseline="0" dirty="0" smtClean="0">
                <a:sym typeface="Wingdings" pitchFamily="2" charset="2"/>
              </a:rPr>
              <a:t> But we think the correlation is still a bit weak among attributes in their raw form.</a:t>
            </a:r>
          </a:p>
          <a:p>
            <a:pPr marL="171450" indent="-171450">
              <a:buFont typeface="Wingdings"/>
              <a:buChar char="à"/>
            </a:pPr>
            <a:r>
              <a:rPr lang="en-US" i="1" baseline="0" dirty="0" smtClean="0">
                <a:sym typeface="Wingdings" pitchFamily="2" charset="2"/>
              </a:rPr>
              <a:t>Identifying the factors that are correlated with test score, then drill down further to identify other factors that are correlated to them  ways to improve test score by boosting these factors.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2E3B5-9076-4BDC-8E81-D177EE2671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70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 thought: clustering – not necessary since the only criteria</a:t>
            </a:r>
            <a:r>
              <a:rPr lang="en-US" baseline="0" dirty="0" smtClean="0"/>
              <a:t> is Overall score. Taking the percentile will work just as well.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2E3B5-9076-4BDC-8E81-D177EE2671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8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done using distribution analysis</a:t>
            </a:r>
            <a:r>
              <a:rPr lang="en-US" baseline="0" dirty="0" smtClean="0"/>
              <a:t> w frequency school ID and group by clusters.</a:t>
            </a:r>
            <a:endParaRPr lang="en-US" dirty="0" smtClean="0"/>
          </a:p>
          <a:p>
            <a:r>
              <a:rPr lang="en-US" dirty="0" smtClean="0"/>
              <a:t>How to more</a:t>
            </a:r>
            <a:r>
              <a:rPr lang="en-US" baseline="0" dirty="0" smtClean="0"/>
              <a:t> reliably compare distribution of factors? How to really conclude that the mean values for the factors differ from 25</a:t>
            </a:r>
            <a:r>
              <a:rPr lang="en-US" baseline="30000" dirty="0" smtClean="0"/>
              <a:t>th</a:t>
            </a:r>
            <a:r>
              <a:rPr lang="en-US" baseline="0" dirty="0" smtClean="0"/>
              <a:t> and 75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2E3B5-9076-4BDC-8E81-D177EE2671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2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of Analysis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971663"/>
              </p:ext>
            </p:extLst>
          </p:nvPr>
        </p:nvGraphicFramePr>
        <p:xfrm>
          <a:off x="0" y="13716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26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Distribution of school mean test score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55" y="1600200"/>
            <a:ext cx="9073955" cy="517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859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Correlation among subject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Multivariate analysis shows that the test scores for Math, Science and Reading have strong correlation, and they collectively are strongly related with Overall score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" y="3810000"/>
            <a:ext cx="9104376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45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Finding correlations with test score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Since subject scores are strongly correlated with overall score, we focus on overall score as main measure.</a:t>
            </a:r>
          </a:p>
          <a:p>
            <a:endParaRPr lang="en-US" dirty="0" smtClean="0"/>
          </a:p>
          <a:p>
            <a:r>
              <a:rPr lang="en-US" dirty="0"/>
              <a:t>Data: Joined table of ‘cogs’ (test score) with ‘</a:t>
            </a:r>
            <a:r>
              <a:rPr lang="en-US" dirty="0" err="1"/>
              <a:t>sch</a:t>
            </a:r>
            <a:r>
              <a:rPr lang="en-US" dirty="0"/>
              <a:t>’ (school survey results) by </a:t>
            </a:r>
            <a:r>
              <a:rPr lang="en-US" dirty="0" err="1"/>
              <a:t>SchoolID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Multivariate analysis: find possible correlation between factors in ‘</a:t>
            </a:r>
            <a:r>
              <a:rPr lang="en-US" dirty="0" err="1"/>
              <a:t>sch</a:t>
            </a:r>
            <a:r>
              <a:rPr lang="en-US" dirty="0"/>
              <a:t>’ and test score</a:t>
            </a:r>
          </a:p>
          <a:p>
            <a:endParaRPr lang="en-US" dirty="0"/>
          </a:p>
          <a:p>
            <a:r>
              <a:rPr lang="en-US" dirty="0"/>
              <a:t>Distribution analysis: compare the factors between low-performing school and high-performing schools</a:t>
            </a:r>
          </a:p>
        </p:txBody>
      </p:sp>
    </p:spTree>
    <p:extLst>
      <p:ext uri="{BB962C8B-B14F-4D97-AF65-F5344CB8AC3E}">
        <p14:creationId xmlns:p14="http://schemas.microsoft.com/office/powerpoint/2010/main" val="21558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Factors that are positively correlated with test score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23946"/>
              </p:ext>
            </p:extLst>
          </p:nvPr>
        </p:nvGraphicFramePr>
        <p:xfrm>
          <a:off x="0" y="1447800"/>
          <a:ext cx="9144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95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Profiling the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Summary table to calculate means and standard deviation in test score for every school</a:t>
            </a:r>
          </a:p>
          <a:p>
            <a:endParaRPr lang="en-US" dirty="0"/>
          </a:p>
          <a:p>
            <a:r>
              <a:rPr lang="en-US" dirty="0" smtClean="0"/>
              <a:t>Separate the </a:t>
            </a:r>
            <a:r>
              <a:rPr lang="en-US" dirty="0"/>
              <a:t>schools that satisfy the following criteria in terms of </a:t>
            </a:r>
            <a:r>
              <a:rPr lang="en-US" dirty="0" smtClean="0"/>
              <a:t>mean test </a:t>
            </a:r>
            <a:r>
              <a:rPr lang="en-US" dirty="0"/>
              <a:t>score</a:t>
            </a:r>
          </a:p>
          <a:p>
            <a:pPr lvl="2"/>
            <a:r>
              <a:rPr lang="en-US" dirty="0"/>
              <a:t>Up to 25</a:t>
            </a:r>
            <a:r>
              <a:rPr lang="en-US" baseline="30000" dirty="0"/>
              <a:t>th</a:t>
            </a:r>
            <a:r>
              <a:rPr lang="en-US" dirty="0"/>
              <a:t> percentile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low-performance schools</a:t>
            </a:r>
            <a:endParaRPr lang="en-US" dirty="0"/>
          </a:p>
          <a:p>
            <a:pPr lvl="2"/>
            <a:r>
              <a:rPr lang="en-US" dirty="0"/>
              <a:t>75</a:t>
            </a:r>
            <a:r>
              <a:rPr lang="en-US" baseline="30000" dirty="0"/>
              <a:t>th</a:t>
            </a:r>
            <a:r>
              <a:rPr lang="en-US" dirty="0"/>
              <a:t> percentile and above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high-performance schools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Low-performing </a:t>
            </a:r>
            <a:r>
              <a:rPr lang="en-US" dirty="0" err="1" smtClean="0"/>
              <a:t>vs</a:t>
            </a:r>
            <a:r>
              <a:rPr lang="en-US" dirty="0" smtClean="0"/>
              <a:t> High-performing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500" dirty="0"/>
              <a:t>Lower quality of educational resources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500" dirty="0" smtClean="0"/>
              <a:t>Lower </a:t>
            </a:r>
            <a:r>
              <a:rPr lang="en-US" sz="1500" dirty="0"/>
              <a:t>Student-Teacher ratio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500" dirty="0"/>
              <a:t>Poor student-related factors affecting school climate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500" dirty="0"/>
              <a:t>Lower teacher focus and morale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500" dirty="0"/>
              <a:t>Lower no. of computers for education per students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500" dirty="0"/>
              <a:t>Higher index of responsibility for resource allocation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500" dirty="0" smtClean="0"/>
              <a:t>Lower </a:t>
            </a:r>
            <a:r>
              <a:rPr lang="en-US" sz="1500" dirty="0"/>
              <a:t>math professional development for staff &amp; math teachers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500" dirty="0"/>
              <a:t>Teacher initiate discussion more often, concerning progress and behavior of students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dirty="0" smtClean="0"/>
              <a:t>High quality </a:t>
            </a:r>
            <a:r>
              <a:rPr lang="en-US" dirty="0"/>
              <a:t>of educational resources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dirty="0" smtClean="0"/>
              <a:t>High </a:t>
            </a:r>
            <a:r>
              <a:rPr lang="en-US" dirty="0"/>
              <a:t>Student-Teacher ratio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dirty="0" smtClean="0"/>
              <a:t>Good </a:t>
            </a:r>
            <a:r>
              <a:rPr lang="en-US" dirty="0"/>
              <a:t>student-related factors affecting school climate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dirty="0" smtClean="0"/>
              <a:t>High </a:t>
            </a:r>
            <a:r>
              <a:rPr lang="en-US" dirty="0"/>
              <a:t>teacher focus and morale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dirty="0" smtClean="0"/>
              <a:t>Higher no</a:t>
            </a:r>
            <a:r>
              <a:rPr lang="en-US" dirty="0"/>
              <a:t>. of computers for education per students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dirty="0" smtClean="0"/>
              <a:t>Lower index </a:t>
            </a:r>
            <a:r>
              <a:rPr lang="en-US" dirty="0"/>
              <a:t>of responsibility for resource allocation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dirty="0" smtClean="0"/>
              <a:t>Lower </a:t>
            </a:r>
            <a:r>
              <a:rPr lang="en-US" dirty="0"/>
              <a:t>math professional development for staff &amp; math teachers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dirty="0" smtClean="0"/>
              <a:t>Parents initiate </a:t>
            </a:r>
            <a:r>
              <a:rPr lang="en-US" dirty="0"/>
              <a:t>discussion more often, concerning progress and behavior of students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Similarity between 2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Very low teacher autonomy</a:t>
            </a:r>
          </a:p>
          <a:p>
            <a:endParaRPr lang="en-US" dirty="0" smtClean="0"/>
          </a:p>
          <a:p>
            <a:r>
              <a:rPr lang="en-US" dirty="0" smtClean="0"/>
              <a:t>Schools are not short of teaching staff according to survey</a:t>
            </a:r>
          </a:p>
          <a:p>
            <a:endParaRPr lang="en-US" dirty="0" smtClean="0"/>
          </a:p>
          <a:p>
            <a:r>
              <a:rPr lang="en-US" dirty="0" smtClean="0"/>
              <a:t>Girls’ school either perform really well or really poorly</a:t>
            </a:r>
          </a:p>
          <a:p>
            <a:endParaRPr lang="en-US" dirty="0" smtClean="0"/>
          </a:p>
          <a:p>
            <a:r>
              <a:rPr lang="en-US" dirty="0" smtClean="0"/>
              <a:t>High proportion of certified teachers</a:t>
            </a:r>
          </a:p>
          <a:p>
            <a:endParaRPr lang="en-US" dirty="0" smtClean="0"/>
          </a:p>
          <a:p>
            <a:r>
              <a:rPr lang="en-US" dirty="0" smtClean="0"/>
              <a:t>High proportion of math teachers with tertiary education and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144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framework of analysis</a:t>
            </a:r>
          </a:p>
          <a:p>
            <a:r>
              <a:rPr lang="en-US" dirty="0" smtClean="0"/>
              <a:t>Student-level analysis</a:t>
            </a:r>
          </a:p>
        </p:txBody>
      </p:sp>
    </p:spTree>
    <p:extLst>
      <p:ext uri="{BB962C8B-B14F-4D97-AF65-F5344CB8AC3E}">
        <p14:creationId xmlns:p14="http://schemas.microsoft.com/office/powerpoint/2010/main" val="141771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153</TotalTime>
  <Words>678</Words>
  <Application>Microsoft Office PowerPoint</Application>
  <PresentationFormat>On-screen Show (4:3)</PresentationFormat>
  <Paragraphs>90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Framework of Analysis</vt:lpstr>
      <vt:lpstr>Distribution of school mean test score</vt:lpstr>
      <vt:lpstr>Correlation among subject scores</vt:lpstr>
      <vt:lpstr>Finding correlations with test score</vt:lpstr>
      <vt:lpstr>Factors that are positively correlated with test score</vt:lpstr>
      <vt:lpstr>Profiling the schools</vt:lpstr>
      <vt:lpstr>Low-performing vs High-performing</vt:lpstr>
      <vt:lpstr>Similarity between 2 profiles</vt:lpstr>
      <vt:lpstr>Upcoming tasks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 of Analysis</dc:title>
  <dc:creator>Ngoc Nguyen</dc:creator>
  <cp:lastModifiedBy>Ngoc Nguyen</cp:lastModifiedBy>
  <cp:revision>15</cp:revision>
  <dcterms:created xsi:type="dcterms:W3CDTF">2006-08-16T00:00:00Z</dcterms:created>
  <dcterms:modified xsi:type="dcterms:W3CDTF">2016-03-10T03:13:16Z</dcterms:modified>
</cp:coreProperties>
</file>