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68" r:id="rId2"/>
    <p:sldId id="267" r:id="rId3"/>
    <p:sldId id="269" r:id="rId4"/>
    <p:sldId id="270" r:id="rId5"/>
    <p:sldId id="271" r:id="rId6"/>
    <p:sldId id="272" r:id="rId7"/>
    <p:sldId id="278" r:id="rId8"/>
    <p:sldId id="277" r:id="rId9"/>
    <p:sldId id="280" r:id="rId10"/>
    <p:sldId id="273" r:id="rId11"/>
    <p:sldId id="276" r:id="rId12"/>
    <p:sldId id="279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9" autoAdjust="0"/>
    <p:restoredTop sz="89005" autoAdjust="0"/>
  </p:normalViewPr>
  <p:slideViewPr>
    <p:cSldViewPr>
      <p:cViewPr varScale="1">
        <p:scale>
          <a:sx n="66" d="100"/>
          <a:sy n="66" d="100"/>
        </p:scale>
        <p:origin x="-165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65632-F3BF-4C8C-BD35-F23A0868D00E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2E3B5-9076-4BDC-8E81-D177EE267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07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cluster analysis result first. Include cluster label</a:t>
            </a:r>
          </a:p>
          <a:p>
            <a:r>
              <a:rPr lang="en-US" dirty="0" smtClean="0"/>
              <a:t>Workflow for analyzing student performance at school level</a:t>
            </a:r>
          </a:p>
          <a:p>
            <a:pPr marL="171450" indent="-171450">
              <a:buFont typeface="Wingdings"/>
              <a:buChar char="à"/>
            </a:pPr>
            <a:r>
              <a:rPr lang="en-US" dirty="0" smtClean="0"/>
              <a:t>K-means or hierarchical</a:t>
            </a:r>
            <a:r>
              <a:rPr lang="en-US" baseline="0" dirty="0" smtClean="0"/>
              <a:t> clustering</a:t>
            </a:r>
          </a:p>
          <a:p>
            <a:pPr marL="171450" indent="-171450">
              <a:buFont typeface="Wingdings"/>
              <a:buChar char="à"/>
            </a:pPr>
            <a:endParaRPr lang="en-US" baseline="0" dirty="0" smtClean="0"/>
          </a:p>
          <a:p>
            <a:pPr marL="0" indent="0">
              <a:buFont typeface="Wingdings"/>
              <a:buNone/>
            </a:pPr>
            <a:r>
              <a:rPr lang="en-US" baseline="0" dirty="0" smtClean="0"/>
              <a:t>Report missing value patterns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2E3B5-9076-4BDC-8E81-D177EE2671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26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Dummy variable – in partition,</a:t>
            </a:r>
            <a:r>
              <a:rPr lang="en-US" baseline="0" dirty="0" smtClean="0"/>
              <a:t> split by cluster, not by score</a:t>
            </a:r>
          </a:p>
          <a:p>
            <a:r>
              <a:rPr lang="en-US" baseline="0" dirty="0" smtClean="0"/>
              <a:t>Loading into regression model – still use score as outcome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Report the results for all the models: Overall score, Math, </a:t>
            </a:r>
            <a:r>
              <a:rPr lang="en-US" dirty="0" err="1" smtClean="0"/>
              <a:t>Sci</a:t>
            </a:r>
            <a:r>
              <a:rPr lang="en-US" dirty="0" smtClean="0"/>
              <a:t>,</a:t>
            </a:r>
            <a:r>
              <a:rPr lang="en-US" baseline="0" dirty="0" smtClean="0"/>
              <a:t> Read, CBAM </a:t>
            </a:r>
            <a:r>
              <a:rPr lang="en-US" baseline="0" dirty="0" err="1" smtClean="0"/>
              <a:t>etc</a:t>
            </a:r>
            <a:r>
              <a:rPr lang="en-US" baseline="0" dirty="0" smtClean="0"/>
              <a:t> </a:t>
            </a:r>
            <a:r>
              <a:rPr lang="en-US" baseline="0" dirty="0" smtClean="0">
                <a:sym typeface="Wingdings" pitchFamily="2" charset="2"/>
              </a:rPr>
              <a:t> compile results in a table (</a:t>
            </a:r>
            <a:r>
              <a:rPr lang="en-US" baseline="0" dirty="0" err="1" smtClean="0">
                <a:sym typeface="Wingdings" pitchFamily="2" charset="2"/>
              </a:rPr>
              <a:t>Rsquare</a:t>
            </a:r>
            <a:r>
              <a:rPr lang="en-US" baseline="0" dirty="0" smtClean="0">
                <a:sym typeface="Wingdings" pitchFamily="2" charset="2"/>
              </a:rPr>
              <a:t>, Adjusted </a:t>
            </a:r>
            <a:r>
              <a:rPr lang="en-US" baseline="0" dirty="0" err="1" smtClean="0">
                <a:sym typeface="Wingdings" pitchFamily="2" charset="2"/>
              </a:rPr>
              <a:t>Rsquare</a:t>
            </a:r>
            <a:r>
              <a:rPr lang="en-US" baseline="0" dirty="0" smtClean="0">
                <a:sym typeface="Wingdings" pitchFamily="2" charset="2"/>
              </a:rPr>
              <a:t>, Estimate, p-value)</a:t>
            </a:r>
          </a:p>
          <a:p>
            <a:r>
              <a:rPr lang="en-US" baseline="0" dirty="0" smtClean="0">
                <a:sym typeface="Wingdings" pitchFamily="2" charset="2"/>
              </a:rPr>
              <a:t>  Should include a list of independent variables that affect the response variable (all the factors picked, not only those that are significant. Report values for only significant variables)</a:t>
            </a:r>
          </a:p>
          <a:p>
            <a:r>
              <a:rPr lang="en-US" baseline="0" dirty="0" smtClean="0">
                <a:sym typeface="Wingdings" pitchFamily="2" charset="2"/>
              </a:rPr>
              <a:t>Aim: compare the factors and their effect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2E3B5-9076-4BDC-8E81-D177EE2671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81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 careful with</a:t>
            </a:r>
            <a:r>
              <a:rPr lang="en-US" baseline="0" dirty="0" smtClean="0"/>
              <a:t> variable selection.</a:t>
            </a:r>
          </a:p>
          <a:p>
            <a:r>
              <a:rPr lang="en-US" baseline="0" dirty="0" smtClean="0"/>
              <a:t>First, examine all the relevant variables (stats and literature review) </a:t>
            </a:r>
            <a:r>
              <a:rPr lang="en-US" baseline="0" dirty="0" smtClean="0">
                <a:sym typeface="Wingdings" pitchFamily="2" charset="2"/>
              </a:rPr>
              <a:t> if some of the variables don’t show up as sign, can zoom 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2E3B5-9076-4BDC-8E81-D177EE2671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37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regarding student is very rich, but not sure what business </a:t>
            </a:r>
            <a:r>
              <a:rPr lang="en-US" dirty="0" smtClean="0"/>
              <a:t>questions </a:t>
            </a:r>
            <a:r>
              <a:rPr lang="en-US" dirty="0" smtClean="0"/>
              <a:t>to explore/</a:t>
            </a:r>
            <a:r>
              <a:rPr lang="en-US" baseline="0" dirty="0" smtClean="0"/>
              <a:t> how to make analysis </a:t>
            </a:r>
            <a:r>
              <a:rPr lang="en-US" baseline="0" dirty="0" smtClean="0"/>
              <a:t>deeper</a:t>
            </a:r>
          </a:p>
          <a:p>
            <a:r>
              <a:rPr lang="en-US" baseline="0" dirty="0" smtClean="0"/>
              <a:t>Review variable selection – exclude those w high missing values %</a:t>
            </a:r>
          </a:p>
          <a:p>
            <a:endParaRPr lang="en-US" baseline="0" dirty="0" smtClean="0"/>
          </a:p>
          <a:p>
            <a:r>
              <a:rPr lang="en-US" baseline="0" dirty="0" smtClean="0"/>
              <a:t>Partition of student variables can be done using mean score (don’t need to cluster prior to that)</a:t>
            </a:r>
          </a:p>
          <a:p>
            <a:r>
              <a:rPr lang="en-US" baseline="0" dirty="0" smtClean="0"/>
              <a:t>School-level: if use mean score, it’ll be means of the means that we use for splitting, not ideal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2E3B5-9076-4BDC-8E81-D177EE26713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21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much descriptive analytics should be included?</a:t>
            </a:r>
            <a:r>
              <a:rPr lang="en-US" baseline="0" dirty="0" smtClean="0"/>
              <a:t> Reports on English and Portugal education seems purely descriptive of survey data.</a:t>
            </a:r>
          </a:p>
          <a:p>
            <a:endParaRPr lang="en-US" baseline="0" dirty="0" smtClean="0"/>
          </a:p>
          <a:p>
            <a:r>
              <a:rPr lang="en-US" baseline="0" smtClean="0"/>
              <a:t>Put findings in Dropbox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2E3B5-9076-4BDC-8E81-D177EE26713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8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Supervisor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Progress update</a:t>
            </a:r>
          </a:p>
          <a:p>
            <a:r>
              <a:rPr lang="en-US" dirty="0" smtClean="0"/>
              <a:t>1 April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83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12"/>
            <a:ext cx="9144000" cy="1143000"/>
          </a:xfrm>
        </p:spPr>
        <p:txBody>
          <a:bodyPr anchor="t">
            <a:normAutofit fontScale="90000"/>
          </a:bodyPr>
          <a:lstStyle/>
          <a:p>
            <a:r>
              <a:rPr lang="en-US" dirty="0" smtClean="0"/>
              <a:t>Analyzing performance at Student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2" y="914400"/>
            <a:ext cx="9123528" cy="4389120"/>
          </a:xfrm>
        </p:spPr>
        <p:txBody>
          <a:bodyPr/>
          <a:lstStyle/>
          <a:p>
            <a:r>
              <a:rPr lang="en-US" dirty="0" smtClean="0"/>
              <a:t>Multiple regression: numeric data in student table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7562850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5429250"/>
            <a:ext cx="2066925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1524000"/>
            <a:ext cx="29432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29250"/>
            <a:ext cx="50673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113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12"/>
            <a:ext cx="9144000" cy="11430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Analyzing performance at Student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2" y="914400"/>
            <a:ext cx="9123528" cy="4389120"/>
          </a:xfrm>
        </p:spPr>
        <p:txBody>
          <a:bodyPr/>
          <a:lstStyle/>
          <a:p>
            <a:r>
              <a:rPr lang="en-US" dirty="0" smtClean="0"/>
              <a:t>Multiple regression: categorical data in student table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24322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878" y="4418321"/>
            <a:ext cx="20002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877" y="5389871"/>
            <a:ext cx="2924175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9599"/>
            <a:ext cx="6267450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41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anchor="t">
            <a:normAutofit fontScale="90000"/>
          </a:bodyPr>
          <a:lstStyle/>
          <a:p>
            <a:r>
              <a:rPr lang="en-US" dirty="0" smtClean="0"/>
              <a:t>Analysis on student home environment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690" y="3408545"/>
            <a:ext cx="9101310" cy="3449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668" y="914400"/>
            <a:ext cx="90291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Students having more books at home score better than their peers without or with few books.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Access to computer caused the student performance to be more extreme (for better or worse)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Generally, students with better economic background scores significantly better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1600" dirty="0" smtClean="0"/>
              <a:t>Take into account that score distribution is right-skewed</a:t>
            </a:r>
            <a:endParaRPr lang="en-US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8" y="3222724"/>
            <a:ext cx="26574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659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3884"/>
            <a:ext cx="8229600" cy="1143000"/>
          </a:xfrm>
        </p:spPr>
        <p:txBody>
          <a:bodyPr/>
          <a:lstStyle/>
          <a:p>
            <a:r>
              <a:rPr lang="en-US" dirty="0" smtClean="0"/>
              <a:t>Questions from the team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953000"/>
          </a:xfrm>
        </p:spPr>
        <p:txBody>
          <a:bodyPr/>
          <a:lstStyle/>
          <a:p>
            <a:r>
              <a:rPr lang="en-US" dirty="0" smtClean="0"/>
              <a:t>Visualization of findings</a:t>
            </a:r>
          </a:p>
          <a:p>
            <a:pPr lvl="2"/>
            <a:r>
              <a:rPr lang="en-US" dirty="0" smtClean="0"/>
              <a:t>Multiple regression </a:t>
            </a:r>
          </a:p>
          <a:p>
            <a:pPr lvl="2"/>
            <a:r>
              <a:rPr lang="en-US" dirty="0" smtClean="0"/>
              <a:t>How to tell a good story</a:t>
            </a:r>
          </a:p>
          <a:p>
            <a:pPr lvl="2"/>
            <a:endParaRPr lang="en-US" dirty="0"/>
          </a:p>
          <a:p>
            <a:r>
              <a:rPr lang="en-US" dirty="0" smtClean="0"/>
              <a:t>Improve goodness of fit for regression model</a:t>
            </a:r>
          </a:p>
          <a:p>
            <a:endParaRPr lang="en-US" dirty="0"/>
          </a:p>
          <a:p>
            <a:r>
              <a:rPr lang="en-US" dirty="0" smtClean="0"/>
              <a:t>Build more in-depth analysis</a:t>
            </a:r>
          </a:p>
          <a:p>
            <a:pPr lvl="2"/>
            <a:r>
              <a:rPr lang="en-US" dirty="0" smtClean="0"/>
              <a:t>What constitutes student tendency to play truant?</a:t>
            </a:r>
          </a:p>
          <a:p>
            <a:pPr lvl="2"/>
            <a:r>
              <a:rPr lang="en-US" dirty="0" smtClean="0"/>
              <a:t>Various areas of Math/ </a:t>
            </a:r>
            <a:r>
              <a:rPr lang="en-US" dirty="0" err="1" smtClean="0"/>
              <a:t>Sci</a:t>
            </a:r>
            <a:r>
              <a:rPr lang="en-US" dirty="0" smtClean="0"/>
              <a:t>/ Computer-based</a:t>
            </a:r>
          </a:p>
          <a:p>
            <a:pPr lvl="2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6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from previous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Distribution analysis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Right-skewed normal distribution for student test scores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Student scores better in </a:t>
            </a:r>
            <a:r>
              <a:rPr lang="en-US" dirty="0" err="1" smtClean="0"/>
              <a:t>Maths</a:t>
            </a:r>
            <a:r>
              <a:rPr lang="en-US" dirty="0" smtClean="0"/>
              <a:t>, Reading and Science compared to Computer-based problem solving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Segmentation analysis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Identified features of low-performing and high-performing schools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To-do: Implement cluster analysis by component scores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Multiple regression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School-level: analyzed numeric attributes and effect on test scores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To-do: student-level analysis and exploring categorical attributes in dataset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Sponsor’s feedback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Visualization for distribution analysis, reflects descriptive statistic of test scores for each school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Show distribution for relevant attributes (</a:t>
            </a:r>
            <a:r>
              <a:rPr lang="en-US" dirty="0" err="1" smtClean="0"/>
              <a:t>eg</a:t>
            </a:r>
            <a:r>
              <a:rPr lang="en-US" dirty="0" smtClean="0"/>
              <a:t>. no. of full-time, part-time teachers, certified teachers,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Allow drill-down from school to student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6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Tableau dashboard</a:t>
            </a:r>
          </a:p>
          <a:p>
            <a:r>
              <a:rPr lang="en-US" dirty="0" smtClean="0"/>
              <a:t>Data: </a:t>
            </a:r>
          </a:p>
          <a:p>
            <a:pPr lvl="1"/>
            <a:r>
              <a:rPr lang="en-US" dirty="0" smtClean="0"/>
              <a:t>School: student test score, full-time </a:t>
            </a:r>
            <a:r>
              <a:rPr lang="en-US" dirty="0" err="1" smtClean="0"/>
              <a:t>vs</a:t>
            </a:r>
            <a:r>
              <a:rPr lang="en-US" dirty="0" smtClean="0"/>
              <a:t> part-time teachers, proportion of certified teachers</a:t>
            </a:r>
          </a:p>
          <a:p>
            <a:pPr lvl="1"/>
            <a:r>
              <a:rPr lang="en-US" dirty="0" smtClean="0"/>
              <a:t>Student: parents education, job status, economic index and access to ICT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87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Segmentation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Cluster the schools by test scores</a:t>
            </a:r>
          </a:p>
          <a:p>
            <a:r>
              <a:rPr lang="en-US" dirty="0" smtClean="0"/>
              <a:t>Partition analysis with the clusters as outcome</a:t>
            </a:r>
          </a:p>
          <a:p>
            <a:pPr lvl="2"/>
            <a:r>
              <a:rPr lang="en-US" dirty="0" smtClean="0"/>
              <a:t>Red: low-performing schools</a:t>
            </a:r>
          </a:p>
          <a:p>
            <a:pPr lvl="2"/>
            <a:r>
              <a:rPr lang="en-US" dirty="0" smtClean="0"/>
              <a:t>Green: high-performing schools</a:t>
            </a:r>
          </a:p>
          <a:p>
            <a:pPr lvl="2"/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73165"/>
            <a:ext cx="9128760" cy="3072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845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472" y="17060"/>
            <a:ext cx="9164472" cy="1143000"/>
          </a:xfrm>
        </p:spPr>
        <p:txBody>
          <a:bodyPr anchor="t">
            <a:normAutofit fontScale="90000"/>
          </a:bodyPr>
          <a:lstStyle/>
          <a:p>
            <a:r>
              <a:rPr lang="en-US" dirty="0" smtClean="0"/>
              <a:t>Analyzing performance at school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257800"/>
          </a:xfrm>
        </p:spPr>
        <p:txBody>
          <a:bodyPr/>
          <a:lstStyle/>
          <a:p>
            <a:r>
              <a:rPr lang="en-US" dirty="0" smtClean="0"/>
              <a:t>Multiple regression: categorical attributes analyzed and combined with numeric attribute</a:t>
            </a:r>
          </a:p>
          <a:p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06" y="2295525"/>
            <a:ext cx="891073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06" y="4067175"/>
            <a:ext cx="221998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67175"/>
            <a:ext cx="293370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07" y="5191125"/>
            <a:ext cx="642937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256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" y="0"/>
            <a:ext cx="8229600" cy="914400"/>
          </a:xfrm>
        </p:spPr>
        <p:txBody>
          <a:bodyPr anchor="t">
            <a:normAutofit fontScale="90000"/>
          </a:bodyPr>
          <a:lstStyle/>
          <a:p>
            <a:r>
              <a:rPr lang="en-US" dirty="0" smtClean="0"/>
              <a:t>Analysis on </a:t>
            </a:r>
            <a:r>
              <a:rPr lang="en-US" dirty="0"/>
              <a:t>R</a:t>
            </a:r>
            <a:r>
              <a:rPr lang="en-US" dirty="0" smtClean="0"/>
              <a:t>esource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How does resource constraint affect school performance?</a:t>
            </a:r>
          </a:p>
          <a:p>
            <a:pPr lvl="2"/>
            <a:r>
              <a:rPr lang="en-US" dirty="0" smtClean="0"/>
              <a:t>Data: Shortage-related attributes from school </a:t>
            </a:r>
            <a:r>
              <a:rPr lang="en-US" dirty="0" smtClean="0"/>
              <a:t>data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Shortage of Science teacher is the most prominent, with 27.1% of the schools reported moderate degree of shortage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Multiple regression shows no evidence that shortage of resources affect school performance in </a:t>
            </a:r>
            <a:r>
              <a:rPr lang="en-US" dirty="0" err="1" smtClean="0"/>
              <a:t>Maths</a:t>
            </a:r>
            <a:r>
              <a:rPr lang="en-US" dirty="0" smtClean="0"/>
              <a:t>, Science and Computer-based </a:t>
            </a:r>
            <a:r>
              <a:rPr lang="en-US" dirty="0" smtClean="0"/>
              <a:t>tests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However, Partition analysis shows the top few shortages that differentiate school test scores</a:t>
            </a:r>
          </a:p>
        </p:txBody>
      </p:sp>
    </p:spTree>
    <p:extLst>
      <p:ext uri="{BB962C8B-B14F-4D97-AF65-F5344CB8AC3E}">
        <p14:creationId xmlns:p14="http://schemas.microsoft.com/office/powerpoint/2010/main" val="176009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" y="0"/>
            <a:ext cx="8229600" cy="1143000"/>
          </a:xfrm>
        </p:spPr>
        <p:txBody>
          <a:bodyPr anchor="t">
            <a:normAutofit fontScale="90000"/>
          </a:bodyPr>
          <a:lstStyle/>
          <a:p>
            <a:r>
              <a:rPr lang="en-US" dirty="0" smtClean="0"/>
              <a:t>Analysis on Resource constraints</a:t>
            </a:r>
            <a:endParaRPr lang="en-US" dirty="0"/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50491"/>
            <a:ext cx="9182617" cy="4307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9906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For Math: heating/cooling and lighting; language &amp; science teachers; library materials; computer for </a:t>
            </a:r>
            <a:r>
              <a:rPr lang="en-US" sz="1400" dirty="0" smtClean="0"/>
              <a:t>instructions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For Science: library materials; math teachers; heating/cooling and lighting; internet connectivity; computer for </a:t>
            </a:r>
            <a:r>
              <a:rPr lang="en-US" sz="1400" dirty="0" smtClean="0"/>
              <a:t>instructions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For Computer-based: Internet connectivity</a:t>
            </a:r>
            <a:r>
              <a:rPr lang="en-US" sz="1400"/>
              <a:t>; </a:t>
            </a:r>
            <a:r>
              <a:rPr lang="en-US" sz="1400" smtClean="0"/>
              <a:t> </a:t>
            </a:r>
            <a:r>
              <a:rPr lang="en-US" sz="1400" dirty="0" err="1" smtClean="0"/>
              <a:t>Maths</a:t>
            </a:r>
            <a:r>
              <a:rPr lang="en-US" sz="1400" dirty="0" smtClean="0"/>
              <a:t> </a:t>
            </a:r>
            <a:r>
              <a:rPr lang="en-US" sz="1400" dirty="0"/>
              <a:t>teachers; Library materials; Instructional </a:t>
            </a:r>
            <a:r>
              <a:rPr lang="en-US" sz="1400" dirty="0" smtClean="0"/>
              <a:t>space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6175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12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Analysis on Learning hindrances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r>
              <a:rPr lang="en-US" dirty="0" smtClean="0"/>
              <a:t>What are the major learning hindrances for schools in Singapore? To what extent do they affect student performance?</a:t>
            </a:r>
          </a:p>
          <a:p>
            <a:pPr lvl="2"/>
            <a:r>
              <a:rPr lang="en-US" dirty="0" smtClean="0"/>
              <a:t>Data: Learning Hindrance from school data</a:t>
            </a:r>
          </a:p>
          <a:p>
            <a:pPr lvl="2"/>
            <a:r>
              <a:rPr lang="en-US" dirty="0" smtClean="0"/>
              <a:t>Student truancy and disruption are the 2 major learning hindrance that negatively affect school performance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565264"/>
            <a:ext cx="9136039" cy="826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632064"/>
            <a:ext cx="201930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638" y="4632064"/>
            <a:ext cx="293370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762625"/>
            <a:ext cx="661987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21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12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Analysis on Learning hindrances</a:t>
            </a:r>
            <a:endParaRPr lang="en-US" dirty="0"/>
          </a:p>
        </p:txBody>
      </p:sp>
      <p:pic>
        <p:nvPicPr>
          <p:cNvPr id="1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438400"/>
            <a:ext cx="9013733" cy="4185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5" y="1905000"/>
            <a:ext cx="15906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785" y="1078468"/>
            <a:ext cx="3429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Red</a:t>
            </a:r>
            <a:r>
              <a:rPr lang="en-US" sz="1400" dirty="0"/>
              <a:t>: low-performing schools</a:t>
            </a:r>
          </a:p>
          <a:p>
            <a:r>
              <a:rPr lang="en-US" sz="1400" b="1" dirty="0">
                <a:solidFill>
                  <a:schemeClr val="accent4">
                    <a:lumMod val="50000"/>
                  </a:schemeClr>
                </a:solidFill>
              </a:rPr>
              <a:t>Green</a:t>
            </a:r>
            <a:r>
              <a:rPr lang="en-US" sz="1400" dirty="0"/>
              <a:t>: high-performing </a:t>
            </a:r>
            <a:r>
              <a:rPr lang="en-US" sz="1400" dirty="0" smtClean="0"/>
              <a:t>schools</a:t>
            </a:r>
          </a:p>
          <a:p>
            <a:r>
              <a:rPr lang="en-US" sz="1400" b="1" dirty="0" smtClean="0">
                <a:solidFill>
                  <a:schemeClr val="accent1"/>
                </a:solidFill>
              </a:rPr>
              <a:t>Blue</a:t>
            </a:r>
            <a:r>
              <a:rPr lang="en-US" sz="1400" dirty="0" smtClean="0"/>
              <a:t>: schools with average performance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7822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1279</TotalTime>
  <Words>768</Words>
  <Application>Microsoft Office PowerPoint</Application>
  <PresentationFormat>On-screen Show (4:3)</PresentationFormat>
  <Paragraphs>103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Supervisor meeting</vt:lpstr>
      <vt:lpstr>Recap from previous meeting</vt:lpstr>
      <vt:lpstr>Distribution Analysis</vt:lpstr>
      <vt:lpstr>Segmentation analysis</vt:lpstr>
      <vt:lpstr>Analyzing performance at school level</vt:lpstr>
      <vt:lpstr>Analysis on Resource constraints</vt:lpstr>
      <vt:lpstr>Analysis on Resource constraints</vt:lpstr>
      <vt:lpstr>Analysis on Learning hindrances</vt:lpstr>
      <vt:lpstr>Analysis on Learning hindrances</vt:lpstr>
      <vt:lpstr>Analyzing performance at Student level</vt:lpstr>
      <vt:lpstr>Analyzing performance at Student level</vt:lpstr>
      <vt:lpstr>Analysis on student home environment</vt:lpstr>
      <vt:lpstr>Questions from the team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Framework of Analysis</dc:title>
  <dc:creator>Ngoc Nguyen</dc:creator>
  <cp:lastModifiedBy>Ngoc Nguyen</cp:lastModifiedBy>
  <cp:revision>66</cp:revision>
  <dcterms:created xsi:type="dcterms:W3CDTF">2006-08-16T00:00:00Z</dcterms:created>
  <dcterms:modified xsi:type="dcterms:W3CDTF">2016-04-01T02:21:51Z</dcterms:modified>
</cp:coreProperties>
</file>