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245" autoAdjust="0"/>
  </p:normalViewPr>
  <p:slideViewPr>
    <p:cSldViewPr snapToGrid="0" snapToObjects="1">
      <p:cViewPr varScale="1">
        <p:scale>
          <a:sx n="37" d="100"/>
          <a:sy n="37" d="100"/>
        </p:scale>
        <p:origin x="-90" y="-7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147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98044285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BOD</a:t>
            </a:r>
          </a:p>
          <a:p>
            <a:r>
              <a:rPr lang="en-US" dirty="0" smtClean="0"/>
              <a:t>Chairman (3.2%)</a:t>
            </a:r>
          </a:p>
          <a:p>
            <a:r>
              <a:rPr lang="en-US" dirty="0" smtClean="0"/>
              <a:t>Vice</a:t>
            </a:r>
            <a:r>
              <a:rPr lang="en-US" baseline="0" dirty="0" smtClean="0"/>
              <a:t> Chairman (0.6%)</a:t>
            </a:r>
          </a:p>
          <a:p>
            <a:r>
              <a:rPr lang="en-US" baseline="0" dirty="0" smtClean="0"/>
              <a:t>Executive Director (2.3%)</a:t>
            </a:r>
          </a:p>
          <a:p>
            <a:r>
              <a:rPr lang="en-US" baseline="0" dirty="0" smtClean="0"/>
              <a:t>Non-Executive Director (0.5%)</a:t>
            </a:r>
          </a:p>
          <a:p>
            <a:r>
              <a:rPr lang="en-US" baseline="0" dirty="0" smtClean="0"/>
              <a:t>Director : Unclassified directors, Board Members (25.9%)</a:t>
            </a:r>
          </a:p>
          <a:p>
            <a:endParaRPr lang="en-US" baseline="0" dirty="0" smtClean="0"/>
          </a:p>
          <a:p>
            <a:r>
              <a:rPr lang="en-US" baseline="0" dirty="0" smtClean="0"/>
              <a:t>Function/Operations Team</a:t>
            </a:r>
          </a:p>
          <a:p>
            <a:r>
              <a:rPr lang="en-US" baseline="0" dirty="0" smtClean="0"/>
              <a:t>CEO (5.4%)</a:t>
            </a:r>
          </a:p>
          <a:p>
            <a:r>
              <a:rPr lang="en-US" baseline="0" dirty="0" smtClean="0"/>
              <a:t>Deputy CEO (0.07%)</a:t>
            </a:r>
          </a:p>
          <a:p>
            <a:r>
              <a:rPr lang="en-US" baseline="0" dirty="0" smtClean="0"/>
              <a:t>Managing Director (43.3%)</a:t>
            </a:r>
          </a:p>
          <a:p>
            <a:r>
              <a:rPr lang="en-US" baseline="0" dirty="0" smtClean="0"/>
              <a:t>Deputy Managing Director (0.4%)</a:t>
            </a:r>
          </a:p>
          <a:p>
            <a:r>
              <a:rPr lang="en-US" baseline="0" dirty="0" smtClean="0"/>
              <a:t>C-Level : Senior partners and all other Chief Officers excluding CEO (0.2%)</a:t>
            </a:r>
          </a:p>
          <a:p>
            <a:r>
              <a:rPr lang="en-US" baseline="0" dirty="0" smtClean="0"/>
              <a:t>President (0.7%)</a:t>
            </a:r>
          </a:p>
          <a:p>
            <a:r>
              <a:rPr lang="en-US" baseline="0" dirty="0" smtClean="0"/>
              <a:t>Vice President (1.4%)</a:t>
            </a:r>
          </a:p>
          <a:p>
            <a:r>
              <a:rPr lang="en-US" baseline="0" dirty="0" smtClean="0"/>
              <a:t>Division Head : Partner, GM, Director with descriptive element (1.4%)</a:t>
            </a:r>
          </a:p>
          <a:p>
            <a:r>
              <a:rPr lang="en-US" baseline="0" dirty="0" smtClean="0"/>
              <a:t>Owner : Owner, Founder, Proprietor, Partner (6.8%)</a:t>
            </a:r>
          </a:p>
          <a:p>
            <a:r>
              <a:rPr lang="en-US" baseline="0" dirty="0" smtClean="0"/>
              <a:t>Miscellaneous : School Principals, </a:t>
            </a:r>
            <a:r>
              <a:rPr lang="en-US" baseline="0" smtClean="0"/>
              <a:t>Other executives (6%)</a:t>
            </a:r>
            <a:endParaRPr lang="en-US" baseline="0" dirty="0" smtClean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99933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Combine the Company List</a:t>
            </a:r>
            <a:r>
              <a:rPr lang="en-US" baseline="0" dirty="0" smtClean="0"/>
              <a:t> &amp; Executive List to get more information &amp; </a:t>
            </a:r>
            <a:r>
              <a:rPr lang="en-US" baseline="0" dirty="0" err="1" smtClean="0"/>
              <a:t>analyse</a:t>
            </a:r>
            <a:r>
              <a:rPr lang="en-US" baseline="0" dirty="0" smtClean="0"/>
              <a:t> the Executive List Distribution. i.e. how many CEO in each sector, how many CEO in public vs. </a:t>
            </a:r>
            <a:r>
              <a:rPr lang="en-US" baseline="0" smtClean="0"/>
              <a:t>private.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578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lvl="0" algn="l"/>
            <a:r>
              <a:rPr lang="en-US" dirty="0" smtClean="0"/>
              <a:t>Network Analysis of Interlocking Directorates</a:t>
            </a:r>
            <a:endParaRPr dirty="0"/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1270000" y="5381955"/>
            <a:ext cx="10464800" cy="216694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/>
            <a:r>
              <a:rPr lang="en-US" sz="2800" dirty="0" smtClean="0"/>
              <a:t>ANLY 482 Practicum AY 2014/2015 Term 2</a:t>
            </a:r>
          </a:p>
          <a:p>
            <a:pPr lvl="0" algn="l"/>
            <a:r>
              <a:rPr lang="en-US" sz="2800" dirty="0" smtClean="0"/>
              <a:t>Supervised by Prof </a:t>
            </a:r>
            <a:r>
              <a:rPr lang="en-US" sz="2800" dirty="0" err="1" smtClean="0"/>
              <a:t>Kam</a:t>
            </a:r>
            <a:r>
              <a:rPr lang="en-US" sz="2800" dirty="0" smtClean="0"/>
              <a:t> Tin </a:t>
            </a:r>
            <a:r>
              <a:rPr lang="en-US" sz="2800" dirty="0" err="1" smtClean="0"/>
              <a:t>Seong</a:t>
            </a:r>
            <a:endParaRPr lang="en-US" sz="2800" dirty="0" smtClean="0"/>
          </a:p>
          <a:p>
            <a:pPr lvl="0" algn="l"/>
            <a:endParaRPr lang="en-US" sz="2800" dirty="0"/>
          </a:p>
          <a:p>
            <a:pPr lvl="0" algn="l"/>
            <a:r>
              <a:rPr lang="en-US" sz="2800" dirty="0" smtClean="0"/>
              <a:t>Le Hoang Trinh | </a:t>
            </a:r>
            <a:r>
              <a:rPr lang="en-US" sz="2800" dirty="0" err="1" smtClean="0"/>
              <a:t>Zheng</a:t>
            </a:r>
            <a:r>
              <a:rPr lang="en-US" sz="2800" dirty="0" smtClean="0"/>
              <a:t> </a:t>
            </a:r>
            <a:r>
              <a:rPr lang="en-US" sz="2800" dirty="0" err="1" smtClean="0"/>
              <a:t>Tianwei</a:t>
            </a:r>
            <a:endParaRPr lang="en-US" sz="2800" dirty="0" smtClean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What we have done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Revision of Proposal</a:t>
            </a:r>
          </a:p>
          <a:p>
            <a:pPr lvl="0">
              <a:defRPr sz="1800"/>
            </a:pPr>
            <a:r>
              <a:rPr sz="3600"/>
              <a:t>Cleaning of Companies List Data (after feedback)</a:t>
            </a:r>
          </a:p>
          <a:p>
            <a:pPr lvl="0">
              <a:defRPr sz="1800"/>
            </a:pPr>
            <a:r>
              <a:rPr sz="3600"/>
              <a:t>Cleaning of Executive List Data</a:t>
            </a:r>
          </a:p>
          <a:p>
            <a:pPr lvl="0">
              <a:defRPr sz="1800"/>
            </a:pPr>
            <a:r>
              <a:rPr sz="3600"/>
              <a:t>Creating Executive Distribution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Company List Data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06704" lvl="0" indent="-306704" defTabSz="403097">
              <a:spcBef>
                <a:spcPts val="2800"/>
              </a:spcBef>
              <a:defRPr sz="1800"/>
            </a:pPr>
            <a:r>
              <a:rPr sz="2484" b="1">
                <a:latin typeface="Helvetica"/>
                <a:ea typeface="Helvetica"/>
                <a:cs typeface="Helvetica"/>
                <a:sym typeface="Helvetica"/>
              </a:rPr>
              <a:t>Feedback from last week: </a:t>
            </a:r>
          </a:p>
          <a:p>
            <a:pPr marL="613409" lvl="1" indent="-306704" defTabSz="403097">
              <a:spcBef>
                <a:spcPts val="2800"/>
              </a:spcBef>
              <a:defRPr sz="1800"/>
            </a:pPr>
            <a:r>
              <a:rPr sz="2484"/>
              <a:t>Lack of registered year &amp; postal code column</a:t>
            </a:r>
          </a:p>
          <a:p>
            <a:pPr marL="613409" lvl="1" indent="-306704" defTabSz="403097">
              <a:spcBef>
                <a:spcPts val="2800"/>
              </a:spcBef>
              <a:defRPr sz="1800"/>
            </a:pPr>
            <a:r>
              <a:rPr sz="2484"/>
              <a:t>Company List still has duplicates</a:t>
            </a:r>
          </a:p>
          <a:p>
            <a:pPr marL="613409" lvl="1" indent="-306704" defTabSz="403097">
              <a:spcBef>
                <a:spcPts val="2800"/>
              </a:spcBef>
              <a:defRPr sz="1800"/>
            </a:pPr>
            <a:r>
              <a:rPr sz="2484"/>
              <a:t>The company categorises are too detailed</a:t>
            </a:r>
          </a:p>
          <a:p>
            <a:pPr marL="306704" lvl="0" indent="-306704" defTabSz="403097">
              <a:spcBef>
                <a:spcPts val="2800"/>
              </a:spcBef>
              <a:defRPr sz="1800"/>
            </a:pPr>
            <a:r>
              <a:rPr sz="2484" b="1">
                <a:latin typeface="Helvetica"/>
                <a:ea typeface="Helvetica"/>
                <a:cs typeface="Helvetica"/>
                <a:sym typeface="Helvetica"/>
              </a:rPr>
              <a:t>Team Fix:</a:t>
            </a:r>
          </a:p>
          <a:p>
            <a:pPr marL="613409" lvl="1" indent="-306704" defTabSz="403097">
              <a:spcBef>
                <a:spcPts val="2800"/>
              </a:spcBef>
              <a:defRPr sz="1800"/>
            </a:pPr>
            <a:r>
              <a:rPr sz="2484"/>
              <a:t>Added “Year founded” and “Postal Code” columns</a:t>
            </a:r>
          </a:p>
          <a:p>
            <a:pPr marL="613409" lvl="1" indent="-306704" defTabSz="403097">
              <a:spcBef>
                <a:spcPts val="2800"/>
              </a:spcBef>
              <a:defRPr sz="1800"/>
            </a:pPr>
            <a:r>
              <a:rPr sz="2484"/>
              <a:t>Check and remove duplicates. Unique values remain: 50676 companies</a:t>
            </a:r>
          </a:p>
          <a:p>
            <a:pPr marL="613409" lvl="1" indent="-306704" defTabSz="403097">
              <a:spcBef>
                <a:spcPts val="2800"/>
              </a:spcBef>
              <a:defRPr sz="1800"/>
            </a:pPr>
            <a:r>
              <a:rPr sz="2484"/>
              <a:t>Add “Category” column next to “OneSource Industry” column to classify broader category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Executive List Data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lvl="0">
              <a:defRPr sz="1800"/>
            </a:pPr>
            <a:r>
              <a:rPr sz="3600" dirty="0"/>
              <a:t>Issue: </a:t>
            </a:r>
            <a:endParaRPr lang="en-US" sz="3600" dirty="0" smtClean="0"/>
          </a:p>
          <a:p>
            <a:pPr lvl="0">
              <a:defRPr sz="1800"/>
            </a:pPr>
            <a:r>
              <a:rPr sz="3600" dirty="0" smtClean="0"/>
              <a:t>Duplicated </a:t>
            </a:r>
            <a:r>
              <a:rPr sz="3600" dirty="0"/>
              <a:t>Executive </a:t>
            </a:r>
            <a:r>
              <a:rPr sz="3600" dirty="0" smtClean="0"/>
              <a:t>Title</a:t>
            </a:r>
            <a:endParaRPr lang="en-US" sz="3600" dirty="0" smtClean="0"/>
          </a:p>
          <a:p>
            <a:pPr lvl="0">
              <a:defRPr sz="1800"/>
            </a:pPr>
            <a:r>
              <a:rPr lang="en-US" sz="3600" dirty="0" smtClean="0"/>
              <a:t>Too many titles for COO, CFO, etc.</a:t>
            </a:r>
            <a:endParaRPr sz="3600" dirty="0"/>
          </a:p>
          <a:p>
            <a:pPr lvl="0">
              <a:defRPr sz="1800"/>
            </a:pPr>
            <a:r>
              <a:rPr sz="3600" dirty="0"/>
              <a:t>Team Proposed Fix:</a:t>
            </a:r>
          </a:p>
          <a:p>
            <a:pPr lvl="1">
              <a:defRPr sz="1800"/>
            </a:pPr>
            <a:r>
              <a:rPr sz="3600" dirty="0"/>
              <a:t>Check the title definitions</a:t>
            </a:r>
          </a:p>
          <a:p>
            <a:pPr lvl="1">
              <a:defRPr sz="1800"/>
            </a:pPr>
            <a:r>
              <a:rPr sz="3600" dirty="0"/>
              <a:t>Create “Category” column to group the main executive titles </a:t>
            </a:r>
            <a:r>
              <a:rPr sz="3600" dirty="0" smtClean="0"/>
              <a:t>together</a:t>
            </a:r>
            <a:endParaRPr lang="en-US" sz="3600" dirty="0" smtClean="0"/>
          </a:p>
          <a:p>
            <a:pPr lvl="1">
              <a:defRPr sz="1800"/>
            </a:pPr>
            <a:r>
              <a:rPr lang="en-US" sz="3600" dirty="0" smtClean="0"/>
              <a:t>Group titles under “C-level”</a:t>
            </a:r>
            <a:endParaRPr sz="3600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110809_FamilyChineseOahu_EN_00317_2040x1360.jpe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1" t="8499" r="10800" b="11899"/>
          <a:stretch/>
        </p:blipFill>
        <p:spPr>
          <a:xfrm>
            <a:off x="6685648" y="2988179"/>
            <a:ext cx="5553402" cy="5546805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 dirty="0"/>
              <a:t>Executive Distribution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Highest distribution: </a:t>
            </a:r>
          </a:p>
          <a:p>
            <a:pPr lvl="1"/>
            <a:r>
              <a:rPr lang="en-US" dirty="0" smtClean="0"/>
              <a:t>Managing Director: 43.3%</a:t>
            </a:r>
          </a:p>
          <a:p>
            <a:pPr lvl="1"/>
            <a:r>
              <a:rPr lang="en-US" dirty="0" smtClean="0"/>
              <a:t>Director: 25.9%</a:t>
            </a:r>
          </a:p>
          <a:p>
            <a:pPr lvl="1"/>
            <a:r>
              <a:rPr lang="en-US" dirty="0" smtClean="0"/>
              <a:t>Owner: 6.9%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1475325" y="2211143"/>
            <a:ext cx="2838599" cy="72224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By Category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Next week plan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Continue to analyse Executive List Distribution</a:t>
            </a:r>
          </a:p>
          <a:p>
            <a:pPr lvl="0">
              <a:defRPr sz="1800"/>
            </a:pPr>
            <a:r>
              <a:rPr sz="3600"/>
              <a:t>Consolidate current findings</a:t>
            </a:r>
          </a:p>
          <a:p>
            <a:pPr lvl="0">
              <a:defRPr sz="1800"/>
            </a:pPr>
            <a:r>
              <a:rPr sz="3600"/>
              <a:t>Prepare mid-term report &amp; presentation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345</Words>
  <Application>Microsoft Office PowerPoint</Application>
  <PresentationFormat>Custom</PresentationFormat>
  <Paragraphs>56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White</vt:lpstr>
      <vt:lpstr>Network Analysis of Interlocking Directorates</vt:lpstr>
      <vt:lpstr>What we have done</vt:lpstr>
      <vt:lpstr>Company List Data</vt:lpstr>
      <vt:lpstr>Executive List Data</vt:lpstr>
      <vt:lpstr>Executive Distribution</vt:lpstr>
      <vt:lpstr>Next week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Analysis of Interlocking Directorates</dc:title>
  <cp:lastModifiedBy>Tianwei</cp:lastModifiedBy>
  <cp:revision>4</cp:revision>
  <dcterms:modified xsi:type="dcterms:W3CDTF">2015-02-16T01:42:50Z</dcterms:modified>
</cp:coreProperties>
</file>