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2" r:id="rId5"/>
    <p:sldId id="263" r:id="rId6"/>
    <p:sldId id="264" r:id="rId7"/>
    <p:sldId id="265" r:id="rId8"/>
    <p:sldId id="266" r:id="rId9"/>
    <p:sldId id="276" r:id="rId10"/>
    <p:sldId id="267" r:id="rId11"/>
    <p:sldId id="268" r:id="rId12"/>
    <p:sldId id="269" r:id="rId13"/>
    <p:sldId id="270" r:id="rId14"/>
    <p:sldId id="294" r:id="rId15"/>
    <p:sldId id="281" r:id="rId16"/>
    <p:sldId id="271" r:id="rId17"/>
    <p:sldId id="291" r:id="rId18"/>
    <p:sldId id="290" r:id="rId19"/>
    <p:sldId id="272" r:id="rId20"/>
    <p:sldId id="277" r:id="rId21"/>
    <p:sldId id="278" r:id="rId22"/>
    <p:sldId id="279" r:id="rId23"/>
    <p:sldId id="295" r:id="rId24"/>
    <p:sldId id="296" r:id="rId25"/>
    <p:sldId id="293" r:id="rId26"/>
    <p:sldId id="297" r:id="rId27"/>
    <p:sldId id="283" r:id="rId28"/>
    <p:sldId id="298" r:id="rId29"/>
    <p:sldId id="282" r:id="rId30"/>
    <p:sldId id="286"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E"/>
    <a:srgbClr val="FF99FF"/>
    <a:srgbClr val="DCAC38"/>
    <a:srgbClr val="5274B1"/>
    <a:srgbClr val="FF3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5943" autoAdjust="0"/>
  </p:normalViewPr>
  <p:slideViewPr>
    <p:cSldViewPr snapToGrid="0">
      <p:cViewPr varScale="1">
        <p:scale>
          <a:sx n="56" d="100"/>
          <a:sy n="56" d="100"/>
        </p:scale>
        <p:origin x="1788" y="7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85F75-2772-4FBF-8A8C-986130B83069}"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1312FDBF-90E3-4AD8-9FEB-BF5C1F96444E}">
      <dgm:prSet phldrT="[Text]" custT="1"/>
      <dgm:spPr>
        <a:ln>
          <a:noFill/>
        </a:ln>
      </dgm:spPr>
      <dgm:t>
        <a:bodyPr/>
        <a:lstStyle/>
        <a:p>
          <a:r>
            <a:rPr lang="en-US" sz="2400" dirty="0" smtClean="0">
              <a:latin typeface="Segoe UI" panose="020B0502040204020203" pitchFamily="34" charset="0"/>
              <a:cs typeface="Segoe UI" panose="020B0502040204020203" pitchFamily="34" charset="0"/>
            </a:rPr>
            <a:t>SONG Chengyue</a:t>
          </a:r>
          <a:endParaRPr lang="en-US" sz="2400" dirty="0">
            <a:latin typeface="Segoe UI" panose="020B0502040204020203" pitchFamily="34" charset="0"/>
            <a:cs typeface="Segoe UI" panose="020B0502040204020203" pitchFamily="34" charset="0"/>
          </a:endParaRPr>
        </a:p>
      </dgm:t>
    </dgm:pt>
    <dgm:pt modelId="{F8BDE976-98BD-43ED-B2AC-8278028E9B42}" type="parTrans" cxnId="{67BFE033-7B27-4182-BEAB-044722910954}">
      <dgm:prSet/>
      <dgm:spPr/>
      <dgm:t>
        <a:bodyPr/>
        <a:lstStyle/>
        <a:p>
          <a:endParaRPr lang="en-US">
            <a:latin typeface="Segoe UI" panose="020B0502040204020203" pitchFamily="34" charset="0"/>
            <a:cs typeface="Segoe UI" panose="020B0502040204020203" pitchFamily="34" charset="0"/>
          </a:endParaRPr>
        </a:p>
      </dgm:t>
    </dgm:pt>
    <dgm:pt modelId="{03A12B40-BED7-43A6-AB03-ECC3B995621A}" type="sibTrans" cxnId="{67BFE033-7B27-4182-BEAB-044722910954}">
      <dgm:prSet/>
      <dgm:spPr/>
      <dgm:t>
        <a:bodyPr/>
        <a:lstStyle/>
        <a:p>
          <a:endParaRPr lang="en-US">
            <a:latin typeface="Segoe UI" panose="020B0502040204020203" pitchFamily="34" charset="0"/>
            <a:cs typeface="Segoe UI" panose="020B0502040204020203" pitchFamily="34" charset="0"/>
          </a:endParaRPr>
        </a:p>
      </dgm:t>
    </dgm:pt>
    <dgm:pt modelId="{A05ED795-B1D5-41AE-AECE-3E40559BC7AD}">
      <dgm:prSet phldrT="[Text]" custT="1"/>
      <dgm:spPr>
        <a:ln>
          <a:noFill/>
        </a:ln>
      </dgm:spPr>
      <dgm:t>
        <a:bodyPr/>
        <a:lstStyle/>
        <a:p>
          <a:r>
            <a:rPr lang="en-US" sz="2400" dirty="0" smtClean="0">
              <a:latin typeface="Segoe UI" panose="020B0502040204020203" pitchFamily="34" charset="0"/>
              <a:cs typeface="Segoe UI" panose="020B0502040204020203" pitchFamily="34" charset="0"/>
            </a:rPr>
            <a:t>WANG Jing </a:t>
          </a:r>
          <a:endParaRPr lang="en-US" sz="2400" dirty="0">
            <a:latin typeface="Segoe UI" panose="020B0502040204020203" pitchFamily="34" charset="0"/>
            <a:cs typeface="Segoe UI" panose="020B0502040204020203" pitchFamily="34" charset="0"/>
          </a:endParaRPr>
        </a:p>
      </dgm:t>
    </dgm:pt>
    <dgm:pt modelId="{2684DB97-1FB5-4476-9028-61AF44D70105}" type="parTrans" cxnId="{F647F973-8614-4531-BBAC-5585A78D1AEE}">
      <dgm:prSet/>
      <dgm:spPr/>
      <dgm:t>
        <a:bodyPr/>
        <a:lstStyle/>
        <a:p>
          <a:endParaRPr lang="en-US">
            <a:latin typeface="Segoe UI" panose="020B0502040204020203" pitchFamily="34" charset="0"/>
            <a:cs typeface="Segoe UI" panose="020B0502040204020203" pitchFamily="34" charset="0"/>
          </a:endParaRPr>
        </a:p>
      </dgm:t>
    </dgm:pt>
    <dgm:pt modelId="{B24DDD36-83CA-4D2B-988E-3AA0997C09B1}" type="sibTrans" cxnId="{F647F973-8614-4531-BBAC-5585A78D1AEE}">
      <dgm:prSet/>
      <dgm:spPr/>
      <dgm:t>
        <a:bodyPr/>
        <a:lstStyle/>
        <a:p>
          <a:endParaRPr lang="en-US">
            <a:latin typeface="Segoe UI" panose="020B0502040204020203" pitchFamily="34" charset="0"/>
            <a:cs typeface="Segoe UI" panose="020B0502040204020203" pitchFamily="34" charset="0"/>
          </a:endParaRPr>
        </a:p>
      </dgm:t>
    </dgm:pt>
    <dgm:pt modelId="{CE14B0E7-75DF-48F2-97BD-5E638A27C524}">
      <dgm:prSet phldrT="[Text]" custT="1"/>
      <dgm:spPr>
        <a:ln>
          <a:noFill/>
        </a:ln>
      </dgm:spPr>
      <dgm:t>
        <a:bodyPr/>
        <a:lstStyle/>
        <a:p>
          <a:r>
            <a:rPr lang="en-US" sz="1800" dirty="0" smtClean="0">
              <a:latin typeface="Segoe UI" panose="020B0502040204020203" pitchFamily="34" charset="0"/>
              <a:cs typeface="Segoe UI" panose="020B0502040204020203" pitchFamily="34" charset="0"/>
            </a:rPr>
            <a:t>Literature Research</a:t>
          </a:r>
          <a:endParaRPr lang="en-US" sz="1800" dirty="0">
            <a:latin typeface="Segoe UI" panose="020B0502040204020203" pitchFamily="34" charset="0"/>
            <a:cs typeface="Segoe UI" panose="020B0502040204020203" pitchFamily="34" charset="0"/>
          </a:endParaRPr>
        </a:p>
      </dgm:t>
    </dgm:pt>
    <dgm:pt modelId="{B2481295-8BF0-4845-A3AE-288282A284F1}" type="parTrans" cxnId="{05A60647-977B-413E-A213-E6990793F5F3}">
      <dgm:prSet/>
      <dgm:spPr/>
      <dgm:t>
        <a:bodyPr/>
        <a:lstStyle/>
        <a:p>
          <a:endParaRPr lang="en-US">
            <a:latin typeface="Segoe UI" panose="020B0502040204020203" pitchFamily="34" charset="0"/>
            <a:cs typeface="Segoe UI" panose="020B0502040204020203" pitchFamily="34" charset="0"/>
          </a:endParaRPr>
        </a:p>
      </dgm:t>
    </dgm:pt>
    <dgm:pt modelId="{FA924158-44D5-4772-A1BD-C5EE64172D9F}" type="sibTrans" cxnId="{05A60647-977B-413E-A213-E6990793F5F3}">
      <dgm:prSet/>
      <dgm:spPr/>
      <dgm:t>
        <a:bodyPr/>
        <a:lstStyle/>
        <a:p>
          <a:endParaRPr lang="en-US">
            <a:latin typeface="Segoe UI" panose="020B0502040204020203" pitchFamily="34" charset="0"/>
            <a:cs typeface="Segoe UI" panose="020B0502040204020203" pitchFamily="34" charset="0"/>
          </a:endParaRPr>
        </a:p>
      </dgm:t>
    </dgm:pt>
    <dgm:pt modelId="{4FE53152-875E-4EA7-8C8C-C21CC92E7F89}">
      <dgm:prSet phldrT="[Text]" custT="1"/>
      <dgm:spPr>
        <a:ln>
          <a:noFill/>
        </a:ln>
      </dgm:spPr>
      <dgm:t>
        <a:bodyPr/>
        <a:lstStyle/>
        <a:p>
          <a:r>
            <a:rPr lang="en-US" sz="1800" dirty="0" smtClean="0">
              <a:latin typeface="Segoe UI" panose="020B0502040204020203" pitchFamily="34" charset="0"/>
              <a:cs typeface="Segoe UI" panose="020B0502040204020203" pitchFamily="34" charset="0"/>
            </a:rPr>
            <a:t>Project Management</a:t>
          </a:r>
          <a:endParaRPr lang="en-US" sz="1800" dirty="0">
            <a:latin typeface="Segoe UI" panose="020B0502040204020203" pitchFamily="34" charset="0"/>
            <a:cs typeface="Segoe UI" panose="020B0502040204020203" pitchFamily="34" charset="0"/>
          </a:endParaRPr>
        </a:p>
      </dgm:t>
    </dgm:pt>
    <dgm:pt modelId="{E870DB49-D0C8-48C5-90D6-4FE2476AC8D4}" type="parTrans" cxnId="{553F675E-AA2D-4488-88BF-44D12B212FD5}">
      <dgm:prSet/>
      <dgm:spPr/>
      <dgm:t>
        <a:bodyPr/>
        <a:lstStyle/>
        <a:p>
          <a:endParaRPr lang="en-US">
            <a:latin typeface="Segoe UI" panose="020B0502040204020203" pitchFamily="34" charset="0"/>
            <a:cs typeface="Segoe UI" panose="020B0502040204020203" pitchFamily="34" charset="0"/>
          </a:endParaRPr>
        </a:p>
      </dgm:t>
    </dgm:pt>
    <dgm:pt modelId="{DF961A81-DEFF-4F58-BD9A-093F7D97668E}" type="sibTrans" cxnId="{553F675E-AA2D-4488-88BF-44D12B212FD5}">
      <dgm:prSet/>
      <dgm:spPr/>
      <dgm:t>
        <a:bodyPr/>
        <a:lstStyle/>
        <a:p>
          <a:endParaRPr lang="en-US">
            <a:latin typeface="Segoe UI" panose="020B0502040204020203" pitchFamily="34" charset="0"/>
            <a:cs typeface="Segoe UI" panose="020B0502040204020203" pitchFamily="34" charset="0"/>
          </a:endParaRPr>
        </a:p>
      </dgm:t>
    </dgm:pt>
    <dgm:pt modelId="{B481558E-956E-4B1A-A2A3-0747D176B8B8}">
      <dgm:prSet phldrT="[Text]" custT="1"/>
      <dgm:spPr>
        <a:ln>
          <a:noFill/>
        </a:ln>
      </dgm:spPr>
      <dgm:t>
        <a:bodyPr/>
        <a:lstStyle/>
        <a:p>
          <a:endParaRPr lang="en-US" sz="1800" dirty="0">
            <a:latin typeface="Segoe UI" panose="020B0502040204020203" pitchFamily="34" charset="0"/>
            <a:cs typeface="Segoe UI" panose="020B0502040204020203" pitchFamily="34" charset="0"/>
          </a:endParaRPr>
        </a:p>
      </dgm:t>
    </dgm:pt>
    <dgm:pt modelId="{B8E96E01-ABEA-4E5E-BD97-04C7E7896869}" type="parTrans" cxnId="{0C4B3095-14AF-495B-A8DC-BD60F4D4159A}">
      <dgm:prSet/>
      <dgm:spPr/>
      <dgm:t>
        <a:bodyPr/>
        <a:lstStyle/>
        <a:p>
          <a:endParaRPr lang="en-US"/>
        </a:p>
      </dgm:t>
    </dgm:pt>
    <dgm:pt modelId="{F5C2F1A4-DBE8-498B-A2C4-6FAA79FCDD74}" type="sibTrans" cxnId="{0C4B3095-14AF-495B-A8DC-BD60F4D4159A}">
      <dgm:prSet/>
      <dgm:spPr/>
      <dgm:t>
        <a:bodyPr/>
        <a:lstStyle/>
        <a:p>
          <a:endParaRPr lang="en-US"/>
        </a:p>
      </dgm:t>
    </dgm:pt>
    <dgm:pt modelId="{B26546F5-8AA0-4ADE-BD56-D7A945A725A5}">
      <dgm:prSet phldrT="[Text]" custT="1"/>
      <dgm:spPr>
        <a:ln>
          <a:noFill/>
        </a:ln>
      </dgm:spPr>
      <dgm:t>
        <a:bodyPr/>
        <a:lstStyle/>
        <a:p>
          <a:endParaRPr lang="en-US" sz="1800" dirty="0">
            <a:latin typeface="Segoe UI" panose="020B0502040204020203" pitchFamily="34" charset="0"/>
            <a:cs typeface="Segoe UI" panose="020B0502040204020203" pitchFamily="34" charset="0"/>
          </a:endParaRPr>
        </a:p>
      </dgm:t>
    </dgm:pt>
    <dgm:pt modelId="{09DA416A-35DB-4712-A1B6-6D9A6339E96E}" type="parTrans" cxnId="{4711E883-4FC1-4AB3-9ACF-35FBA03652DF}">
      <dgm:prSet/>
      <dgm:spPr/>
      <dgm:t>
        <a:bodyPr/>
        <a:lstStyle/>
        <a:p>
          <a:endParaRPr lang="en-US"/>
        </a:p>
      </dgm:t>
    </dgm:pt>
    <dgm:pt modelId="{E0CEB02F-9D8E-415F-9D57-86D00A71DD31}" type="sibTrans" cxnId="{4711E883-4FC1-4AB3-9ACF-35FBA03652DF}">
      <dgm:prSet/>
      <dgm:spPr/>
      <dgm:t>
        <a:bodyPr/>
        <a:lstStyle/>
        <a:p>
          <a:endParaRPr lang="en-US"/>
        </a:p>
      </dgm:t>
    </dgm:pt>
    <dgm:pt modelId="{FFC9D82B-842B-4F2F-913D-0EA34BBE6A13}">
      <dgm:prSet phldrT="[Text]" custT="1"/>
      <dgm:spPr>
        <a:ln>
          <a:noFill/>
        </a:ln>
      </dgm:spPr>
      <dgm:t>
        <a:bodyPr/>
        <a:lstStyle/>
        <a:p>
          <a:r>
            <a:rPr lang="en-US" sz="1800" dirty="0" smtClean="0">
              <a:latin typeface="Segoe UI" panose="020B0502040204020203" pitchFamily="34" charset="0"/>
              <a:cs typeface="Segoe UI" panose="020B0502040204020203" pitchFamily="34" charset="0"/>
            </a:rPr>
            <a:t>Analytical Study</a:t>
          </a:r>
          <a:endParaRPr lang="en-US" sz="1800" dirty="0">
            <a:latin typeface="Segoe UI" panose="020B0502040204020203" pitchFamily="34" charset="0"/>
            <a:cs typeface="Segoe UI" panose="020B0502040204020203" pitchFamily="34" charset="0"/>
          </a:endParaRPr>
        </a:p>
      </dgm:t>
    </dgm:pt>
    <dgm:pt modelId="{17AA0104-4743-466A-8C52-9831EA94703B}" type="parTrans" cxnId="{144254C5-B9A9-4511-9440-0CC19F8199DE}">
      <dgm:prSet/>
      <dgm:spPr/>
      <dgm:t>
        <a:bodyPr/>
        <a:lstStyle/>
        <a:p>
          <a:endParaRPr lang="en-US"/>
        </a:p>
      </dgm:t>
    </dgm:pt>
    <dgm:pt modelId="{2FE7A9CF-9F6E-4E54-9607-709F6E40E7EE}" type="sibTrans" cxnId="{144254C5-B9A9-4511-9440-0CC19F8199DE}">
      <dgm:prSet/>
      <dgm:spPr/>
      <dgm:t>
        <a:bodyPr/>
        <a:lstStyle/>
        <a:p>
          <a:endParaRPr lang="en-US"/>
        </a:p>
      </dgm:t>
    </dgm:pt>
    <dgm:pt modelId="{223146DF-CBEA-4756-A7D0-27E356CDC578}">
      <dgm:prSet phldrT="[Text]" custT="1"/>
      <dgm:spPr>
        <a:ln>
          <a:noFill/>
        </a:ln>
      </dgm:spPr>
      <dgm:t>
        <a:bodyPr/>
        <a:lstStyle/>
        <a:p>
          <a:r>
            <a:rPr lang="en-US" sz="1800" dirty="0" smtClean="0">
              <a:latin typeface="Segoe UI" panose="020B0502040204020203" pitchFamily="34" charset="0"/>
              <a:cs typeface="Segoe UI" panose="020B0502040204020203" pitchFamily="34" charset="0"/>
            </a:rPr>
            <a:t>Analytical Study</a:t>
          </a:r>
          <a:endParaRPr lang="en-US" sz="1800" dirty="0">
            <a:latin typeface="Segoe UI" panose="020B0502040204020203" pitchFamily="34" charset="0"/>
            <a:cs typeface="Segoe UI" panose="020B0502040204020203" pitchFamily="34" charset="0"/>
          </a:endParaRPr>
        </a:p>
      </dgm:t>
    </dgm:pt>
    <dgm:pt modelId="{09B1E303-43EB-4C6A-A88A-6F23D7CBC277}" type="parTrans" cxnId="{0328F681-508C-4325-B849-757687B94413}">
      <dgm:prSet/>
      <dgm:spPr/>
      <dgm:t>
        <a:bodyPr/>
        <a:lstStyle/>
        <a:p>
          <a:endParaRPr lang="en-US"/>
        </a:p>
      </dgm:t>
    </dgm:pt>
    <dgm:pt modelId="{14387201-30FB-4366-A886-A11B8F6E65E6}" type="sibTrans" cxnId="{0328F681-508C-4325-B849-757687B94413}">
      <dgm:prSet/>
      <dgm:spPr/>
      <dgm:t>
        <a:bodyPr/>
        <a:lstStyle/>
        <a:p>
          <a:endParaRPr lang="en-US"/>
        </a:p>
      </dgm:t>
    </dgm:pt>
    <dgm:pt modelId="{D77E1097-23FC-44AA-B13B-D573D2D5B444}">
      <dgm:prSet phldrT="[Text]" custT="1"/>
      <dgm:spPr>
        <a:ln>
          <a:noFill/>
        </a:ln>
      </dgm:spPr>
      <dgm:t>
        <a:bodyPr/>
        <a:lstStyle/>
        <a:p>
          <a:r>
            <a:rPr lang="en-US" sz="1800" dirty="0" smtClean="0">
              <a:latin typeface="Segoe UI" panose="020B0502040204020203" pitchFamily="34" charset="0"/>
              <a:cs typeface="Segoe UI" panose="020B0502040204020203" pitchFamily="34" charset="0"/>
            </a:rPr>
            <a:t>Data Collection </a:t>
          </a:r>
          <a:endParaRPr lang="en-US" sz="1800" dirty="0">
            <a:latin typeface="Segoe UI" panose="020B0502040204020203" pitchFamily="34" charset="0"/>
            <a:cs typeface="Segoe UI" panose="020B0502040204020203" pitchFamily="34" charset="0"/>
          </a:endParaRPr>
        </a:p>
      </dgm:t>
    </dgm:pt>
    <dgm:pt modelId="{B68F075B-6F12-460C-916E-4E8E983088F3}" type="parTrans" cxnId="{23B92A76-F4DF-4259-8CF0-F443E8FFC7BD}">
      <dgm:prSet/>
      <dgm:spPr/>
    </dgm:pt>
    <dgm:pt modelId="{F7C0D8E5-D7CC-4747-B4CC-A17B74D56A23}" type="sibTrans" cxnId="{23B92A76-F4DF-4259-8CF0-F443E8FFC7BD}">
      <dgm:prSet/>
      <dgm:spPr/>
    </dgm:pt>
    <dgm:pt modelId="{62B9D124-5684-408D-8935-0FAF9AF3093B}" type="pres">
      <dgm:prSet presAssocID="{9D185F75-2772-4FBF-8A8C-986130B83069}" presName="Name0" presStyleCnt="0">
        <dgm:presLayoutVars>
          <dgm:dir/>
          <dgm:resizeHandles val="exact"/>
        </dgm:presLayoutVars>
      </dgm:prSet>
      <dgm:spPr/>
      <dgm:t>
        <a:bodyPr/>
        <a:lstStyle/>
        <a:p>
          <a:endParaRPr lang="en-US"/>
        </a:p>
      </dgm:t>
    </dgm:pt>
    <dgm:pt modelId="{181474D4-37C5-4A54-AFFB-E601FDEC54E0}" type="pres">
      <dgm:prSet presAssocID="{1312FDBF-90E3-4AD8-9FEB-BF5C1F96444E}" presName="composite" presStyleCnt="0"/>
      <dgm:spPr/>
    </dgm:pt>
    <dgm:pt modelId="{8AC74C49-4948-4DAF-AEAD-9F3D498299E5}" type="pres">
      <dgm:prSet presAssocID="{1312FDBF-90E3-4AD8-9FEB-BF5C1F96444E}" presName="rect1" presStyleLbl="bgImgPlace1" presStyleIdx="0" presStyleCnt="2"/>
      <dgm:spPr>
        <a:blipFill dpi="0" rotWithShape="1">
          <a:blip xmlns:r="http://schemas.openxmlformats.org/officeDocument/2006/relationships" r:embed="rId1"/>
          <a:srcRect/>
          <a:stretch>
            <a:fillRect t="-3125" b="-3125"/>
          </a:stretch>
        </a:blipFill>
        <a:ln>
          <a:noFill/>
        </a:ln>
        <a:effectLst>
          <a:softEdge rad="63500"/>
        </a:effectLst>
      </dgm:spPr>
      <dgm:t>
        <a:bodyPr/>
        <a:lstStyle/>
        <a:p>
          <a:endParaRPr lang="en-US"/>
        </a:p>
      </dgm:t>
    </dgm:pt>
    <dgm:pt modelId="{E1BFDA97-5FD8-4DE1-99F4-80A0FEAAF940}" type="pres">
      <dgm:prSet presAssocID="{1312FDBF-90E3-4AD8-9FEB-BF5C1F96444E}" presName="wedgeRectCallout1" presStyleLbl="node1" presStyleIdx="0" presStyleCnt="2">
        <dgm:presLayoutVars>
          <dgm:bulletEnabled val="1"/>
        </dgm:presLayoutVars>
      </dgm:prSet>
      <dgm:spPr/>
      <dgm:t>
        <a:bodyPr/>
        <a:lstStyle/>
        <a:p>
          <a:endParaRPr lang="en-US"/>
        </a:p>
      </dgm:t>
    </dgm:pt>
    <dgm:pt modelId="{BE74FAEF-228A-48A0-9AE5-B2632DF05796}" type="pres">
      <dgm:prSet presAssocID="{03A12B40-BED7-43A6-AB03-ECC3B995621A}" presName="sibTrans" presStyleCnt="0"/>
      <dgm:spPr/>
    </dgm:pt>
    <dgm:pt modelId="{DB6D6ADD-7279-4A6A-B0E1-16322D496721}" type="pres">
      <dgm:prSet presAssocID="{A05ED795-B1D5-41AE-AECE-3E40559BC7AD}" presName="composite" presStyleCnt="0"/>
      <dgm:spPr/>
    </dgm:pt>
    <dgm:pt modelId="{A267C28E-CDCC-425B-A445-E788D68562A6}" type="pres">
      <dgm:prSet presAssocID="{A05ED795-B1D5-41AE-AECE-3E40559BC7AD}" presName="rect1" presStyleLbl="bgImgPlace1" presStyleIdx="1" presStyleCnt="2"/>
      <dgm:spPr>
        <a:blipFill dpi="0" rotWithShape="1">
          <a:blip xmlns:r="http://schemas.openxmlformats.org/officeDocument/2006/relationships" r:embed="rId2"/>
          <a:srcRect/>
          <a:stretch>
            <a:fillRect t="-51" b="-66617"/>
          </a:stretch>
        </a:blipFill>
        <a:ln>
          <a:noFill/>
        </a:ln>
        <a:effectLst>
          <a:softEdge rad="63500"/>
        </a:effectLst>
      </dgm:spPr>
      <dgm:t>
        <a:bodyPr/>
        <a:lstStyle/>
        <a:p>
          <a:endParaRPr lang="en-US"/>
        </a:p>
      </dgm:t>
    </dgm:pt>
    <dgm:pt modelId="{708C59CD-A4E9-4897-AAB1-1F1037BD173B}" type="pres">
      <dgm:prSet presAssocID="{A05ED795-B1D5-41AE-AECE-3E40559BC7AD}" presName="wedgeRectCallout1" presStyleLbl="node1" presStyleIdx="1" presStyleCnt="2">
        <dgm:presLayoutVars>
          <dgm:bulletEnabled val="1"/>
        </dgm:presLayoutVars>
      </dgm:prSet>
      <dgm:spPr/>
      <dgm:t>
        <a:bodyPr/>
        <a:lstStyle/>
        <a:p>
          <a:endParaRPr lang="en-US"/>
        </a:p>
      </dgm:t>
    </dgm:pt>
  </dgm:ptLst>
  <dgm:cxnLst>
    <dgm:cxn modelId="{DE2ACF02-8030-D344-A426-04CC61B63F4C}" type="presOf" srcId="{A05ED795-B1D5-41AE-AECE-3E40559BC7AD}" destId="{708C59CD-A4E9-4897-AAB1-1F1037BD173B}" srcOrd="0" destOrd="0" presId="urn:microsoft.com/office/officeart/2008/layout/BendingPictureCaptionList"/>
    <dgm:cxn modelId="{C6AD12C8-51ED-F346-83CA-338DA98BE486}" type="presOf" srcId="{9D185F75-2772-4FBF-8A8C-986130B83069}" destId="{62B9D124-5684-408D-8935-0FAF9AF3093B}" srcOrd="0" destOrd="0" presId="urn:microsoft.com/office/officeart/2008/layout/BendingPictureCaptionList"/>
    <dgm:cxn modelId="{144254C5-B9A9-4511-9440-0CC19F8199DE}" srcId="{1312FDBF-90E3-4AD8-9FEB-BF5C1F96444E}" destId="{FFC9D82B-842B-4F2F-913D-0EA34BBE6A13}" srcOrd="2" destOrd="0" parTransId="{17AA0104-4743-466A-8C52-9831EA94703B}" sibTransId="{2FE7A9CF-9F6E-4E54-9607-709F6E40E7EE}"/>
    <dgm:cxn modelId="{8E8A0C63-0E13-2F45-88A4-6E2FC66D7017}" type="presOf" srcId="{D77E1097-23FC-44AA-B13B-D573D2D5B444}" destId="{708C59CD-A4E9-4897-AAB1-1F1037BD173B}" srcOrd="0" destOrd="3" presId="urn:microsoft.com/office/officeart/2008/layout/BendingPictureCaptionList"/>
    <dgm:cxn modelId="{48E8323D-8AF8-2E4E-9DD5-C08D3ADB0FDC}" type="presOf" srcId="{B481558E-956E-4B1A-A2A3-0747D176B8B8}" destId="{E1BFDA97-5FD8-4DE1-99F4-80A0FEAAF940}" srcOrd="0" destOrd="1" presId="urn:microsoft.com/office/officeart/2008/layout/BendingPictureCaptionList"/>
    <dgm:cxn modelId="{8304983C-ECFA-3B40-A7EA-7B6E0F834777}" type="presOf" srcId="{4FE53152-875E-4EA7-8C8C-C21CC92E7F89}" destId="{708C59CD-A4E9-4897-AAB1-1F1037BD173B}" srcOrd="0" destOrd="2" presId="urn:microsoft.com/office/officeart/2008/layout/BendingPictureCaptionList"/>
    <dgm:cxn modelId="{67BFE033-7B27-4182-BEAB-044722910954}" srcId="{9D185F75-2772-4FBF-8A8C-986130B83069}" destId="{1312FDBF-90E3-4AD8-9FEB-BF5C1F96444E}" srcOrd="0" destOrd="0" parTransId="{F8BDE976-98BD-43ED-B2AC-8278028E9B42}" sibTransId="{03A12B40-BED7-43A6-AB03-ECC3B995621A}"/>
    <dgm:cxn modelId="{FF8C33B3-6C5D-8341-913F-49BE9310F922}" type="presOf" srcId="{1312FDBF-90E3-4AD8-9FEB-BF5C1F96444E}" destId="{E1BFDA97-5FD8-4DE1-99F4-80A0FEAAF940}" srcOrd="0" destOrd="0" presId="urn:microsoft.com/office/officeart/2008/layout/BendingPictureCaptionList"/>
    <dgm:cxn modelId="{553F675E-AA2D-4488-88BF-44D12B212FD5}" srcId="{A05ED795-B1D5-41AE-AECE-3E40559BC7AD}" destId="{4FE53152-875E-4EA7-8C8C-C21CC92E7F89}" srcOrd="1" destOrd="0" parTransId="{E870DB49-D0C8-48C5-90D6-4FE2476AC8D4}" sibTransId="{DF961A81-DEFF-4F58-BD9A-093F7D97668E}"/>
    <dgm:cxn modelId="{23B92A76-F4DF-4259-8CF0-F443E8FFC7BD}" srcId="{A05ED795-B1D5-41AE-AECE-3E40559BC7AD}" destId="{D77E1097-23FC-44AA-B13B-D573D2D5B444}" srcOrd="2" destOrd="0" parTransId="{B68F075B-6F12-460C-916E-4E8E983088F3}" sibTransId="{F7C0D8E5-D7CC-4747-B4CC-A17B74D56A23}"/>
    <dgm:cxn modelId="{4711E883-4FC1-4AB3-9ACF-35FBA03652DF}" srcId="{A05ED795-B1D5-41AE-AECE-3E40559BC7AD}" destId="{B26546F5-8AA0-4ADE-BD56-D7A945A725A5}" srcOrd="0" destOrd="0" parTransId="{09DA416A-35DB-4712-A1B6-6D9A6339E96E}" sibTransId="{E0CEB02F-9D8E-415F-9D57-86D00A71DD31}"/>
    <dgm:cxn modelId="{CC1F8930-FD9D-5540-96A0-8C2E6CE6C4E2}" type="presOf" srcId="{FFC9D82B-842B-4F2F-913D-0EA34BBE6A13}" destId="{E1BFDA97-5FD8-4DE1-99F4-80A0FEAAF940}" srcOrd="0" destOrd="3" presId="urn:microsoft.com/office/officeart/2008/layout/BendingPictureCaptionList"/>
    <dgm:cxn modelId="{0328F681-508C-4325-B849-757687B94413}" srcId="{A05ED795-B1D5-41AE-AECE-3E40559BC7AD}" destId="{223146DF-CBEA-4756-A7D0-27E356CDC578}" srcOrd="3" destOrd="0" parTransId="{09B1E303-43EB-4C6A-A88A-6F23D7CBC277}" sibTransId="{14387201-30FB-4366-A886-A11B8F6E65E6}"/>
    <dgm:cxn modelId="{B7F8931C-1554-444A-A9DE-1FBB78FA1F7B}" type="presOf" srcId="{223146DF-CBEA-4756-A7D0-27E356CDC578}" destId="{708C59CD-A4E9-4897-AAB1-1F1037BD173B}" srcOrd="0" destOrd="4" presId="urn:microsoft.com/office/officeart/2008/layout/BendingPictureCaptionList"/>
    <dgm:cxn modelId="{2F495119-38E9-1948-BE56-49F2FD33CC82}" type="presOf" srcId="{CE14B0E7-75DF-48F2-97BD-5E638A27C524}" destId="{E1BFDA97-5FD8-4DE1-99F4-80A0FEAAF940}" srcOrd="0" destOrd="2" presId="urn:microsoft.com/office/officeart/2008/layout/BendingPictureCaptionList"/>
    <dgm:cxn modelId="{05A60647-977B-413E-A213-E6990793F5F3}" srcId="{1312FDBF-90E3-4AD8-9FEB-BF5C1F96444E}" destId="{CE14B0E7-75DF-48F2-97BD-5E638A27C524}" srcOrd="1" destOrd="0" parTransId="{B2481295-8BF0-4845-A3AE-288282A284F1}" sibTransId="{FA924158-44D5-4772-A1BD-C5EE64172D9F}"/>
    <dgm:cxn modelId="{F647F973-8614-4531-BBAC-5585A78D1AEE}" srcId="{9D185F75-2772-4FBF-8A8C-986130B83069}" destId="{A05ED795-B1D5-41AE-AECE-3E40559BC7AD}" srcOrd="1" destOrd="0" parTransId="{2684DB97-1FB5-4476-9028-61AF44D70105}" sibTransId="{B24DDD36-83CA-4D2B-988E-3AA0997C09B1}"/>
    <dgm:cxn modelId="{0C4B3095-14AF-495B-A8DC-BD60F4D4159A}" srcId="{1312FDBF-90E3-4AD8-9FEB-BF5C1F96444E}" destId="{B481558E-956E-4B1A-A2A3-0747D176B8B8}" srcOrd="0" destOrd="0" parTransId="{B8E96E01-ABEA-4E5E-BD97-04C7E7896869}" sibTransId="{F5C2F1A4-DBE8-498B-A2C4-6FAA79FCDD74}"/>
    <dgm:cxn modelId="{9CE65A22-2AD3-1E49-A37E-F85FC7FF38D0}" type="presOf" srcId="{B26546F5-8AA0-4ADE-BD56-D7A945A725A5}" destId="{708C59CD-A4E9-4897-AAB1-1F1037BD173B}" srcOrd="0" destOrd="1" presId="urn:microsoft.com/office/officeart/2008/layout/BendingPictureCaptionList"/>
    <dgm:cxn modelId="{BBA173F6-24C9-2447-9757-24FC4BE547F9}" type="presParOf" srcId="{62B9D124-5684-408D-8935-0FAF9AF3093B}" destId="{181474D4-37C5-4A54-AFFB-E601FDEC54E0}" srcOrd="0" destOrd="0" presId="urn:microsoft.com/office/officeart/2008/layout/BendingPictureCaptionList"/>
    <dgm:cxn modelId="{08110AC5-E142-5740-A7DA-05AFC6BAAA48}" type="presParOf" srcId="{181474D4-37C5-4A54-AFFB-E601FDEC54E0}" destId="{8AC74C49-4948-4DAF-AEAD-9F3D498299E5}" srcOrd="0" destOrd="0" presId="urn:microsoft.com/office/officeart/2008/layout/BendingPictureCaptionList"/>
    <dgm:cxn modelId="{DA968EBC-44A8-3549-B59E-D8218C42D441}" type="presParOf" srcId="{181474D4-37C5-4A54-AFFB-E601FDEC54E0}" destId="{E1BFDA97-5FD8-4DE1-99F4-80A0FEAAF940}" srcOrd="1" destOrd="0" presId="urn:microsoft.com/office/officeart/2008/layout/BendingPictureCaptionList"/>
    <dgm:cxn modelId="{4667C952-5107-7D4B-BCC7-32927905CD35}" type="presParOf" srcId="{62B9D124-5684-408D-8935-0FAF9AF3093B}" destId="{BE74FAEF-228A-48A0-9AE5-B2632DF05796}" srcOrd="1" destOrd="0" presId="urn:microsoft.com/office/officeart/2008/layout/BendingPictureCaptionList"/>
    <dgm:cxn modelId="{9C4F1807-D9F0-CA44-B171-C22BA3069129}" type="presParOf" srcId="{62B9D124-5684-408D-8935-0FAF9AF3093B}" destId="{DB6D6ADD-7279-4A6A-B0E1-16322D496721}" srcOrd="2" destOrd="0" presId="urn:microsoft.com/office/officeart/2008/layout/BendingPictureCaptionList"/>
    <dgm:cxn modelId="{A8F5510B-6B3E-2E48-AAA6-BB8912124248}" type="presParOf" srcId="{DB6D6ADD-7279-4A6A-B0E1-16322D496721}" destId="{A267C28E-CDCC-425B-A445-E788D68562A6}" srcOrd="0" destOrd="0" presId="urn:microsoft.com/office/officeart/2008/layout/BendingPictureCaptionList"/>
    <dgm:cxn modelId="{C1ACB37F-5CA5-D344-A1DF-ACA0C51B379C}" type="presParOf" srcId="{DB6D6ADD-7279-4A6A-B0E1-16322D496721}" destId="{708C59CD-A4E9-4897-AAB1-1F1037BD173B}"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74C49-4948-4DAF-AEAD-9F3D498299E5}">
      <dsp:nvSpPr>
        <dsp:cNvPr id="0" name=""/>
        <dsp:cNvSpPr/>
      </dsp:nvSpPr>
      <dsp:spPr>
        <a:xfrm>
          <a:off x="744" y="580925"/>
          <a:ext cx="2902148" cy="2321718"/>
        </a:xfrm>
        <a:prstGeom prst="rect">
          <a:avLst/>
        </a:prstGeom>
        <a:blipFill dpi="0" rotWithShape="1">
          <a:blip xmlns:r="http://schemas.openxmlformats.org/officeDocument/2006/relationships" r:embed="rId1"/>
          <a:srcRect/>
          <a:stretch>
            <a:fillRect t="-3125" b="-3125"/>
          </a:stretch>
        </a:blipFill>
        <a:ln w="12700" cap="flat" cmpd="sng" algn="ctr">
          <a:noFill/>
          <a:prstDash val="solid"/>
          <a:miter lim="800000"/>
        </a:ln>
        <a:effectLst>
          <a:softEdge rad="63500"/>
        </a:effectLst>
      </dsp:spPr>
      <dsp:style>
        <a:lnRef idx="2">
          <a:scrgbClr r="0" g="0" b="0"/>
        </a:lnRef>
        <a:fillRef idx="1">
          <a:scrgbClr r="0" g="0" b="0"/>
        </a:fillRef>
        <a:effectRef idx="0">
          <a:scrgbClr r="0" g="0" b="0"/>
        </a:effectRef>
        <a:fontRef idx="minor"/>
      </dsp:style>
    </dsp:sp>
    <dsp:sp modelId="{E1BFDA97-5FD8-4DE1-99F4-80A0FEAAF940}">
      <dsp:nvSpPr>
        <dsp:cNvPr id="0" name=""/>
        <dsp:cNvSpPr/>
      </dsp:nvSpPr>
      <dsp:spPr>
        <a:xfrm>
          <a:off x="261937" y="2670472"/>
          <a:ext cx="2582912" cy="812601"/>
        </a:xfrm>
        <a:prstGeom prst="wedgeRectCallout">
          <a:avLst>
            <a:gd name="adj1" fmla="val 20250"/>
            <a:gd name="adj2" fmla="val -607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Segoe UI" panose="020B0502040204020203" pitchFamily="34" charset="0"/>
              <a:cs typeface="Segoe UI" panose="020B0502040204020203" pitchFamily="34" charset="0"/>
            </a:rPr>
            <a:t>SONG Chengyue</a:t>
          </a:r>
          <a:endParaRPr lang="en-US" sz="24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endParaRPr lang="en-US" sz="18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Segoe UI" panose="020B0502040204020203" pitchFamily="34" charset="0"/>
              <a:cs typeface="Segoe UI" panose="020B0502040204020203" pitchFamily="34" charset="0"/>
            </a:rPr>
            <a:t>Literature Research</a:t>
          </a:r>
          <a:endParaRPr lang="en-US" sz="18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Segoe UI" panose="020B0502040204020203" pitchFamily="34" charset="0"/>
              <a:cs typeface="Segoe UI" panose="020B0502040204020203" pitchFamily="34" charset="0"/>
            </a:rPr>
            <a:t>Analytical Study</a:t>
          </a:r>
          <a:endParaRPr lang="en-US" sz="1800" kern="1200" dirty="0">
            <a:latin typeface="Segoe UI" panose="020B0502040204020203" pitchFamily="34" charset="0"/>
            <a:cs typeface="Segoe UI" panose="020B0502040204020203" pitchFamily="34" charset="0"/>
          </a:endParaRPr>
        </a:p>
      </dsp:txBody>
      <dsp:txXfrm>
        <a:off x="261937" y="2670472"/>
        <a:ext cx="2582912" cy="812601"/>
      </dsp:txXfrm>
    </dsp:sp>
    <dsp:sp modelId="{A267C28E-CDCC-425B-A445-E788D68562A6}">
      <dsp:nvSpPr>
        <dsp:cNvPr id="0" name=""/>
        <dsp:cNvSpPr/>
      </dsp:nvSpPr>
      <dsp:spPr>
        <a:xfrm>
          <a:off x="3193107" y="580925"/>
          <a:ext cx="2902148" cy="2321718"/>
        </a:xfrm>
        <a:prstGeom prst="rect">
          <a:avLst/>
        </a:prstGeom>
        <a:blipFill dpi="0" rotWithShape="1">
          <a:blip xmlns:r="http://schemas.openxmlformats.org/officeDocument/2006/relationships" r:embed="rId2"/>
          <a:srcRect/>
          <a:stretch>
            <a:fillRect t="-51" b="-66617"/>
          </a:stretch>
        </a:blipFill>
        <a:ln w="12700" cap="flat" cmpd="sng" algn="ctr">
          <a:noFill/>
          <a:prstDash val="solid"/>
          <a:miter lim="800000"/>
        </a:ln>
        <a:effectLst>
          <a:softEdge rad="63500"/>
        </a:effectLst>
      </dsp:spPr>
      <dsp:style>
        <a:lnRef idx="2">
          <a:scrgbClr r="0" g="0" b="0"/>
        </a:lnRef>
        <a:fillRef idx="1">
          <a:scrgbClr r="0" g="0" b="0"/>
        </a:fillRef>
        <a:effectRef idx="0">
          <a:scrgbClr r="0" g="0" b="0"/>
        </a:effectRef>
        <a:fontRef idx="minor"/>
      </dsp:style>
    </dsp:sp>
    <dsp:sp modelId="{708C59CD-A4E9-4897-AAB1-1F1037BD173B}">
      <dsp:nvSpPr>
        <dsp:cNvPr id="0" name=""/>
        <dsp:cNvSpPr/>
      </dsp:nvSpPr>
      <dsp:spPr>
        <a:xfrm>
          <a:off x="3454300" y="2670472"/>
          <a:ext cx="2582912" cy="812601"/>
        </a:xfrm>
        <a:prstGeom prst="wedgeRectCallout">
          <a:avLst>
            <a:gd name="adj1" fmla="val 20250"/>
            <a:gd name="adj2" fmla="val -607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Segoe UI" panose="020B0502040204020203" pitchFamily="34" charset="0"/>
              <a:cs typeface="Segoe UI" panose="020B0502040204020203" pitchFamily="34" charset="0"/>
            </a:rPr>
            <a:t>WANG Jing </a:t>
          </a:r>
          <a:endParaRPr lang="en-US" sz="24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endParaRPr lang="en-US" sz="18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Segoe UI" panose="020B0502040204020203" pitchFamily="34" charset="0"/>
              <a:cs typeface="Segoe UI" panose="020B0502040204020203" pitchFamily="34" charset="0"/>
            </a:rPr>
            <a:t>Project Management</a:t>
          </a:r>
          <a:endParaRPr lang="en-US" sz="18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Segoe UI" panose="020B0502040204020203" pitchFamily="34" charset="0"/>
              <a:cs typeface="Segoe UI" panose="020B0502040204020203" pitchFamily="34" charset="0"/>
            </a:rPr>
            <a:t>Data Collection </a:t>
          </a:r>
          <a:endParaRPr lang="en-US" sz="18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kern="1200" dirty="0" smtClean="0">
              <a:latin typeface="Segoe UI" panose="020B0502040204020203" pitchFamily="34" charset="0"/>
              <a:cs typeface="Segoe UI" panose="020B0502040204020203" pitchFamily="34" charset="0"/>
            </a:rPr>
            <a:t>Analytical Study</a:t>
          </a:r>
          <a:endParaRPr lang="en-US" sz="1800" kern="1200" dirty="0">
            <a:latin typeface="Segoe UI" panose="020B0502040204020203" pitchFamily="34" charset="0"/>
            <a:cs typeface="Segoe UI" panose="020B0502040204020203" pitchFamily="34" charset="0"/>
          </a:endParaRPr>
        </a:p>
      </dsp:txBody>
      <dsp:txXfrm>
        <a:off x="3454300" y="2670472"/>
        <a:ext cx="2582912" cy="812601"/>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0A927-D733-44CD-B08D-3C990EB3CCDD}" type="datetimeFigureOut">
              <a:rPr lang="en-US" smtClean="0"/>
              <a:t>2/26/15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019CB-E5B3-455F-95D9-1507BAA49996}" type="slidenum">
              <a:rPr lang="en-US" smtClean="0"/>
              <a:t>‹#›</a:t>
            </a:fld>
            <a:endParaRPr lang="en-US"/>
          </a:p>
        </p:txBody>
      </p:sp>
    </p:spTree>
    <p:extLst>
      <p:ext uri="{BB962C8B-B14F-4D97-AF65-F5344CB8AC3E}">
        <p14:creationId xmlns:p14="http://schemas.microsoft.com/office/powerpoint/2010/main" val="8218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a:t>
            </a:r>
            <a:r>
              <a:rPr lang="en-US" baseline="0" dirty="0" smtClean="0"/>
              <a:t> I’m </a:t>
            </a:r>
            <a:r>
              <a:rPr lang="en-US" baseline="0" dirty="0" err="1" smtClean="0"/>
              <a:t>wang</a:t>
            </a:r>
            <a:r>
              <a:rPr lang="en-US" baseline="0" dirty="0" smtClean="0"/>
              <a:t> </a:t>
            </a:r>
            <a:r>
              <a:rPr lang="en-US" baseline="0" dirty="0" err="1" smtClean="0"/>
              <a:t>jing</a:t>
            </a:r>
            <a:r>
              <a:rPr lang="en-US" baseline="0" dirty="0" smtClean="0"/>
              <a:t> from group 1. since my teammate song Chengyue is oversea, I’ll be covering this presentation by myself. </a:t>
            </a:r>
          </a:p>
          <a:p>
            <a:r>
              <a:rPr lang="en-US" baseline="0" dirty="0" smtClean="0"/>
              <a:t>Our project is about </a:t>
            </a:r>
            <a:r>
              <a:rPr lang="en-US" baseline="0" dirty="0" err="1" smtClean="0"/>
              <a:t>geovisualization</a:t>
            </a:r>
            <a:r>
              <a:rPr lang="en-US" baseline="0" dirty="0" smtClean="0"/>
              <a:t> for population health in Singapore. </a:t>
            </a:r>
            <a:endParaRPr lang="en-US" dirty="0"/>
          </a:p>
        </p:txBody>
      </p:sp>
      <p:sp>
        <p:nvSpPr>
          <p:cNvPr id="4" name="Slide Number Placeholder 3"/>
          <p:cNvSpPr>
            <a:spLocks noGrp="1"/>
          </p:cNvSpPr>
          <p:nvPr>
            <p:ph type="sldNum" sz="quarter" idx="10"/>
          </p:nvPr>
        </p:nvSpPr>
        <p:spPr/>
        <p:txBody>
          <a:bodyPr/>
          <a:lstStyle/>
          <a:p>
            <a:fld id="{447019CB-E5B3-455F-95D9-1507BAA49996}" type="slidenum">
              <a:rPr lang="en-US" smtClean="0"/>
              <a:t>1</a:t>
            </a:fld>
            <a:endParaRPr lang="en-US"/>
          </a:p>
        </p:txBody>
      </p:sp>
    </p:spTree>
    <p:extLst>
      <p:ext uri="{BB962C8B-B14F-4D97-AF65-F5344CB8AC3E}">
        <p14:creationId xmlns:p14="http://schemas.microsoft.com/office/powerpoint/2010/main" val="262482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Since the </a:t>
            </a:r>
            <a:r>
              <a:rPr lang="en-US" baseline="0" dirty="0" smtClean="0"/>
              <a:t>fact that more hospitals, nurse homes, clinics and other healthcare services are in need urges HPB to take </a:t>
            </a:r>
            <a:r>
              <a:rPr lang="en-US" baseline="0" dirty="0" smtClean="0"/>
              <a:t>actions, </a:t>
            </a:r>
            <a:r>
              <a:rPr lang="en-US" baseline="0" dirty="0" smtClean="0"/>
              <a:t>it’s necessary to build new facilities in a way that they could provide residents best services with minimum resources. </a:t>
            </a:r>
          </a:p>
          <a:p>
            <a:pPr marL="0" indent="0">
              <a:buNone/>
            </a:pPr>
            <a:r>
              <a:rPr lang="en-US" baseline="0" dirty="0" smtClean="0"/>
              <a:t>Although HPB healthcare personnel specialize in deciding what kinds of services to be given to patients, they have no proper skill of determining where to allocate the services. </a:t>
            </a:r>
          </a:p>
          <a:p>
            <a:pPr marL="0" indent="0">
              <a:buNone/>
            </a:pPr>
            <a:r>
              <a:rPr lang="en-US" baseline="0" dirty="0" smtClean="0"/>
              <a:t>Therefore, we want to conduct a study which would assist HPB personnel to visualize the distribution of current healthcare facilities in Singapore so that they can focus on their specialties like providing right services to right people at right locations. </a:t>
            </a:r>
          </a:p>
        </p:txBody>
      </p:sp>
      <p:sp>
        <p:nvSpPr>
          <p:cNvPr id="4" name="Slide Number Placeholder 3"/>
          <p:cNvSpPr>
            <a:spLocks noGrp="1"/>
          </p:cNvSpPr>
          <p:nvPr>
            <p:ph type="sldNum" sz="quarter" idx="10"/>
          </p:nvPr>
        </p:nvSpPr>
        <p:spPr/>
        <p:txBody>
          <a:bodyPr/>
          <a:lstStyle/>
          <a:p>
            <a:fld id="{447019CB-E5B3-455F-95D9-1507BAA49996}" type="slidenum">
              <a:rPr lang="en-US" smtClean="0"/>
              <a:t>10</a:t>
            </a:fld>
            <a:endParaRPr lang="en-US"/>
          </a:p>
        </p:txBody>
      </p:sp>
    </p:spTree>
    <p:extLst>
      <p:ext uri="{BB962C8B-B14F-4D97-AF65-F5344CB8AC3E}">
        <p14:creationId xmlns:p14="http://schemas.microsoft.com/office/powerpoint/2010/main" val="327154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Driven by the motivation, we aim </a:t>
            </a:r>
            <a:r>
              <a:rPr lang="en-US" baseline="0" dirty="0" smtClean="0"/>
              <a:t>to identify the geospatial patterns of existing healthcare facilities and determine the association between locations of residential buildings and healthcare facilities by applying </a:t>
            </a:r>
            <a:r>
              <a:rPr lang="en-US" baseline="0" dirty="0" err="1" smtClean="0"/>
              <a:t>geovisual</a:t>
            </a:r>
            <a:r>
              <a:rPr lang="en-US" baseline="0" dirty="0" smtClean="0"/>
              <a:t> analytics techniques. </a:t>
            </a:r>
          </a:p>
        </p:txBody>
      </p:sp>
      <p:sp>
        <p:nvSpPr>
          <p:cNvPr id="4" name="Slide Number Placeholder 3"/>
          <p:cNvSpPr>
            <a:spLocks noGrp="1"/>
          </p:cNvSpPr>
          <p:nvPr>
            <p:ph type="sldNum" sz="quarter" idx="10"/>
          </p:nvPr>
        </p:nvSpPr>
        <p:spPr/>
        <p:txBody>
          <a:bodyPr/>
          <a:lstStyle/>
          <a:p>
            <a:fld id="{447019CB-E5B3-455F-95D9-1507BAA49996}" type="slidenum">
              <a:rPr lang="en-US" smtClean="0"/>
              <a:t>11</a:t>
            </a:fld>
            <a:endParaRPr lang="en-US"/>
          </a:p>
        </p:txBody>
      </p:sp>
    </p:spTree>
    <p:extLst>
      <p:ext uri="{BB962C8B-B14F-4D97-AF65-F5344CB8AC3E}">
        <p14:creationId xmlns:p14="http://schemas.microsoft.com/office/powerpoint/2010/main" val="110532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Since it’s a geospatial analysis, the data we require are locations of healthcare facilities as well as residential buildings.</a:t>
            </a:r>
          </a:p>
          <a:p>
            <a:pPr marL="0" indent="0">
              <a:buNone/>
            </a:pPr>
            <a:r>
              <a:rPr lang="en-US" baseline="0" dirty="0" smtClean="0"/>
              <a:t>The data we’ve gathered so far are mostly from data.gov.sg and they are in shape file format which require minimum preprocess.</a:t>
            </a:r>
          </a:p>
          <a:p>
            <a:pPr marL="0" indent="0">
              <a:buNone/>
            </a:pPr>
            <a:r>
              <a:rPr lang="en-US" baseline="0" dirty="0" smtClean="0"/>
              <a:t>So far we’ve covered the following healthcare facilities. </a:t>
            </a:r>
          </a:p>
        </p:txBody>
      </p:sp>
      <p:sp>
        <p:nvSpPr>
          <p:cNvPr id="4" name="Slide Number Placeholder 3"/>
          <p:cNvSpPr>
            <a:spLocks noGrp="1"/>
          </p:cNvSpPr>
          <p:nvPr>
            <p:ph type="sldNum" sz="quarter" idx="10"/>
          </p:nvPr>
        </p:nvSpPr>
        <p:spPr/>
        <p:txBody>
          <a:bodyPr/>
          <a:lstStyle/>
          <a:p>
            <a:fld id="{447019CB-E5B3-455F-95D9-1507BAA49996}" type="slidenum">
              <a:rPr lang="en-US" smtClean="0"/>
              <a:t>12</a:t>
            </a:fld>
            <a:endParaRPr lang="en-US"/>
          </a:p>
        </p:txBody>
      </p:sp>
    </p:spTree>
    <p:extLst>
      <p:ext uri="{BB962C8B-B14F-4D97-AF65-F5344CB8AC3E}">
        <p14:creationId xmlns:p14="http://schemas.microsoft.com/office/powerpoint/2010/main" val="322898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As for the location information of polyclinics in Singapore, we collected postcodes and processed them by converting them to </a:t>
            </a:r>
            <a:r>
              <a:rPr lang="en-US" baseline="0" dirty="0" smtClean="0"/>
              <a:t>coordinates before we use them.</a:t>
            </a: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13</a:t>
            </a:fld>
            <a:endParaRPr lang="en-US"/>
          </a:p>
        </p:txBody>
      </p:sp>
    </p:spTree>
    <p:extLst>
      <p:ext uri="{BB962C8B-B14F-4D97-AF65-F5344CB8AC3E}">
        <p14:creationId xmlns:p14="http://schemas.microsoft.com/office/powerpoint/2010/main" val="81402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One main challenge in our data preparation process is that we couldn’t get comprehensive data of residential locations in shape file.</a:t>
            </a:r>
          </a:p>
          <a:p>
            <a:pPr marL="0" indent="0">
              <a:buNone/>
            </a:pPr>
            <a:r>
              <a:rPr lang="en-US" baseline="0" dirty="0" smtClean="0"/>
              <a:t>Therefore we need to identify the postcodes of all residential buildings and convert them to coordinates for further development. </a:t>
            </a:r>
          </a:p>
        </p:txBody>
      </p:sp>
      <p:sp>
        <p:nvSpPr>
          <p:cNvPr id="4" name="Slide Number Placeholder 3"/>
          <p:cNvSpPr>
            <a:spLocks noGrp="1"/>
          </p:cNvSpPr>
          <p:nvPr>
            <p:ph type="sldNum" sz="quarter" idx="10"/>
          </p:nvPr>
        </p:nvSpPr>
        <p:spPr/>
        <p:txBody>
          <a:bodyPr/>
          <a:lstStyle/>
          <a:p>
            <a:fld id="{447019CB-E5B3-455F-95D9-1507BAA49996}" type="slidenum">
              <a:rPr lang="en-US" smtClean="0"/>
              <a:t>14</a:t>
            </a:fld>
            <a:endParaRPr lang="en-US"/>
          </a:p>
        </p:txBody>
      </p:sp>
    </p:spTree>
    <p:extLst>
      <p:ext uri="{BB962C8B-B14F-4D97-AF65-F5344CB8AC3E}">
        <p14:creationId xmlns:p14="http://schemas.microsoft.com/office/powerpoint/2010/main" val="377606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Now I’ll talk about our analytical findings in </a:t>
            </a:r>
            <a:r>
              <a:rPr lang="en-US" baseline="0" dirty="0" smtClean="0"/>
              <a:t>which we </a:t>
            </a:r>
            <a:r>
              <a:rPr lang="en-US" baseline="0" dirty="0" smtClean="0"/>
              <a:t>identified point pattern analysis as our approach.</a:t>
            </a:r>
          </a:p>
        </p:txBody>
      </p:sp>
      <p:sp>
        <p:nvSpPr>
          <p:cNvPr id="4" name="Slide Number Placeholder 3"/>
          <p:cNvSpPr>
            <a:spLocks noGrp="1"/>
          </p:cNvSpPr>
          <p:nvPr>
            <p:ph type="sldNum" sz="quarter" idx="10"/>
          </p:nvPr>
        </p:nvSpPr>
        <p:spPr/>
        <p:txBody>
          <a:bodyPr/>
          <a:lstStyle/>
          <a:p>
            <a:fld id="{447019CB-E5B3-455F-95D9-1507BAA49996}" type="slidenum">
              <a:rPr lang="en-US" smtClean="0"/>
              <a:t>15</a:t>
            </a:fld>
            <a:endParaRPr lang="en-US"/>
          </a:p>
        </p:txBody>
      </p:sp>
    </p:spTree>
    <p:extLst>
      <p:ext uri="{BB962C8B-B14F-4D97-AF65-F5344CB8AC3E}">
        <p14:creationId xmlns:p14="http://schemas.microsoft.com/office/powerpoint/2010/main" val="414258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Point Pattern Analysis is one of the most fundamental concepts in geography and spatial analysis. It evaluates the pattern or distribution of a set of points on a surface. </a:t>
            </a:r>
          </a:p>
          <a:p>
            <a:pPr marL="0" indent="0">
              <a:buNone/>
            </a:pPr>
            <a:r>
              <a:rPr lang="en-US" baseline="0" dirty="0" smtClean="0"/>
              <a:t>Point patterns consist of a series of spatially distributed points or events whereby point refers to arbitrary location while event refers to observation. </a:t>
            </a:r>
          </a:p>
          <a:p>
            <a:pPr marL="0" indent="0">
              <a:buNone/>
            </a:pPr>
            <a:r>
              <a:rPr lang="en-US" baseline="0" dirty="0" smtClean="0"/>
              <a:t>The analysis aims to determine whether events have a systematic pattern over an area as opposed to random distribution. </a:t>
            </a:r>
          </a:p>
        </p:txBody>
      </p:sp>
      <p:sp>
        <p:nvSpPr>
          <p:cNvPr id="4" name="Slide Number Placeholder 3"/>
          <p:cNvSpPr>
            <a:spLocks noGrp="1"/>
          </p:cNvSpPr>
          <p:nvPr>
            <p:ph type="sldNum" sz="quarter" idx="10"/>
          </p:nvPr>
        </p:nvSpPr>
        <p:spPr/>
        <p:txBody>
          <a:bodyPr/>
          <a:lstStyle/>
          <a:p>
            <a:fld id="{447019CB-E5B3-455F-95D9-1507BAA49996}" type="slidenum">
              <a:rPr lang="en-US" smtClean="0"/>
              <a:t>16</a:t>
            </a:fld>
            <a:endParaRPr lang="en-US"/>
          </a:p>
        </p:txBody>
      </p:sp>
    </p:spTree>
    <p:extLst>
      <p:ext uri="{BB962C8B-B14F-4D97-AF65-F5344CB8AC3E}">
        <p14:creationId xmlns:p14="http://schemas.microsoft.com/office/powerpoint/2010/main" val="228078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Generally there are 3 types of distributions – random, uniform and clustered. </a:t>
            </a:r>
          </a:p>
          <a:p>
            <a:pPr marL="0" indent="0">
              <a:buNone/>
            </a:pPr>
            <a:r>
              <a:rPr lang="en-US" baseline="0" dirty="0" smtClean="0"/>
              <a:t>As you can see, random distribution means any point is equally likely to occur at any location while uniform distribution means every point is as far from all of its neighbors as possible.</a:t>
            </a:r>
          </a:p>
          <a:p>
            <a:pPr marL="0" indent="0">
              <a:buNone/>
            </a:pPr>
            <a:r>
              <a:rPr lang="en-US" baseline="0" dirty="0" smtClean="0"/>
              <a:t>Most points are concentrated together and large areas contain very few points in clustered distribution. </a:t>
            </a:r>
          </a:p>
        </p:txBody>
      </p:sp>
      <p:sp>
        <p:nvSpPr>
          <p:cNvPr id="4" name="Slide Number Placeholder 3"/>
          <p:cNvSpPr>
            <a:spLocks noGrp="1"/>
          </p:cNvSpPr>
          <p:nvPr>
            <p:ph type="sldNum" sz="quarter" idx="10"/>
          </p:nvPr>
        </p:nvSpPr>
        <p:spPr/>
        <p:txBody>
          <a:bodyPr/>
          <a:lstStyle/>
          <a:p>
            <a:fld id="{447019CB-E5B3-455F-95D9-1507BAA49996}" type="slidenum">
              <a:rPr lang="en-US" smtClean="0"/>
              <a:t>17</a:t>
            </a:fld>
            <a:endParaRPr lang="en-US"/>
          </a:p>
        </p:txBody>
      </p:sp>
    </p:spTree>
    <p:extLst>
      <p:ext uri="{BB962C8B-B14F-4D97-AF65-F5344CB8AC3E}">
        <p14:creationId xmlns:p14="http://schemas.microsoft.com/office/powerpoint/2010/main" val="3285396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To be able to apply PPA in a study, the events must meet the 5 requirements.</a:t>
            </a:r>
          </a:p>
        </p:txBody>
      </p:sp>
      <p:sp>
        <p:nvSpPr>
          <p:cNvPr id="4" name="Slide Number Placeholder 3"/>
          <p:cNvSpPr>
            <a:spLocks noGrp="1"/>
          </p:cNvSpPr>
          <p:nvPr>
            <p:ph type="sldNum" sz="quarter" idx="10"/>
          </p:nvPr>
        </p:nvSpPr>
        <p:spPr/>
        <p:txBody>
          <a:bodyPr/>
          <a:lstStyle/>
          <a:p>
            <a:fld id="{447019CB-E5B3-455F-95D9-1507BAA49996}" type="slidenum">
              <a:rPr lang="en-US" smtClean="0"/>
              <a:t>18</a:t>
            </a:fld>
            <a:endParaRPr lang="en-US"/>
          </a:p>
        </p:txBody>
      </p:sp>
    </p:spTree>
    <p:extLst>
      <p:ext uri="{BB962C8B-B14F-4D97-AF65-F5344CB8AC3E}">
        <p14:creationId xmlns:p14="http://schemas.microsoft.com/office/powerpoint/2010/main" val="210478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The first requirement is that the patterns should be mapped on a plane.</a:t>
            </a:r>
            <a:endParaRPr lang="en-SG" sz="1200" b="0" i="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Our study area, Singapore, is mostly low-lying and undulating with small range of hills at the center. The highest point is Bukit </a:t>
            </a:r>
            <a:r>
              <a:rPr lang="en-US" sz="1200" kern="1200" dirty="0" err="1" smtClean="0">
                <a:solidFill>
                  <a:schemeClr val="tx1"/>
                </a:solidFill>
                <a:effectLst/>
                <a:latin typeface="+mn-lt"/>
                <a:ea typeface="+mn-ea"/>
                <a:cs typeface="+mn-cs"/>
              </a:rPr>
              <a:t>Timah</a:t>
            </a:r>
            <a:r>
              <a:rPr lang="en-US" sz="1200" kern="1200" dirty="0" smtClean="0">
                <a:solidFill>
                  <a:schemeClr val="tx1"/>
                </a:solidFill>
                <a:effectLst/>
                <a:latin typeface="+mn-lt"/>
                <a:ea typeface="+mn-ea"/>
                <a:cs typeface="+mn-cs"/>
              </a:rPr>
              <a:t> with 166m height. Therefore variations in elevation are small hence the study area can be considered as plane.</a:t>
            </a:r>
          </a:p>
          <a:p>
            <a:pPr marL="0" indent="0">
              <a:buNone/>
            </a:pPr>
            <a:r>
              <a:rPr lang="en-US" sz="1200" kern="1200" dirty="0" smtClean="0">
                <a:solidFill>
                  <a:schemeClr val="tx1"/>
                </a:solidFill>
                <a:effectLst/>
                <a:latin typeface="+mn-lt"/>
                <a:ea typeface="+mn-ea"/>
                <a:cs typeface="+mn-cs"/>
              </a:rPr>
              <a:t>However, other</a:t>
            </a:r>
            <a:r>
              <a:rPr lang="en-US" sz="1200" kern="1200" baseline="0" dirty="0" smtClean="0">
                <a:solidFill>
                  <a:schemeClr val="tx1"/>
                </a:solidFill>
                <a:effectLst/>
                <a:latin typeface="+mn-lt"/>
                <a:ea typeface="+mn-ea"/>
                <a:cs typeface="+mn-cs"/>
              </a:rPr>
              <a:t> physical features such as the</a:t>
            </a:r>
            <a:r>
              <a:rPr lang="en-US" sz="1200" kern="1200" dirty="0" smtClean="0">
                <a:solidFill>
                  <a:schemeClr val="tx1"/>
                </a:solidFill>
                <a:effectLst/>
                <a:latin typeface="+mn-lt"/>
                <a:ea typeface="+mn-ea"/>
                <a:cs typeface="+mn-cs"/>
              </a:rPr>
              <a:t> big reservoirs in the middle and the military bases at the west of Singapore contradict</a:t>
            </a:r>
            <a:r>
              <a:rPr lang="en-US" sz="1200" kern="1200" baseline="0" dirty="0" smtClean="0">
                <a:solidFill>
                  <a:schemeClr val="tx1"/>
                </a:solidFill>
                <a:effectLst/>
                <a:latin typeface="+mn-lt"/>
                <a:ea typeface="+mn-ea"/>
                <a:cs typeface="+mn-cs"/>
              </a:rPr>
              <a:t> the above facts.</a:t>
            </a:r>
          </a:p>
          <a:p>
            <a:pPr marL="0" indent="0">
              <a:buNone/>
            </a:pPr>
            <a:r>
              <a:rPr lang="en-US" sz="1200" kern="1200" baseline="0" dirty="0" smtClean="0">
                <a:solidFill>
                  <a:schemeClr val="tx1"/>
                </a:solidFill>
                <a:effectLst/>
                <a:latin typeface="+mn-lt"/>
                <a:ea typeface="+mn-ea"/>
                <a:cs typeface="+mn-cs"/>
              </a:rPr>
              <a:t>Therefore, our research will start with </a:t>
            </a:r>
            <a:r>
              <a:rPr lang="en-US" sz="1200" kern="1200" dirty="0" smtClean="0">
                <a:solidFill>
                  <a:schemeClr val="tx1"/>
                </a:solidFill>
                <a:effectLst/>
                <a:latin typeface="+mn-lt"/>
                <a:ea typeface="+mn-ea"/>
                <a:cs typeface="+mn-cs"/>
              </a:rPr>
              <a:t>homogeneous analysis whereby</a:t>
            </a:r>
            <a:r>
              <a:rPr lang="en-US" sz="1200" kern="1200" baseline="0" dirty="0" smtClean="0">
                <a:solidFill>
                  <a:schemeClr val="tx1"/>
                </a:solidFill>
                <a:effectLst/>
                <a:latin typeface="+mn-lt"/>
                <a:ea typeface="+mn-ea"/>
                <a:cs typeface="+mn-cs"/>
              </a:rPr>
              <a:t> we assume the distribution is on a plane.</a:t>
            </a:r>
          </a:p>
          <a:p>
            <a:pPr marL="0" indent="0">
              <a:buNone/>
            </a:pPr>
            <a:r>
              <a:rPr lang="en-US" sz="1200" kern="1200" baseline="0" dirty="0" smtClean="0">
                <a:solidFill>
                  <a:schemeClr val="tx1"/>
                </a:solidFill>
                <a:effectLst/>
                <a:latin typeface="+mn-lt"/>
                <a:ea typeface="+mn-ea"/>
                <a:cs typeface="+mn-cs"/>
              </a:rPr>
              <a:t>Afterwards, </a:t>
            </a:r>
            <a:r>
              <a:rPr lang="en-US" sz="1200" kern="1200" dirty="0" smtClean="0">
                <a:solidFill>
                  <a:schemeClr val="tx1"/>
                </a:solidFill>
                <a:effectLst/>
                <a:latin typeface="+mn-lt"/>
                <a:ea typeface="+mn-ea"/>
                <a:cs typeface="+mn-cs"/>
              </a:rPr>
              <a:t>we will move further to inhomogeneous analysis.</a:t>
            </a:r>
            <a:r>
              <a:rPr lang="en-US" sz="1200" kern="1200" baseline="0" dirty="0" smtClean="0">
                <a:solidFill>
                  <a:schemeClr val="tx1"/>
                </a:solidFill>
                <a:effectLst/>
                <a:latin typeface="+mn-lt"/>
                <a:ea typeface="+mn-ea"/>
                <a:cs typeface="+mn-cs"/>
              </a:rPr>
              <a:t> </a:t>
            </a:r>
            <a:endParaRPr lang="en-SG" sz="1200" b="0" i="0" kern="1200" baseline="0" dirty="0" smtClean="0">
              <a:solidFill>
                <a:schemeClr val="tx1"/>
              </a:solidFill>
              <a:effectLst/>
              <a:latin typeface="+mn-lt"/>
              <a:ea typeface="+mn-ea"/>
              <a:cs typeface="+mn-cs"/>
            </a:endParaRPr>
          </a:p>
          <a:p>
            <a:pPr marL="0" indent="0">
              <a:buNone/>
            </a:pPr>
            <a:endParaRPr lang="en-US" baseline="0" dirty="0" smtClean="0"/>
          </a:p>
          <a:p>
            <a:pPr marL="0" indent="0">
              <a:buNone/>
            </a:pPr>
            <a:r>
              <a:rPr lang="en-US" baseline="0" dirty="0" smtClean="0"/>
              <a:t>Resource: </a:t>
            </a:r>
          </a:p>
          <a:p>
            <a:pPr marL="0" indent="0">
              <a:buNone/>
            </a:pPr>
            <a:r>
              <a:rPr lang="en-US" baseline="0" dirty="0" smtClean="0"/>
              <a:t>http://www.nationsencyclopedia.com/Asia-and-Oceania/Singapore.html</a:t>
            </a:r>
          </a:p>
          <a:p>
            <a:pPr marL="0" indent="0">
              <a:buNone/>
            </a:pPr>
            <a:r>
              <a:rPr lang="en-US" baseline="0" dirty="0" smtClean="0"/>
              <a:t>http://www.floodmap.net/Elevation/CountryElevationMap/?ct=SG</a:t>
            </a:r>
          </a:p>
        </p:txBody>
      </p:sp>
      <p:sp>
        <p:nvSpPr>
          <p:cNvPr id="4" name="Slide Number Placeholder 3"/>
          <p:cNvSpPr>
            <a:spLocks noGrp="1"/>
          </p:cNvSpPr>
          <p:nvPr>
            <p:ph type="sldNum" sz="quarter" idx="10"/>
          </p:nvPr>
        </p:nvSpPr>
        <p:spPr/>
        <p:txBody>
          <a:bodyPr/>
          <a:lstStyle/>
          <a:p>
            <a:fld id="{447019CB-E5B3-455F-95D9-1507BAA49996}" type="slidenum">
              <a:rPr lang="en-US" smtClean="0"/>
              <a:t>19</a:t>
            </a:fld>
            <a:endParaRPr lang="en-US"/>
          </a:p>
        </p:txBody>
      </p:sp>
    </p:spTree>
    <p:extLst>
      <p:ext uri="{BB962C8B-B14F-4D97-AF65-F5344CB8AC3E}">
        <p14:creationId xmlns:p14="http://schemas.microsoft.com/office/powerpoint/2010/main" val="79955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the content of today’s presentation. </a:t>
            </a:r>
            <a:endParaRPr lang="en-US" dirty="0"/>
          </a:p>
        </p:txBody>
      </p:sp>
      <p:sp>
        <p:nvSpPr>
          <p:cNvPr id="4" name="Slide Number Placeholder 3"/>
          <p:cNvSpPr>
            <a:spLocks noGrp="1"/>
          </p:cNvSpPr>
          <p:nvPr>
            <p:ph type="sldNum" sz="quarter" idx="10"/>
          </p:nvPr>
        </p:nvSpPr>
        <p:spPr/>
        <p:txBody>
          <a:bodyPr/>
          <a:lstStyle/>
          <a:p>
            <a:fld id="{447019CB-E5B3-455F-95D9-1507BAA49996}" type="slidenum">
              <a:rPr lang="en-US" smtClean="0"/>
              <a:t>2</a:t>
            </a:fld>
            <a:endParaRPr lang="en-US"/>
          </a:p>
        </p:txBody>
      </p:sp>
    </p:spTree>
    <p:extLst>
      <p:ext uri="{BB962C8B-B14F-4D97-AF65-F5344CB8AC3E}">
        <p14:creationId xmlns:p14="http://schemas.microsoft.com/office/powerpoint/2010/main" val="3378027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Other</a:t>
            </a: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 requirements are that the study area should be determined objectively and the events must be based on a census of the study area.</a:t>
            </a:r>
          </a:p>
          <a:p>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In our case,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study area covers the entire territory of Singapore and our project takes all the required healthcare facilities and residential buildings into account, hence the study is based on the census of Singapore rather than a sampling. </a:t>
            </a:r>
          </a:p>
          <a:p>
            <a:r>
              <a:rPr lang="en-US" sz="1200" kern="1200" dirty="0" smtClean="0">
                <a:solidFill>
                  <a:schemeClr val="tx1"/>
                </a:solidFill>
                <a:effectLst/>
                <a:latin typeface="+mn-lt"/>
                <a:ea typeface="+mn-ea"/>
                <a:cs typeface="+mn-cs"/>
              </a:rPr>
              <a:t>Therefore</a:t>
            </a:r>
            <a:r>
              <a:rPr lang="en-US" sz="1200" kern="1200" baseline="0" dirty="0" smtClean="0">
                <a:solidFill>
                  <a:schemeClr val="tx1"/>
                </a:solidFill>
                <a:effectLst/>
                <a:latin typeface="+mn-lt"/>
                <a:ea typeface="+mn-ea"/>
                <a:cs typeface="+mn-cs"/>
              </a:rPr>
              <a:t> these two requirements are met. </a:t>
            </a: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20</a:t>
            </a:fld>
            <a:endParaRPr lang="en-US"/>
          </a:p>
        </p:txBody>
      </p:sp>
    </p:spTree>
    <p:extLst>
      <p:ext uri="{BB962C8B-B14F-4D97-AF65-F5344CB8AC3E}">
        <p14:creationId xmlns:p14="http://schemas.microsoft.com/office/powerpoint/2010/main" val="3079590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 last two requirements are that objects in the study area must directly correspond to events in the pattern and event locations must be proper rather than representative of a larger object. </a:t>
            </a:r>
          </a:p>
          <a:p>
            <a:r>
              <a:rPr lang="en-US" sz="1200" kern="1200" dirty="0" smtClean="0">
                <a:solidFill>
                  <a:schemeClr val="tx1"/>
                </a:solidFill>
                <a:effectLst/>
                <a:latin typeface="+mn-lt"/>
                <a:ea typeface="+mn-ea"/>
                <a:cs typeface="+mn-cs"/>
              </a:rPr>
              <a:t>The objects in our study are healthcare facilities which are corresponding to the events – establishment of healthcare facilities. </a:t>
            </a:r>
          </a:p>
          <a:p>
            <a:r>
              <a:rPr lang="en-US" sz="1200" kern="1200" dirty="0" smtClean="0">
                <a:solidFill>
                  <a:schemeClr val="tx1"/>
                </a:solidFill>
                <a:effectLst/>
                <a:latin typeface="+mn-lt"/>
                <a:ea typeface="+mn-ea"/>
                <a:cs typeface="+mn-cs"/>
              </a:rPr>
              <a:t>Since we take postcodes/coordinates of building lots as event locations, they are small relative to the size of Singapore. Therefore the even locations is proper.</a:t>
            </a: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21</a:t>
            </a:fld>
            <a:endParaRPr lang="en-US"/>
          </a:p>
        </p:txBody>
      </p:sp>
    </p:spTree>
    <p:extLst>
      <p:ext uri="{BB962C8B-B14F-4D97-AF65-F5344CB8AC3E}">
        <p14:creationId xmlns:p14="http://schemas.microsoft.com/office/powerpoint/2010/main" val="21773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Our next step would be studying the 3 basic approaches for conducting a point pattern analysis. </a:t>
            </a:r>
          </a:p>
        </p:txBody>
      </p:sp>
      <p:sp>
        <p:nvSpPr>
          <p:cNvPr id="4" name="Slide Number Placeholder 3"/>
          <p:cNvSpPr>
            <a:spLocks noGrp="1"/>
          </p:cNvSpPr>
          <p:nvPr>
            <p:ph type="sldNum" sz="quarter" idx="10"/>
          </p:nvPr>
        </p:nvSpPr>
        <p:spPr/>
        <p:txBody>
          <a:bodyPr/>
          <a:lstStyle/>
          <a:p>
            <a:fld id="{447019CB-E5B3-455F-95D9-1507BAA49996}" type="slidenum">
              <a:rPr lang="en-US" smtClean="0"/>
              <a:t>22</a:t>
            </a:fld>
            <a:endParaRPr lang="en-US"/>
          </a:p>
        </p:txBody>
      </p:sp>
    </p:spTree>
    <p:extLst>
      <p:ext uri="{BB962C8B-B14F-4D97-AF65-F5344CB8AC3E}">
        <p14:creationId xmlns:p14="http://schemas.microsoft.com/office/powerpoint/2010/main" val="2172941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The first approach</a:t>
            </a: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 is to determine the number of events within a given area. </a:t>
            </a: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a:p>
            <a:pPr marL="0" indent="0">
              <a:buNone/>
            </a:pPr>
            <a:r>
              <a:rPr lang="en-US" baseline="0" dirty="0" smtClean="0"/>
              <a:t>Two commonly used methods are quadrat count methods and kernel density functions. </a:t>
            </a:r>
          </a:p>
        </p:txBody>
      </p:sp>
      <p:sp>
        <p:nvSpPr>
          <p:cNvPr id="4" name="Slide Number Placeholder 3"/>
          <p:cNvSpPr>
            <a:spLocks noGrp="1"/>
          </p:cNvSpPr>
          <p:nvPr>
            <p:ph type="sldNum" sz="quarter" idx="10"/>
          </p:nvPr>
        </p:nvSpPr>
        <p:spPr/>
        <p:txBody>
          <a:bodyPr/>
          <a:lstStyle/>
          <a:p>
            <a:fld id="{447019CB-E5B3-455F-95D9-1507BAA49996}" type="slidenum">
              <a:rPr lang="en-US" smtClean="0"/>
              <a:t>23</a:t>
            </a:fld>
            <a:endParaRPr lang="en-US"/>
          </a:p>
        </p:txBody>
      </p:sp>
    </p:spTree>
    <p:extLst>
      <p:ext uri="{BB962C8B-B14F-4D97-AF65-F5344CB8AC3E}">
        <p14:creationId xmlns:p14="http://schemas.microsoft.com/office/powerpoint/2010/main" val="3571497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To apply</a:t>
            </a: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 quadrat count methods, we need to divide the study area into sub-regions of equal size of squares or hexagons. Followed by counting the frequency of events in each sub-region. Lastly calculate the intensity of events in each sub-region and reflect using </a:t>
            </a:r>
            <a:r>
              <a:rPr lang="en-US" altLang="zh-CHS" baseline="0" dirty="0" smtClean="0">
                <a:solidFill>
                  <a:schemeClr val="accent1">
                    <a:lumMod val="20000"/>
                    <a:lumOff val="80000"/>
                  </a:schemeClr>
                </a:solidFill>
                <a:latin typeface="Segoe UI" panose="020B0502040204020203" pitchFamily="34" charset="0"/>
                <a:cs typeface="Segoe UI" panose="020B0502040204020203" pitchFamily="34" charset="0"/>
              </a:rPr>
              <a:t>gradually varied colors.</a:t>
            </a: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24</a:t>
            </a:fld>
            <a:endParaRPr lang="en-US"/>
          </a:p>
        </p:txBody>
      </p:sp>
    </p:spTree>
    <p:extLst>
      <p:ext uri="{BB962C8B-B14F-4D97-AF65-F5344CB8AC3E}">
        <p14:creationId xmlns:p14="http://schemas.microsoft.com/office/powerpoint/2010/main" val="205128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Here is a hexagon visualization of some healthcare facilities in Singapore whereby darker blue suggests high intensity of distribution in the particular sub-region. </a:t>
            </a:r>
          </a:p>
        </p:txBody>
      </p:sp>
      <p:sp>
        <p:nvSpPr>
          <p:cNvPr id="4" name="Slide Number Placeholder 3"/>
          <p:cNvSpPr>
            <a:spLocks noGrp="1"/>
          </p:cNvSpPr>
          <p:nvPr>
            <p:ph type="sldNum" sz="quarter" idx="10"/>
          </p:nvPr>
        </p:nvSpPr>
        <p:spPr/>
        <p:txBody>
          <a:bodyPr/>
          <a:lstStyle/>
          <a:p>
            <a:fld id="{447019CB-E5B3-455F-95D9-1507BAA49996}" type="slidenum">
              <a:rPr lang="en-US" smtClean="0"/>
              <a:t>25</a:t>
            </a:fld>
            <a:endParaRPr lang="en-US"/>
          </a:p>
        </p:txBody>
      </p:sp>
    </p:spTree>
    <p:extLst>
      <p:ext uri="{BB962C8B-B14F-4D97-AF65-F5344CB8AC3E}">
        <p14:creationId xmlns:p14="http://schemas.microsoft.com/office/powerpoint/2010/main" val="3420935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The benefits of</a:t>
            </a: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 quadrat count methods are that it’s easy to perform analysis using simple hand computations and can be readably combined with statistical analysis.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However the limitations are that square quadrates can obscure visual association of point density with underlying process and the orientation and position of grid can affect results especially when larger grid sizes are used. </a:t>
            </a: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26</a:t>
            </a:fld>
            <a:endParaRPr lang="en-US"/>
          </a:p>
        </p:txBody>
      </p:sp>
    </p:spTree>
    <p:extLst>
      <p:ext uri="{BB962C8B-B14F-4D97-AF65-F5344CB8AC3E}">
        <p14:creationId xmlns:p14="http://schemas.microsoft.com/office/powerpoint/2010/main" val="253956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Another</a:t>
            </a: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 density-based method is called kernel density functions.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Two methods of distance-based approach to point pattern analysis are nearest neighbor analysis and k-function.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LISA stands for local indicators of spatial association and G-</a:t>
            </a:r>
            <a:r>
              <a:rPr lang="en-US" baseline="0" dirty="0" err="1" smtClean="0">
                <a:solidFill>
                  <a:schemeClr val="accent1">
                    <a:lumMod val="20000"/>
                    <a:lumOff val="80000"/>
                  </a:schemeClr>
                </a:solidFill>
                <a:latin typeface="Segoe UI" panose="020B0502040204020203" pitchFamily="34" charset="0"/>
                <a:cs typeface="Segoe UI" panose="020B0502040204020203" pitchFamily="34" charset="0"/>
              </a:rPr>
              <a:t>i</a:t>
            </a: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-start is commonly used here.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Each method has its benefits and limitations which will be studied and applied in our project subsequently.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27</a:t>
            </a:fld>
            <a:endParaRPr lang="en-US"/>
          </a:p>
        </p:txBody>
      </p:sp>
    </p:spTree>
    <p:extLst>
      <p:ext uri="{BB962C8B-B14F-4D97-AF65-F5344CB8AC3E}">
        <p14:creationId xmlns:p14="http://schemas.microsoft.com/office/powerpoint/2010/main" val="22597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Although they differ in concept, the approaches would generate similar results for the association between the locations of residential buildings and healthcare properties. </a:t>
            </a:r>
          </a:p>
          <a:p>
            <a:pPr marL="0" indent="0">
              <a:buNone/>
            </a:pPr>
            <a:r>
              <a:rPr lang="en-US" baseline="0" dirty="0" smtClean="0"/>
              <a:t>On the other hand, the differences among the approaches are mainly the consumption of computational effort, visual interpretation and the nature of quantitative interpretations. </a:t>
            </a:r>
          </a:p>
        </p:txBody>
      </p:sp>
      <p:sp>
        <p:nvSpPr>
          <p:cNvPr id="4" name="Slide Number Placeholder 3"/>
          <p:cNvSpPr>
            <a:spLocks noGrp="1"/>
          </p:cNvSpPr>
          <p:nvPr>
            <p:ph type="sldNum" sz="quarter" idx="10"/>
          </p:nvPr>
        </p:nvSpPr>
        <p:spPr/>
        <p:txBody>
          <a:bodyPr/>
          <a:lstStyle/>
          <a:p>
            <a:fld id="{447019CB-E5B3-455F-95D9-1507BAA49996}" type="slidenum">
              <a:rPr lang="en-US" smtClean="0"/>
              <a:t>28</a:t>
            </a:fld>
            <a:endParaRPr lang="en-US"/>
          </a:p>
        </p:txBody>
      </p:sp>
    </p:spTree>
    <p:extLst>
      <p:ext uri="{BB962C8B-B14F-4D97-AF65-F5344CB8AC3E}">
        <p14:creationId xmlns:p14="http://schemas.microsoft.com/office/powerpoint/2010/main" val="1544262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Furthermore, most of the approaches</a:t>
            </a: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 can be combined with statistical analysis to obtain more precise quantitative description of point patterns &amp; clustering using confidence level, significance and so 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1">
                    <a:lumMod val="20000"/>
                    <a:lumOff val="80000"/>
                  </a:schemeClr>
                </a:solidFill>
                <a:latin typeface="Segoe UI" panose="020B0502040204020203" pitchFamily="34" charset="0"/>
                <a:cs typeface="Segoe UI" panose="020B0502040204020203" pitchFamily="34" charset="0"/>
              </a:rPr>
              <a:t>With the combination with statistical analysis, the more important difference which is the nature of quantitative interpretations can be adequately presented in the results. </a:t>
            </a:r>
          </a:p>
        </p:txBody>
      </p:sp>
      <p:sp>
        <p:nvSpPr>
          <p:cNvPr id="4" name="Slide Number Placeholder 3"/>
          <p:cNvSpPr>
            <a:spLocks noGrp="1"/>
          </p:cNvSpPr>
          <p:nvPr>
            <p:ph type="sldNum" sz="quarter" idx="10"/>
          </p:nvPr>
        </p:nvSpPr>
        <p:spPr/>
        <p:txBody>
          <a:bodyPr/>
          <a:lstStyle/>
          <a:p>
            <a:fld id="{447019CB-E5B3-455F-95D9-1507BAA49996}" type="slidenum">
              <a:rPr lang="en-US" smtClean="0"/>
              <a:t>29</a:t>
            </a:fld>
            <a:endParaRPr lang="en-US"/>
          </a:p>
        </p:txBody>
      </p:sp>
    </p:spTree>
    <p:extLst>
      <p:ext uri="{BB962C8B-B14F-4D97-AF65-F5344CB8AC3E}">
        <p14:creationId xmlns:p14="http://schemas.microsoft.com/office/powerpoint/2010/main" val="385992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a brief</a:t>
            </a:r>
            <a:r>
              <a:rPr lang="en-US" baseline="0" dirty="0" smtClean="0"/>
              <a:t> introduction about our team.</a:t>
            </a:r>
          </a:p>
          <a:p>
            <a:r>
              <a:rPr lang="en-US" baseline="0" dirty="0" smtClean="0"/>
              <a:t>While we both work on analytical study of our topic, my teammate song Chengyue is focusing more on literature research and I’m responsible for project management and data collection. </a:t>
            </a:r>
            <a:endParaRPr lang="en-US" dirty="0"/>
          </a:p>
        </p:txBody>
      </p:sp>
      <p:sp>
        <p:nvSpPr>
          <p:cNvPr id="4" name="Slide Number Placeholder 3"/>
          <p:cNvSpPr>
            <a:spLocks noGrp="1"/>
          </p:cNvSpPr>
          <p:nvPr>
            <p:ph type="sldNum" sz="quarter" idx="10"/>
          </p:nvPr>
        </p:nvSpPr>
        <p:spPr/>
        <p:txBody>
          <a:bodyPr/>
          <a:lstStyle/>
          <a:p>
            <a:fld id="{447019CB-E5B3-455F-95D9-1507BAA49996}" type="slidenum">
              <a:rPr lang="en-US" smtClean="0"/>
              <a:t>3</a:t>
            </a:fld>
            <a:endParaRPr lang="en-US"/>
          </a:p>
        </p:txBody>
      </p:sp>
    </p:spTree>
    <p:extLst>
      <p:ext uri="{BB962C8B-B14F-4D97-AF65-F5344CB8AC3E}">
        <p14:creationId xmlns:p14="http://schemas.microsoft.com/office/powerpoint/2010/main" val="468294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30</a:t>
            </a:fld>
            <a:endParaRPr lang="en-US"/>
          </a:p>
        </p:txBody>
      </p:sp>
    </p:spTree>
    <p:extLst>
      <p:ext uri="{BB962C8B-B14F-4D97-AF65-F5344CB8AC3E}">
        <p14:creationId xmlns:p14="http://schemas.microsoft.com/office/powerpoint/2010/main" val="382845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Since healthcare services and geospatial analysis are rather </a:t>
            </a:r>
            <a:r>
              <a:rPr lang="en-US" baseline="0" dirty="0" smtClean="0"/>
              <a:t>new to us, we have spent quite a time on research and understanding their association. Currently we are at our midterm presentation </a:t>
            </a:r>
            <a:r>
              <a:rPr lang="en-US" baseline="0" smtClean="0"/>
              <a:t>and report. </a:t>
            </a:r>
            <a:r>
              <a:rPr lang="en-US" baseline="0" dirty="0" smtClean="0"/>
              <a:t>Starting from next week, we will further study the techniques I mentioned above and figure out how to apply them precisely in our project.</a:t>
            </a: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31</a:t>
            </a:fld>
            <a:endParaRPr lang="en-US"/>
          </a:p>
        </p:txBody>
      </p:sp>
    </p:spTree>
    <p:extLst>
      <p:ext uri="{BB962C8B-B14F-4D97-AF65-F5344CB8AC3E}">
        <p14:creationId xmlns:p14="http://schemas.microsoft.com/office/powerpoint/2010/main" val="4194944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32</a:t>
            </a:fld>
            <a:endParaRPr lang="en-US"/>
          </a:p>
        </p:txBody>
      </p:sp>
    </p:spTree>
    <p:extLst>
      <p:ext uri="{BB962C8B-B14F-4D97-AF65-F5344CB8AC3E}">
        <p14:creationId xmlns:p14="http://schemas.microsoft.com/office/powerpoint/2010/main" val="230735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sponsor Health Promotion Board was</a:t>
            </a:r>
            <a:r>
              <a:rPr lang="en-US" baseline="0" dirty="0" smtClean="0"/>
              <a:t> established in 2001 with a vision to build a nation of healthy people. </a:t>
            </a:r>
          </a:p>
          <a:p>
            <a:r>
              <a:rPr lang="en-US" baseline="0" dirty="0" smtClean="0"/>
              <a:t>It’s the main driver for national health promotion and disease prevention programs in Singapore.</a:t>
            </a:r>
          </a:p>
        </p:txBody>
      </p:sp>
      <p:sp>
        <p:nvSpPr>
          <p:cNvPr id="4" name="Slide Number Placeholder 3"/>
          <p:cNvSpPr>
            <a:spLocks noGrp="1"/>
          </p:cNvSpPr>
          <p:nvPr>
            <p:ph type="sldNum" sz="quarter" idx="10"/>
          </p:nvPr>
        </p:nvSpPr>
        <p:spPr/>
        <p:txBody>
          <a:bodyPr/>
          <a:lstStyle/>
          <a:p>
            <a:fld id="{447019CB-E5B3-455F-95D9-1507BAA49996}" type="slidenum">
              <a:rPr lang="en-US" smtClean="0"/>
              <a:t>4</a:t>
            </a:fld>
            <a:endParaRPr lang="en-US"/>
          </a:p>
        </p:txBody>
      </p:sp>
    </p:spTree>
    <p:extLst>
      <p:ext uri="{BB962C8B-B14F-4D97-AF65-F5344CB8AC3E}">
        <p14:creationId xmlns:p14="http://schemas.microsoft.com/office/powerpoint/2010/main" val="387804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With the initiative of healthcare 2020 </a:t>
            </a:r>
            <a:r>
              <a:rPr lang="en-US" baseline="0" dirty="0" err="1" smtClean="0"/>
              <a:t>masterplan</a:t>
            </a:r>
            <a:r>
              <a:rPr lang="en-US" baseline="0" dirty="0" smtClean="0"/>
              <a:t> in 2014, HPB is promoting the 3 main targets of the plan.</a:t>
            </a:r>
          </a:p>
          <a:p>
            <a:pPr marL="0" indent="0">
              <a:buNone/>
            </a:pPr>
            <a:r>
              <a:rPr lang="en-US" baseline="0" dirty="0" smtClean="0"/>
              <a:t>They are to provide easier access, more affordable services with better </a:t>
            </a:r>
            <a:r>
              <a:rPr lang="en-US" baseline="0" dirty="0" smtClean="0"/>
              <a:t>quality</a:t>
            </a:r>
            <a:r>
              <a:rPr lang="zh-CHS" altLang="en-US" baseline="0" dirty="0" smtClean="0"/>
              <a:t> </a:t>
            </a:r>
            <a:r>
              <a:rPr lang="en-US" altLang="zh-CHS" baseline="0" dirty="0" smtClean="0"/>
              <a:t>of healthcare services for residents in Singapore</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5</a:t>
            </a:fld>
            <a:endParaRPr lang="en-US"/>
          </a:p>
        </p:txBody>
      </p:sp>
    </p:spTree>
    <p:extLst>
      <p:ext uri="{BB962C8B-B14F-4D97-AF65-F5344CB8AC3E}">
        <p14:creationId xmlns:p14="http://schemas.microsoft.com/office/powerpoint/2010/main" val="290253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In order to achieve </a:t>
            </a:r>
            <a:r>
              <a:rPr lang="en-US" baseline="0" dirty="0" smtClean="0"/>
              <a:t>the </a:t>
            </a:r>
            <a:r>
              <a:rPr lang="en-US" baseline="0" dirty="0" smtClean="0"/>
              <a:t>goal of </a:t>
            </a:r>
            <a:r>
              <a:rPr lang="en-US" baseline="0" dirty="0" smtClean="0"/>
              <a:t>easier </a:t>
            </a:r>
            <a:r>
              <a:rPr lang="en-US" baseline="0" dirty="0" smtClean="0"/>
              <a:t>access, one new hospital on average needs to be build in each year. More nursing homes, community and home care services are in need as well.</a:t>
            </a:r>
          </a:p>
        </p:txBody>
      </p:sp>
      <p:sp>
        <p:nvSpPr>
          <p:cNvPr id="4" name="Slide Number Placeholder 3"/>
          <p:cNvSpPr>
            <a:spLocks noGrp="1"/>
          </p:cNvSpPr>
          <p:nvPr>
            <p:ph type="sldNum" sz="quarter" idx="10"/>
          </p:nvPr>
        </p:nvSpPr>
        <p:spPr/>
        <p:txBody>
          <a:bodyPr/>
          <a:lstStyle/>
          <a:p>
            <a:fld id="{447019CB-E5B3-455F-95D9-1507BAA49996}" type="slidenum">
              <a:rPr lang="en-US" smtClean="0"/>
              <a:t>6</a:t>
            </a:fld>
            <a:endParaRPr lang="en-US"/>
          </a:p>
        </p:txBody>
      </p:sp>
    </p:spTree>
    <p:extLst>
      <p:ext uri="{BB962C8B-B14F-4D97-AF65-F5344CB8AC3E}">
        <p14:creationId xmlns:p14="http://schemas.microsoft.com/office/powerpoint/2010/main" val="288381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baseline="0" dirty="0" smtClean="0"/>
              <a:t>For better quality, Primary Care Services need to be improved by introducing more Community Health Centers (CHCs) and Family Medicine Clinics (FMCs) as well as more support for Community and Home Care</a:t>
            </a:r>
          </a:p>
        </p:txBody>
      </p:sp>
      <p:sp>
        <p:nvSpPr>
          <p:cNvPr id="4" name="Slide Number Placeholder 3"/>
          <p:cNvSpPr>
            <a:spLocks noGrp="1"/>
          </p:cNvSpPr>
          <p:nvPr>
            <p:ph type="sldNum" sz="quarter" idx="10"/>
          </p:nvPr>
        </p:nvSpPr>
        <p:spPr/>
        <p:txBody>
          <a:bodyPr/>
          <a:lstStyle/>
          <a:p>
            <a:fld id="{447019CB-E5B3-455F-95D9-1507BAA49996}" type="slidenum">
              <a:rPr lang="en-US" smtClean="0"/>
              <a:t>7</a:t>
            </a:fld>
            <a:endParaRPr lang="en-US"/>
          </a:p>
        </p:txBody>
      </p:sp>
    </p:spTree>
    <p:extLst>
      <p:ext uri="{BB962C8B-B14F-4D97-AF65-F5344CB8AC3E}">
        <p14:creationId xmlns:p14="http://schemas.microsoft.com/office/powerpoint/2010/main" val="419738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Furthermore, 3 challenges are identified in the </a:t>
            </a:r>
            <a:r>
              <a:rPr lang="en-US" baseline="0" dirty="0" err="1" smtClean="0"/>
              <a:t>masterplan</a:t>
            </a:r>
            <a:r>
              <a:rPr lang="en-US" baseline="0" dirty="0" smtClean="0"/>
              <a:t>.</a:t>
            </a:r>
            <a:endParaRPr lang="en-US" baseline="0" dirty="0" smtClean="0"/>
          </a:p>
          <a:p>
            <a:pPr marL="0" indent="0">
              <a:buNone/>
            </a:pPr>
            <a:r>
              <a:rPr lang="en-US" baseline="0" dirty="0" smtClean="0"/>
              <a:t>First of all, the </a:t>
            </a:r>
            <a:r>
              <a:rPr lang="en-SG" baseline="0" dirty="0" smtClean="0"/>
              <a:t>impact of a growing &amp; ageing population is significant. </a:t>
            </a:r>
          </a:p>
          <a:p>
            <a:pPr marL="0" indent="0">
              <a:buNone/>
            </a:pPr>
            <a:r>
              <a:rPr lang="en-SG" baseline="0" dirty="0" smtClean="0"/>
              <a:t>Secondly, an ageing population requires changes to how Singapore organizes &amp; delivers healthcare affordably.</a:t>
            </a:r>
          </a:p>
          <a:p>
            <a:pPr marL="0" indent="0">
              <a:buNone/>
            </a:pPr>
            <a:r>
              <a:rPr lang="en-SG" baseline="0" dirty="0" smtClean="0"/>
              <a:t>Lastly, how to manage the rising healthcare costs.</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47019CB-E5B3-455F-95D9-1507BAA49996}" type="slidenum">
              <a:rPr lang="en-US" smtClean="0"/>
              <a:t>8</a:t>
            </a:fld>
            <a:endParaRPr lang="en-US"/>
          </a:p>
        </p:txBody>
      </p:sp>
    </p:spTree>
    <p:extLst>
      <p:ext uri="{BB962C8B-B14F-4D97-AF65-F5344CB8AC3E}">
        <p14:creationId xmlns:p14="http://schemas.microsoft.com/office/powerpoint/2010/main" val="244270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To overcome the challenges, a program named ageing in place is launched which aims to provide more nurse home visits to high consumers of hospital services and establish more community nurse posts especially for the elderly.  </a:t>
            </a:r>
          </a:p>
        </p:txBody>
      </p:sp>
      <p:sp>
        <p:nvSpPr>
          <p:cNvPr id="4" name="Slide Number Placeholder 3"/>
          <p:cNvSpPr>
            <a:spLocks noGrp="1"/>
          </p:cNvSpPr>
          <p:nvPr>
            <p:ph type="sldNum" sz="quarter" idx="10"/>
          </p:nvPr>
        </p:nvSpPr>
        <p:spPr/>
        <p:txBody>
          <a:bodyPr/>
          <a:lstStyle/>
          <a:p>
            <a:fld id="{447019CB-E5B3-455F-95D9-1507BAA49996}" type="slidenum">
              <a:rPr lang="en-US" smtClean="0"/>
              <a:t>9</a:t>
            </a:fld>
            <a:endParaRPr lang="en-US"/>
          </a:p>
        </p:txBody>
      </p:sp>
    </p:spTree>
    <p:extLst>
      <p:ext uri="{BB962C8B-B14F-4D97-AF65-F5344CB8AC3E}">
        <p14:creationId xmlns:p14="http://schemas.microsoft.com/office/powerpoint/2010/main" val="272487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6243CA-CB2E-4ADF-A56E-284E19DE4363}"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87358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243CA-CB2E-4ADF-A56E-284E19DE4363}"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178652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243CA-CB2E-4ADF-A56E-284E19DE4363}"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399461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243CA-CB2E-4ADF-A56E-284E19DE4363}"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306751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243CA-CB2E-4ADF-A56E-284E19DE4363}"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175159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6243CA-CB2E-4ADF-A56E-284E19DE4363}" type="datetimeFigureOut">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254467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6243CA-CB2E-4ADF-A56E-284E19DE4363}" type="datetimeFigureOut">
              <a:rPr lang="en-US" smtClean="0"/>
              <a:t>2/26/15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31897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6243CA-CB2E-4ADF-A56E-284E19DE4363}" type="datetimeFigureOut">
              <a:rPr lang="en-US" smtClean="0"/>
              <a:t>2/26/15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207072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243CA-CB2E-4ADF-A56E-284E19DE4363}" type="datetimeFigureOut">
              <a:rPr lang="en-US" smtClean="0"/>
              <a:t>2/26/15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315279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243CA-CB2E-4ADF-A56E-284E19DE4363}" type="datetimeFigureOut">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202974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243CA-CB2E-4ADF-A56E-284E19DE4363}" type="datetimeFigureOut">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92B36-AC08-4E98-935E-B70FEB3A291E}" type="slidenum">
              <a:rPr lang="en-US" smtClean="0"/>
              <a:t>‹#›</a:t>
            </a:fld>
            <a:endParaRPr lang="en-US"/>
          </a:p>
        </p:txBody>
      </p:sp>
    </p:spTree>
    <p:extLst>
      <p:ext uri="{BB962C8B-B14F-4D97-AF65-F5344CB8AC3E}">
        <p14:creationId xmlns:p14="http://schemas.microsoft.com/office/powerpoint/2010/main" val="1611275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243CA-CB2E-4ADF-A56E-284E19DE4363}" type="datetimeFigureOut">
              <a:rPr lang="en-US" smtClean="0"/>
              <a:t>2/26/15</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92B36-AC08-4E98-935E-B70FEB3A291E}" type="slidenum">
              <a:rPr lang="en-US" smtClean="0"/>
              <a:t>‹#›</a:t>
            </a:fld>
            <a:endParaRPr lang="en-US"/>
          </a:p>
        </p:txBody>
      </p:sp>
    </p:spTree>
    <p:extLst>
      <p:ext uri="{BB962C8B-B14F-4D97-AF65-F5344CB8AC3E}">
        <p14:creationId xmlns:p14="http://schemas.microsoft.com/office/powerpoint/2010/main" val="3165921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2.png"/><Relationship Id="rId5" Type="http://schemas.microsoft.com/office/2007/relationships/hdphoto" Target="../media/hdphoto1.wdp"/><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0541"/>
            <a:ext cx="7772400" cy="2387600"/>
          </a:xfrm>
        </p:spPr>
        <p:txBody>
          <a:bodyPr anchor="t"/>
          <a:lstStyle/>
          <a:p>
            <a:r>
              <a:rPr lang="en-US" dirty="0" err="1"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Geovisualization</a:t>
            </a:r>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 for Population Health</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Subtitle 2"/>
          <p:cNvSpPr>
            <a:spLocks noGrp="1"/>
          </p:cNvSpPr>
          <p:nvPr>
            <p:ph type="subTitle" idx="1"/>
          </p:nvPr>
        </p:nvSpPr>
        <p:spPr>
          <a:xfrm>
            <a:off x="1143000" y="4902803"/>
            <a:ext cx="6858000" cy="1655762"/>
          </a:xfrm>
        </p:spPr>
        <p:txBody>
          <a:bodyPr anchor="b">
            <a:normAutofit lnSpcReduction="10000"/>
          </a:bodyPr>
          <a:lstStyle/>
          <a:p>
            <a:r>
              <a:rPr lang="en-US" dirty="0" smtClean="0">
                <a:solidFill>
                  <a:schemeClr val="accent1">
                    <a:lumMod val="20000"/>
                    <a:lumOff val="80000"/>
                  </a:schemeClr>
                </a:solidFill>
                <a:latin typeface="Segoe UI" panose="020B0502040204020203" pitchFamily="34" charset="0"/>
                <a:cs typeface="Segoe UI" panose="020B0502040204020203" pitchFamily="34" charset="0"/>
              </a:rPr>
              <a:t>ANLY482 2014-15 Term 2</a:t>
            </a:r>
          </a:p>
          <a:p>
            <a:r>
              <a:rPr lang="en-US" dirty="0" smtClean="0">
                <a:solidFill>
                  <a:schemeClr val="accent1">
                    <a:lumMod val="20000"/>
                    <a:lumOff val="80000"/>
                  </a:schemeClr>
                </a:solidFill>
                <a:latin typeface="Segoe UI" panose="020B0502040204020203" pitchFamily="34" charset="0"/>
                <a:cs typeface="Segoe UI" panose="020B0502040204020203" pitchFamily="34" charset="0"/>
              </a:rPr>
              <a:t>Group 1</a:t>
            </a:r>
          </a:p>
          <a:p>
            <a:r>
              <a:rPr lang="en-US" dirty="0" smtClean="0">
                <a:solidFill>
                  <a:schemeClr val="accent1">
                    <a:lumMod val="20000"/>
                    <a:lumOff val="80000"/>
                  </a:schemeClr>
                </a:solidFill>
                <a:latin typeface="Segoe UI" panose="020B0502040204020203" pitchFamily="34" charset="0"/>
                <a:cs typeface="Segoe UI" panose="020B0502040204020203" pitchFamily="34" charset="0"/>
              </a:rPr>
              <a:t>WANG Jing</a:t>
            </a:r>
          </a:p>
          <a:p>
            <a:r>
              <a:rPr lang="en-US" dirty="0" smtClean="0">
                <a:solidFill>
                  <a:schemeClr val="accent1">
                    <a:lumMod val="20000"/>
                    <a:lumOff val="80000"/>
                  </a:schemeClr>
                </a:solidFill>
                <a:latin typeface="Segoe UI" panose="020B0502040204020203" pitchFamily="34" charset="0"/>
                <a:cs typeface="Segoe UI" panose="020B0502040204020203" pitchFamily="34" charset="0"/>
              </a:rPr>
              <a:t>SONG Chengyue</a:t>
            </a:r>
            <a:endParaRPr lang="en-US" dirty="0">
              <a:solidFill>
                <a:schemeClr val="accent1">
                  <a:lumMod val="20000"/>
                  <a:lumOff val="80000"/>
                </a:schemeClr>
              </a:solidFill>
              <a:latin typeface="Segoe UI" panose="020B0502040204020203" pitchFamily="34" charset="0"/>
              <a:cs typeface="Segoe UI" panose="020B0502040204020203" pitchFamily="34" charset="0"/>
            </a:endParaRP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611746" y="2704562"/>
            <a:ext cx="7920508" cy="2150773"/>
          </a:xfrm>
          <a:prstGeom prst="rect">
            <a:avLst/>
          </a:prstGeom>
        </p:spPr>
      </p:pic>
    </p:spTree>
    <p:extLst>
      <p:ext uri="{BB962C8B-B14F-4D97-AF65-F5344CB8AC3E}">
        <p14:creationId xmlns:p14="http://schemas.microsoft.com/office/powerpoint/2010/main" val="573917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Motivation</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Assist HPB personnel</a:t>
            </a:r>
          </a:p>
          <a:p>
            <a:pPr lvl="1">
              <a:lnSpc>
                <a:spcPct val="100000"/>
              </a:lnSpc>
              <a:buFont typeface="Wingdings" panose="05000000000000000000" pitchFamily="2" charset="2"/>
              <a:buChar char="§"/>
            </a:pPr>
            <a:r>
              <a:rPr lang="en-US" dirty="0" smtClean="0">
                <a:solidFill>
                  <a:srgbClr val="0000FE"/>
                </a:solidFill>
                <a:latin typeface="Segoe UI" panose="020B0502040204020203" pitchFamily="34" charset="0"/>
                <a:cs typeface="Segoe UI" panose="020B0502040204020203" pitchFamily="34" charset="0"/>
              </a:rPr>
              <a:t>Visualize</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the distribution of current healthcare facilities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pic>
        <p:nvPicPr>
          <p:cNvPr id="4100" name="Picture 4" descr="https://cdn2.iconfinder.com/data/icons/windows-8-metro-style/512/map_marker.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7692" y="3457769"/>
            <a:ext cx="2308616" cy="23086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78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Objectives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By applying </a:t>
            </a:r>
            <a:r>
              <a:rPr lang="en-US" dirty="0" err="1" smtClean="0">
                <a:solidFill>
                  <a:schemeClr val="accent1">
                    <a:lumMod val="20000"/>
                    <a:lumOff val="80000"/>
                  </a:schemeClr>
                </a:solidFill>
                <a:latin typeface="Segoe UI" panose="020B0502040204020203" pitchFamily="34" charset="0"/>
                <a:cs typeface="Segoe UI" panose="020B0502040204020203" pitchFamily="34" charset="0"/>
              </a:rPr>
              <a:t>GeoVisual</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Analytics techniques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Identify the </a:t>
            </a:r>
            <a:r>
              <a:rPr lang="en-US" dirty="0" smtClean="0">
                <a:solidFill>
                  <a:srgbClr val="0000FE"/>
                </a:solidFill>
                <a:latin typeface="Segoe UI" panose="020B0502040204020203" pitchFamily="34" charset="0"/>
                <a:cs typeface="Segoe UI" panose="020B0502040204020203" pitchFamily="34" charset="0"/>
              </a:rPr>
              <a:t>geospatial patterns </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of existing healthcare facilities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Determine the </a:t>
            </a:r>
            <a:r>
              <a:rPr lang="en-US" dirty="0" smtClean="0">
                <a:solidFill>
                  <a:srgbClr val="0000FE"/>
                </a:solidFill>
                <a:latin typeface="Segoe UI" panose="020B0502040204020203" pitchFamily="34" charset="0"/>
                <a:cs typeface="Segoe UI" panose="020B0502040204020203" pitchFamily="34" charset="0"/>
              </a:rPr>
              <a:t>association</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between locations of  residential buildings &amp; healthcare facilities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pic>
        <p:nvPicPr>
          <p:cNvPr id="2050" name="Picture 2" descr="http://www.allcountyresidential.com/sites/default/files/images/color_icons_blue_home.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b="6787"/>
          <a:stretch/>
        </p:blipFill>
        <p:spPr bwMode="auto">
          <a:xfrm>
            <a:off x="2173856" y="4570016"/>
            <a:ext cx="992775" cy="1471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balearicrentalsdirect.com/images/map-icon-mallorca-hospital-lar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5582" y="4570016"/>
            <a:ext cx="835094" cy="13732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urved Connector 4"/>
          <p:cNvCxnSpPr>
            <a:stCxn id="2050" idx="2"/>
          </p:cNvCxnSpPr>
          <p:nvPr/>
        </p:nvCxnSpPr>
        <p:spPr>
          <a:xfrm rot="5400000" flipH="1" flipV="1">
            <a:off x="4197418" y="4416107"/>
            <a:ext cx="98535" cy="3152885"/>
          </a:xfrm>
          <a:prstGeom prst="curvedConnector4">
            <a:avLst>
              <a:gd name="adj1" fmla="val -459620"/>
              <a:gd name="adj2" fmla="val 50211"/>
            </a:avLst>
          </a:prstGeom>
          <a:ln w="285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31653" y="4936584"/>
            <a:ext cx="1242203" cy="369332"/>
          </a:xfrm>
          <a:prstGeom prst="rect">
            <a:avLst/>
          </a:prstGeom>
          <a:noFill/>
        </p:spPr>
        <p:txBody>
          <a:bodyPr wrap="square" rtlCol="0">
            <a:spAutoFit/>
          </a:bodyPr>
          <a:lstStyle/>
          <a:p>
            <a:pPr algn="r"/>
            <a:r>
              <a:rPr lang="en-US" b="1" dirty="0" smtClean="0">
                <a:solidFill>
                  <a:schemeClr val="accent1">
                    <a:lumMod val="20000"/>
                    <a:lumOff val="80000"/>
                  </a:schemeClr>
                </a:solidFill>
                <a:latin typeface="Segoe UI" panose="020B0502040204020203" pitchFamily="34" charset="0"/>
                <a:cs typeface="Segoe UI" panose="020B0502040204020203" pitchFamily="34" charset="0"/>
              </a:rPr>
              <a:t>Demand</a:t>
            </a:r>
            <a:endParaRPr lang="en-US" b="1" dirty="0">
              <a:solidFill>
                <a:schemeClr val="accent1">
                  <a:lumMod val="20000"/>
                  <a:lumOff val="80000"/>
                </a:schemeClr>
              </a:solidFill>
              <a:latin typeface="Segoe UI" panose="020B0502040204020203" pitchFamily="34" charset="0"/>
              <a:cs typeface="Segoe UI" panose="020B0502040204020203" pitchFamily="34" charset="0"/>
            </a:endParaRPr>
          </a:p>
        </p:txBody>
      </p:sp>
      <p:sp>
        <p:nvSpPr>
          <p:cNvPr id="20" name="TextBox 19"/>
          <p:cNvSpPr txBox="1"/>
          <p:nvPr/>
        </p:nvSpPr>
        <p:spPr>
          <a:xfrm>
            <a:off x="6268983" y="4936584"/>
            <a:ext cx="1242203" cy="369332"/>
          </a:xfrm>
          <a:prstGeom prst="rect">
            <a:avLst/>
          </a:prstGeom>
          <a:noFill/>
        </p:spPr>
        <p:txBody>
          <a:bodyPr wrap="square" rtlCol="0">
            <a:spAutoFit/>
          </a:bodyPr>
          <a:lstStyle/>
          <a:p>
            <a:r>
              <a:rPr lang="en-US" b="1" dirty="0" smtClean="0">
                <a:solidFill>
                  <a:schemeClr val="accent1">
                    <a:lumMod val="20000"/>
                    <a:lumOff val="80000"/>
                  </a:schemeClr>
                </a:solidFill>
                <a:latin typeface="Segoe UI" panose="020B0502040204020203" pitchFamily="34" charset="0"/>
                <a:cs typeface="Segoe UI" panose="020B0502040204020203" pitchFamily="34" charset="0"/>
              </a:rPr>
              <a:t>Supply</a:t>
            </a:r>
            <a:endParaRPr lang="en-US" b="1" dirty="0">
              <a:solidFill>
                <a:schemeClr val="accent1">
                  <a:lumMod val="20000"/>
                  <a:lumOff val="8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4252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Data Collection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Shape files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Eldercare Services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Daycare Centers</a:t>
            </a:r>
          </a:p>
          <a:p>
            <a:pPr lvl="1">
              <a:lnSpc>
                <a:spcPct val="100000"/>
              </a:lnSpc>
              <a:buFont typeface="Wingdings" panose="05000000000000000000" pitchFamily="2" charset="2"/>
              <a:buChar char="§"/>
            </a:pPr>
            <a:r>
              <a:rPr lang="en-US" dirty="0" err="1" smtClean="0">
                <a:solidFill>
                  <a:schemeClr val="accent1">
                    <a:lumMod val="20000"/>
                    <a:lumOff val="80000"/>
                  </a:schemeClr>
                </a:solidFill>
                <a:latin typeface="Segoe UI" panose="020B0502040204020203" pitchFamily="34" charset="0"/>
                <a:cs typeface="Segoe UI" panose="020B0502040204020203" pitchFamily="34" charset="0"/>
              </a:rPr>
              <a:t>BreastScreen</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Centers</a:t>
            </a:r>
          </a:p>
          <a:p>
            <a:pPr lvl="1">
              <a:lnSpc>
                <a:spcPct val="100000"/>
              </a:lnSpc>
              <a:buFont typeface="Wingdings" panose="05000000000000000000" pitchFamily="2" charset="2"/>
              <a:buChar char="§"/>
            </a:pPr>
            <a:r>
              <a:rPr lang="en-US" dirty="0" err="1" smtClean="0">
                <a:solidFill>
                  <a:schemeClr val="accent1">
                    <a:lumMod val="20000"/>
                    <a:lumOff val="80000"/>
                  </a:schemeClr>
                </a:solidFill>
                <a:latin typeface="Segoe UI" panose="020B0502040204020203" pitchFamily="34" charset="0"/>
                <a:cs typeface="Segoe UI" panose="020B0502040204020203" pitchFamily="34" charset="0"/>
              </a:rPr>
              <a:t>CervicalScreen</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Centers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Disability Services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CHAS Clinics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Quit Centers</a:t>
            </a:r>
            <a:r>
              <a:rPr lang="en-US" dirty="0" smtClean="0">
                <a:solidFill>
                  <a:srgbClr val="0000FE"/>
                </a:solidFill>
                <a:latin typeface="Segoe UI" panose="020B0502040204020203" pitchFamily="34" charset="0"/>
                <a:cs typeface="Segoe UI" panose="020B0502040204020203" pitchFamily="34" charset="0"/>
              </a:rPr>
              <a:t> </a:t>
            </a: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pic>
        <p:nvPicPr>
          <p:cNvPr id="3" name="Picture 2"/>
          <p:cNvPicPr>
            <a:picLocks noChangeAspect="1"/>
          </p:cNvPicPr>
          <p:nvPr/>
        </p:nvPicPr>
        <p:blipFill>
          <a:blip r:embed="rId4"/>
          <a:stretch>
            <a:fillRect/>
          </a:stretch>
        </p:blipFill>
        <p:spPr>
          <a:xfrm>
            <a:off x="5634936" y="2966538"/>
            <a:ext cx="2428875" cy="762000"/>
          </a:xfrm>
          <a:prstGeom prst="rect">
            <a:avLst/>
          </a:prstGeom>
        </p:spPr>
      </p:pic>
    </p:spTree>
    <p:extLst>
      <p:ext uri="{BB962C8B-B14F-4D97-AF65-F5344CB8AC3E}">
        <p14:creationId xmlns:p14="http://schemas.microsoft.com/office/powerpoint/2010/main" val="78580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Data Preprocessing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Locations of </a:t>
            </a:r>
            <a:r>
              <a:rPr lang="en-US" dirty="0" smtClean="0">
                <a:solidFill>
                  <a:srgbClr val="0000FE"/>
                </a:solidFill>
                <a:latin typeface="Segoe UI" panose="020B0502040204020203" pitchFamily="34" charset="0"/>
                <a:cs typeface="Segoe UI" panose="020B0502040204020203" pitchFamily="34" charset="0"/>
              </a:rPr>
              <a:t>Polyclinics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Convert postcodes to coordinates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Save as .csv file</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Import into QGIS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Save as .</a:t>
            </a:r>
            <a:r>
              <a:rPr lang="en-US" dirty="0" err="1" smtClean="0">
                <a:solidFill>
                  <a:schemeClr val="accent1">
                    <a:lumMod val="20000"/>
                    <a:lumOff val="80000"/>
                  </a:schemeClr>
                </a:solidFill>
                <a:latin typeface="Segoe UI" panose="020B0502040204020203" pitchFamily="34" charset="0"/>
                <a:cs typeface="Segoe UI" panose="020B0502040204020203" pitchFamily="34" charset="0"/>
              </a:rPr>
              <a:t>shp</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file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2386664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Data Preparation Challenge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No comprehensive data of locations of residential buildings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Gather postcodes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Convert to coordinates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4294964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400"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Analytical Findings</a:t>
            </a:r>
            <a:endParaRPr lang="en-US" sz="5400"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type="body" idx="1"/>
          </p:nvPr>
        </p:nvSpPr>
        <p:spPr>
          <a:xfrm>
            <a:off x="623888" y="3830128"/>
            <a:ext cx="7886700" cy="2259525"/>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Point Pattern Analysis</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76798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Point Pattern Analysis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Evaluate </a:t>
            </a:r>
            <a:r>
              <a:rPr lang="en-US" dirty="0" smtClean="0">
                <a:solidFill>
                  <a:srgbClr val="0000FE"/>
                </a:solidFill>
                <a:latin typeface="Segoe UI" panose="020B0502040204020203" pitchFamily="34" charset="0"/>
                <a:cs typeface="Segoe UI" panose="020B0502040204020203" pitchFamily="34" charset="0"/>
              </a:rPr>
              <a:t>pattern</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or </a:t>
            </a:r>
            <a:r>
              <a:rPr lang="en-US" dirty="0" smtClean="0">
                <a:solidFill>
                  <a:srgbClr val="0000FE"/>
                </a:solidFill>
                <a:latin typeface="Segoe UI" panose="020B0502040204020203" pitchFamily="34" charset="0"/>
                <a:cs typeface="Segoe UI" panose="020B0502040204020203" pitchFamily="34" charset="0"/>
              </a:rPr>
              <a:t>distribution</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of a set of points on a surface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Consist of a series of spatially distributed </a:t>
            </a:r>
            <a:r>
              <a:rPr lang="en-US" dirty="0" smtClean="0">
                <a:solidFill>
                  <a:srgbClr val="0000FE"/>
                </a:solidFill>
                <a:latin typeface="Segoe UI" panose="020B0502040204020203" pitchFamily="34" charset="0"/>
                <a:cs typeface="Segoe UI" panose="020B0502040204020203" pitchFamily="34" charset="0"/>
              </a:rPr>
              <a:t>points</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or </a:t>
            </a:r>
            <a:r>
              <a:rPr lang="en-US" dirty="0" smtClean="0">
                <a:solidFill>
                  <a:srgbClr val="0000FE"/>
                </a:solidFill>
                <a:latin typeface="Segoe UI" panose="020B0502040204020203" pitchFamily="34" charset="0"/>
                <a:cs typeface="Segoe UI" panose="020B0502040204020203" pitchFamily="34" charset="0"/>
              </a:rPr>
              <a:t>events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Point – Arbitrary Location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Event – Observation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Determine </a:t>
            </a:r>
            <a:r>
              <a:rPr lang="en-US" dirty="0" smtClean="0">
                <a:solidFill>
                  <a:srgbClr val="0000FE"/>
                </a:solidFill>
                <a:latin typeface="Segoe UI" panose="020B0502040204020203" pitchFamily="34" charset="0"/>
                <a:cs typeface="Segoe UI" panose="020B0502040204020203" pitchFamily="34" charset="0"/>
              </a:rPr>
              <a:t>systematic pattern </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of events rather than random distribution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265163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3 Types of Distribution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pic>
        <p:nvPicPr>
          <p:cNvPr id="1028" name="Picture 4" descr="http://gispopsci.org/wp-content/uploads/2013/02/RandUnifClust.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71154" y="1662267"/>
            <a:ext cx="6401693" cy="395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0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5 Data Requirements</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Plane</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Objectiveness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Census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Objects corresponding to events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Proper locations</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213366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
        <p:nvSpPr>
          <p:cNvPr id="6" name="Content Placeholder 5"/>
          <p:cNvSpPr>
            <a:spLocks noGrp="1"/>
          </p:cNvSpPr>
          <p:nvPr>
            <p:ph sz="half" idx="2"/>
          </p:nvPr>
        </p:nvSpPr>
        <p:spPr/>
        <p:txBody>
          <a:bodyPr>
            <a:normAutofit lnSpcReduction="10000"/>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Patterns should be mapped on a </a:t>
            </a:r>
            <a:r>
              <a:rPr lang="en-US" dirty="0" smtClean="0">
                <a:solidFill>
                  <a:srgbClr val="0000FE"/>
                </a:solidFill>
                <a:latin typeface="Segoe UI" panose="020B0502040204020203" pitchFamily="34" charset="0"/>
                <a:cs typeface="Segoe UI" panose="020B0502040204020203" pitchFamily="34" charset="0"/>
              </a:rPr>
              <a:t>plane</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Low-lying</a:t>
            </a:r>
            <a:endParaRPr lang="en-US" dirty="0">
              <a:solidFill>
                <a:schemeClr val="accent1">
                  <a:lumMod val="20000"/>
                  <a:lumOff val="80000"/>
                </a:schemeClr>
              </a:solidFill>
              <a:latin typeface="Segoe UI" panose="020B0502040204020203" pitchFamily="34" charset="0"/>
              <a:cs typeface="Segoe UI" panose="020B0502040204020203" pitchFamily="34" charset="0"/>
            </a:endParaRPr>
          </a:p>
          <a:p>
            <a:pPr lvl="1">
              <a:lnSpc>
                <a:spcPct val="100000"/>
              </a:lnSpc>
              <a:buFont typeface="Wingdings" panose="05000000000000000000" pitchFamily="2" charset="2"/>
              <a:buChar char="§"/>
            </a:pPr>
            <a:r>
              <a:rPr lang="en-US" dirty="0">
                <a:solidFill>
                  <a:schemeClr val="accent1">
                    <a:lumMod val="20000"/>
                    <a:lumOff val="80000"/>
                  </a:schemeClr>
                </a:solidFill>
                <a:latin typeface="Segoe UI" panose="020B0502040204020203" pitchFamily="34" charset="0"/>
                <a:cs typeface="Segoe UI" panose="020B0502040204020203" pitchFamily="34" charset="0"/>
              </a:rPr>
              <a:t>Undulating</a:t>
            </a:r>
          </a:p>
          <a:p>
            <a:pPr lvl="1">
              <a:lnSpc>
                <a:spcPct val="100000"/>
              </a:lnSpc>
              <a:buFont typeface="Wingdings" panose="05000000000000000000" pitchFamily="2" charset="2"/>
              <a:buChar char="§"/>
            </a:pPr>
            <a:r>
              <a:rPr lang="en-US" dirty="0">
                <a:solidFill>
                  <a:schemeClr val="accent1">
                    <a:lumMod val="20000"/>
                    <a:lumOff val="80000"/>
                  </a:schemeClr>
                </a:solidFill>
                <a:latin typeface="Segoe UI" panose="020B0502040204020203" pitchFamily="34" charset="0"/>
                <a:cs typeface="Segoe UI" panose="020B0502040204020203" pitchFamily="34" charset="0"/>
              </a:rPr>
              <a:t>Small range of hills</a:t>
            </a:r>
          </a:p>
          <a:p>
            <a:pPr lvl="1">
              <a:lnSpc>
                <a:spcPct val="100000"/>
              </a:lnSpc>
              <a:buFont typeface="Wingdings" panose="05000000000000000000" pitchFamily="2" charset="2"/>
              <a:buChar char="§"/>
            </a:pPr>
            <a:r>
              <a:rPr lang="en-US" dirty="0">
                <a:solidFill>
                  <a:schemeClr val="accent1">
                    <a:lumMod val="20000"/>
                    <a:lumOff val="80000"/>
                  </a:schemeClr>
                </a:solidFill>
                <a:latin typeface="Segoe UI" panose="020B0502040204020203" pitchFamily="34" charset="0"/>
                <a:cs typeface="Segoe UI" panose="020B0502040204020203" pitchFamily="34" charset="0"/>
              </a:rPr>
              <a:t>Highest point </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166m</a:t>
            </a:r>
            <a:endParaRPr lang="en-US" dirty="0"/>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Other physical features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Big reservoirs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Military bases </a:t>
            </a:r>
            <a:endParaRPr lang="en-US" dirty="0">
              <a:solidFill>
                <a:schemeClr val="accent1">
                  <a:lumMod val="20000"/>
                  <a:lumOff val="80000"/>
                </a:schemeClr>
              </a:solidFill>
              <a:latin typeface="Segoe UI" panose="020B0502040204020203" pitchFamily="34" charset="0"/>
              <a:cs typeface="Segoe UI" panose="020B0502040204020203" pitchFamily="34" charset="0"/>
            </a:endParaRPr>
          </a:p>
        </p:txBody>
      </p:sp>
      <p:sp>
        <p:nvSpPr>
          <p:cNvPr id="8" name="Title 1"/>
          <p:cNvSpPr txBox="1">
            <a:spLocks/>
          </p:cNvSpPr>
          <p:nvPr/>
        </p:nvSpPr>
        <p:spPr>
          <a:xfrm>
            <a:off x="628650" y="365128"/>
            <a:ext cx="81123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5 Data Requirements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1" name="Picture 2" descr="Singapore Elevation Map"/>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5018"/>
          <a:stretch/>
        </p:blipFill>
        <p:spPr bwMode="auto">
          <a:xfrm>
            <a:off x="628650" y="1903371"/>
            <a:ext cx="3886200" cy="419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600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
        <p:nvSpPr>
          <p:cNvPr id="2" name="Title 1"/>
          <p:cNvSpPr>
            <a:spLocks noGrp="1"/>
          </p:cNvSpPr>
          <p:nvPr>
            <p:ph type="title"/>
          </p:nvPr>
        </p:nvSpPr>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Content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Content Placeholder 4"/>
          <p:cNvSpPr>
            <a:spLocks noGrp="1"/>
          </p:cNvSpPr>
          <p:nvPr>
            <p:ph idx="1"/>
          </p:nvPr>
        </p:nvSpPr>
        <p:spPr/>
        <p:txBody>
          <a:bodyPr>
            <a:normAutofit/>
          </a:bodyPr>
          <a:lstStyle/>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Team Introduction </a:t>
            </a:r>
          </a:p>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Introduction of HPB </a:t>
            </a:r>
          </a:p>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Motivation</a:t>
            </a:r>
          </a:p>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Objective </a:t>
            </a:r>
          </a:p>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Data Collection &amp; Preprocessing </a:t>
            </a:r>
          </a:p>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Analytical Findings </a:t>
            </a:r>
          </a:p>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Subsequent Analysis </a:t>
            </a:r>
          </a:p>
          <a:p>
            <a:pPr>
              <a:buFont typeface="Wingdings" panose="05000000000000000000" pitchFamily="2" charset="2"/>
              <a:buChar char="q"/>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Review of Schedule </a:t>
            </a:r>
            <a:endParaRPr lang="en-US" dirty="0">
              <a:solidFill>
                <a:schemeClr val="accent1">
                  <a:lumMod val="20000"/>
                  <a:lumOff val="8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1959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5 Data Requirements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Study area should be determined </a:t>
            </a:r>
            <a:r>
              <a:rPr lang="en-US" dirty="0" smtClean="0">
                <a:solidFill>
                  <a:srgbClr val="0000FE"/>
                </a:solidFill>
                <a:latin typeface="Segoe UI" panose="020B0502040204020203" pitchFamily="34" charset="0"/>
                <a:cs typeface="Segoe UI" panose="020B0502040204020203" pitchFamily="34" charset="0"/>
              </a:rPr>
              <a:t>objectively  </a:t>
            </a:r>
          </a:p>
          <a:p>
            <a:pPr lvl="1">
              <a:lnSpc>
                <a:spcPct val="100000"/>
              </a:lnSpc>
              <a:buFont typeface="Wingdings" panose="05000000000000000000" pitchFamily="2" charset="2"/>
              <a:buChar char="§"/>
            </a:pPr>
            <a:r>
              <a:rPr lang="en-US" dirty="0">
                <a:solidFill>
                  <a:schemeClr val="accent1">
                    <a:lumMod val="20000"/>
                    <a:lumOff val="80000"/>
                  </a:schemeClr>
                </a:solidFill>
                <a:latin typeface="Segoe UI" panose="020B0502040204020203" pitchFamily="34" charset="0"/>
                <a:cs typeface="Segoe UI" panose="020B0502040204020203" pitchFamily="34" charset="0"/>
              </a:rPr>
              <a:t>E</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ntire territory of Singapore</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Events must be based on a </a:t>
            </a:r>
            <a:r>
              <a:rPr lang="en-US" dirty="0" smtClean="0">
                <a:solidFill>
                  <a:srgbClr val="0000FE"/>
                </a:solidFill>
                <a:latin typeface="Segoe UI" panose="020B0502040204020203" pitchFamily="34" charset="0"/>
                <a:cs typeface="Segoe UI" panose="020B0502040204020203" pitchFamily="34" charset="0"/>
              </a:rPr>
              <a:t>census</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rather than a sampling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All residential buildings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All facilities of certain healthcare service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556559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5 Data Requirements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rgbClr val="0000FE"/>
                </a:solidFill>
                <a:latin typeface="Segoe UI" panose="020B0502040204020203" pitchFamily="34" charset="0"/>
                <a:cs typeface="Segoe UI" panose="020B0502040204020203" pitchFamily="34" charset="0"/>
              </a:rPr>
              <a:t>Objects corresponding to events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Objects – healthcare facilities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Events – establishment of healthcare facilities </a:t>
            </a:r>
          </a:p>
          <a:p>
            <a:pPr>
              <a:lnSpc>
                <a:spcPct val="100000"/>
              </a:lnSpc>
              <a:buFont typeface="Wingdings" panose="05000000000000000000" pitchFamily="2" charset="2"/>
              <a:buChar char="§"/>
            </a:pPr>
            <a:r>
              <a:rPr lang="en-US" dirty="0" smtClean="0">
                <a:solidFill>
                  <a:srgbClr val="0000FE"/>
                </a:solidFill>
                <a:latin typeface="Segoe UI" panose="020B0502040204020203" pitchFamily="34" charset="0"/>
                <a:cs typeface="Segoe UI" panose="020B0502040204020203" pitchFamily="34" charset="0"/>
              </a:rPr>
              <a:t>Proper event locations</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Postcodes/coordinates of building lots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Relatively small to the size of Singapore </a:t>
            </a:r>
            <a:r>
              <a:rPr lang="en-US" dirty="0">
                <a:solidFill>
                  <a:schemeClr val="accent1">
                    <a:lumMod val="20000"/>
                    <a:lumOff val="80000"/>
                  </a:schemeClr>
                </a:solidFill>
                <a:latin typeface="Segoe UI" panose="020B0502040204020203" pitchFamily="34" charset="0"/>
                <a:cs typeface="Segoe UI" panose="020B0502040204020203" pitchFamily="34" charset="0"/>
              </a:rPr>
              <a:t/>
            </a:r>
            <a:br>
              <a:rPr lang="en-US" dirty="0">
                <a:solidFill>
                  <a:schemeClr val="accent1">
                    <a:lumMod val="20000"/>
                    <a:lumOff val="80000"/>
                  </a:schemeClr>
                </a:solidFill>
                <a:latin typeface="Segoe UI" panose="020B0502040204020203" pitchFamily="34" charset="0"/>
                <a:cs typeface="Segoe UI" panose="020B0502040204020203" pitchFamily="34" charset="0"/>
              </a:rPr>
            </a:b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85281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400"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Subsequent Analysis</a:t>
            </a:r>
            <a:endParaRPr lang="en-US" sz="5400"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type="body" idx="1"/>
          </p:nvPr>
        </p:nvSpPr>
        <p:spPr>
          <a:xfrm>
            <a:off x="623888" y="3830128"/>
            <a:ext cx="7886700" cy="2259525"/>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Density-based</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Distance-function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LISA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2468723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Density-based Methods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Determine the </a:t>
            </a:r>
            <a:r>
              <a:rPr lang="en-US" dirty="0" smtClean="0">
                <a:solidFill>
                  <a:srgbClr val="0000FE"/>
                </a:solidFill>
                <a:latin typeface="Segoe UI" panose="020B0502040204020203" pitchFamily="34" charset="0"/>
                <a:cs typeface="Segoe UI" panose="020B0502040204020203" pitchFamily="34" charset="0"/>
              </a:rPr>
              <a:t>number of events within a given area</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Quadrat Count Methods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Kernel Density Functions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477248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Quadrat Count Methods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Divide the study area into </a:t>
            </a:r>
            <a:r>
              <a:rPr lang="en-US" dirty="0" smtClean="0">
                <a:solidFill>
                  <a:srgbClr val="0000FE"/>
                </a:solidFill>
                <a:latin typeface="Segoe UI" panose="020B0502040204020203" pitchFamily="34" charset="0"/>
                <a:cs typeface="Segoe UI" panose="020B0502040204020203" pitchFamily="34" charset="0"/>
              </a:rPr>
              <a:t>sub-regions of equal size</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Square or hexagons</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Count the </a:t>
            </a:r>
            <a:r>
              <a:rPr lang="en-US" dirty="0" smtClean="0">
                <a:solidFill>
                  <a:srgbClr val="0000FE"/>
                </a:solidFill>
                <a:latin typeface="Segoe UI" panose="020B0502040204020203" pitchFamily="34" charset="0"/>
                <a:cs typeface="Segoe UI" panose="020B0502040204020203" pitchFamily="34" charset="0"/>
              </a:rPr>
              <a:t>frequency </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of events in each sub-region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Calculate the </a:t>
            </a:r>
            <a:r>
              <a:rPr lang="en-US" dirty="0" smtClean="0">
                <a:solidFill>
                  <a:srgbClr val="0000FE"/>
                </a:solidFill>
                <a:latin typeface="Segoe UI" panose="020B0502040204020203" pitchFamily="34" charset="0"/>
                <a:cs typeface="Segoe UI" panose="020B0502040204020203" pitchFamily="34" charset="0"/>
              </a:rPr>
              <a:t>intensity</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of events in each sub-region</a:t>
            </a:r>
          </a:p>
        </p:txBody>
      </p:sp>
    </p:spTree>
    <p:extLst>
      <p:ext uri="{BB962C8B-B14F-4D97-AF65-F5344CB8AC3E}">
        <p14:creationId xmlns:p14="http://schemas.microsoft.com/office/powerpoint/2010/main" val="417334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Quadrat Count Method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3" name="Content Placeholder 2"/>
          <p:cNvPicPr>
            <a:picLocks noGrp="1" noChangeAspect="1"/>
          </p:cNvPicPr>
          <p:nvPr>
            <p:ph idx="1"/>
          </p:nvPr>
        </p:nvPicPr>
        <p:blipFill rotWithShape="1">
          <a:blip r:embed="rId4"/>
          <a:srcRect l="6685"/>
          <a:stretch/>
        </p:blipFill>
        <p:spPr>
          <a:xfrm>
            <a:off x="0" y="1457384"/>
            <a:ext cx="9144000" cy="4309001"/>
          </a:xfrm>
          <a:prstGeom prst="rect">
            <a:avLst/>
          </a:prstGeom>
        </p:spPr>
      </p:pic>
    </p:spTree>
    <p:extLst>
      <p:ext uri="{BB962C8B-B14F-4D97-AF65-F5344CB8AC3E}">
        <p14:creationId xmlns:p14="http://schemas.microsoft.com/office/powerpoint/2010/main" val="314864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Quadrat Count Methods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Benefits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Easy to perform analysis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Can be readably combined with statistical analysis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Limitations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Square quadrates can obscure visual association of point intensity with underlying process</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Orientation &amp; position of grid can affect results </a:t>
            </a:r>
          </a:p>
        </p:txBody>
      </p:sp>
    </p:spTree>
    <p:extLst>
      <p:ext uri="{BB962C8B-B14F-4D97-AF65-F5344CB8AC3E}">
        <p14:creationId xmlns:p14="http://schemas.microsoft.com/office/powerpoint/2010/main" val="1518770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Other Approaches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Density-based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Kernel Density Functions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Distance-based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Nearest Neighbor Analysis – G-function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K-function</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LISA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Local Indicators of Spatial Association </a:t>
            </a:r>
          </a:p>
          <a:p>
            <a:pPr lvl="1">
              <a:lnSpc>
                <a:spcPct val="100000"/>
              </a:lnSpc>
              <a:buFont typeface="Wingdings" panose="05000000000000000000" pitchFamily="2" charset="2"/>
              <a:buChar char="§"/>
            </a:pPr>
            <a:r>
              <a:rPr lang="en-US" dirty="0" err="1" smtClean="0">
                <a:solidFill>
                  <a:schemeClr val="accent1">
                    <a:lumMod val="20000"/>
                    <a:lumOff val="80000"/>
                  </a:schemeClr>
                </a:solidFill>
                <a:latin typeface="Segoe UI" panose="020B0502040204020203" pitchFamily="34" charset="0"/>
                <a:cs typeface="Segoe UI" panose="020B0502040204020203" pitchFamily="34" charset="0"/>
              </a:rPr>
              <a:t>G</a:t>
            </a:r>
            <a:r>
              <a:rPr lang="en-US" sz="1600" dirty="0" err="1" smtClean="0">
                <a:solidFill>
                  <a:schemeClr val="accent1">
                    <a:lumMod val="20000"/>
                    <a:lumOff val="80000"/>
                  </a:schemeClr>
                </a:solidFill>
                <a:latin typeface="Segoe UI" panose="020B0502040204020203" pitchFamily="34" charset="0"/>
                <a:cs typeface="Segoe UI" panose="020B0502040204020203" pitchFamily="34" charset="0"/>
              </a:rPr>
              <a:t>i</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statistic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295681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Similarity &amp; Difference</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Similarity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Similar results of study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Differences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Computational effort</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Visual interpretation</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The nature of quantitative interpretations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623821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Statistical Analysis</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Combination of PPA techniques &amp; statistical analysis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More precise </a:t>
            </a:r>
            <a:r>
              <a:rPr lang="en-US" dirty="0" smtClean="0">
                <a:solidFill>
                  <a:srgbClr val="0000FE"/>
                </a:solidFill>
                <a:latin typeface="Segoe UI" panose="020B0502040204020203" pitchFamily="34" charset="0"/>
                <a:cs typeface="Segoe UI" panose="020B0502040204020203" pitchFamily="34" charset="0"/>
              </a:rPr>
              <a:t>quantitative description </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of point patterns &amp; clustering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Main differences among PPA techniques </a:t>
            </a:r>
            <a:endParaRPr lang="en-US" dirty="0">
              <a:solidFill>
                <a:schemeClr val="accent1">
                  <a:lumMod val="20000"/>
                  <a:lumOff val="80000"/>
                </a:schemeClr>
              </a:solidFill>
              <a:latin typeface="Segoe UI" panose="020B0502040204020203" pitchFamily="34" charset="0"/>
              <a:cs typeface="Segoe UI" panose="020B0502040204020203" pitchFamily="34" charset="0"/>
            </a:endParaRP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20587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
        <p:nvSpPr>
          <p:cNvPr id="2" name="Title 1"/>
          <p:cNvSpPr>
            <a:spLocks noGrp="1"/>
          </p:cNvSpPr>
          <p:nvPr>
            <p:ph type="title"/>
          </p:nvPr>
        </p:nvSpPr>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Team Introduction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graphicFrame>
        <p:nvGraphicFramePr>
          <p:cNvPr id="3" name="Diagram 2"/>
          <p:cNvGraphicFramePr/>
          <p:nvPr>
            <p:extLst>
              <p:ext uri="{D42A27DB-BD31-4B8C-83A1-F6EECF244321}">
                <p14:modId xmlns:p14="http://schemas.microsoft.com/office/powerpoint/2010/main" val="295977839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7679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400"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Schedule Review </a:t>
            </a:r>
            <a:endParaRPr lang="en-US" sz="5400"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type="body" idx="1"/>
          </p:nvPr>
        </p:nvSpPr>
        <p:spPr>
          <a:xfrm>
            <a:off x="623888" y="3830128"/>
            <a:ext cx="7886700" cy="2259525"/>
          </a:xfrm>
        </p:spPr>
        <p:txBody>
          <a:bodyPr anchor="t">
            <a:normAutofit/>
          </a:bodyPr>
          <a:lstStyle/>
          <a:p>
            <a:pPr>
              <a:lnSpc>
                <a:spcPct val="100000"/>
              </a:lnSpc>
              <a:buFont typeface="Wingdings" panose="05000000000000000000" pitchFamily="2" charset="2"/>
              <a:buChar char="§"/>
            </a:pPr>
            <a:endParaRPr lang="en-US" dirty="0" smtClean="0">
              <a:solidFill>
                <a:schemeClr val="accent1">
                  <a:lumMod val="20000"/>
                  <a:lumOff val="80000"/>
                </a:schemeClr>
              </a:solidFill>
              <a:latin typeface="Segoe UI" panose="020B0502040204020203" pitchFamily="34" charset="0"/>
              <a:cs typeface="Segoe UI" panose="020B0502040204020203" pitchFamily="34" charset="0"/>
            </a:endParaRP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199335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704310713"/>
              </p:ext>
            </p:extLst>
          </p:nvPr>
        </p:nvGraphicFramePr>
        <p:xfrm>
          <a:off x="-2" y="3196788"/>
          <a:ext cx="9144000" cy="551904"/>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551904">
                <a:tc>
                  <a:txBody>
                    <a:bodyPr/>
                    <a:lstStyle/>
                    <a:p>
                      <a:pPr algn="ctr"/>
                      <a:r>
                        <a:rPr lang="en-US" sz="2000" dirty="0" smtClean="0">
                          <a:solidFill>
                            <a:srgbClr val="0000FE"/>
                          </a:solidFill>
                          <a:latin typeface="Segoe UI" panose="020B0502040204020203" pitchFamily="34" charset="0"/>
                          <a:cs typeface="Segoe UI" panose="020B0502040204020203" pitchFamily="34" charset="0"/>
                        </a:rPr>
                        <a:t>3-4</a:t>
                      </a:r>
                      <a:endParaRPr lang="en-US" sz="2000" dirty="0">
                        <a:solidFill>
                          <a:srgbClr val="0000FE"/>
                        </a:solidFill>
                        <a:latin typeface="Segoe UI" panose="020B0502040204020203" pitchFamily="34" charset="0"/>
                        <a:cs typeface="Segoe UI" panose="020B0502040204020203"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rgbClr val="0000FE"/>
                          </a:solidFill>
                          <a:latin typeface="Segoe UI" panose="020B0502040204020203" pitchFamily="34" charset="0"/>
                          <a:cs typeface="Segoe UI" panose="020B0502040204020203" pitchFamily="34" charset="0"/>
                        </a:rPr>
                        <a:t>5-6</a:t>
                      </a:r>
                      <a:endParaRPr lang="en-US" sz="2000" dirty="0">
                        <a:solidFill>
                          <a:srgbClr val="0000FE"/>
                        </a:solidFill>
                        <a:latin typeface="Segoe UI" panose="020B0502040204020203" pitchFamily="34" charset="0"/>
                        <a:cs typeface="Segoe UI" panose="020B0502040204020203"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rgbClr val="0000FE"/>
                          </a:solidFill>
                          <a:latin typeface="Segoe UI" panose="020B0502040204020203" pitchFamily="34" charset="0"/>
                          <a:cs typeface="Segoe UI" panose="020B0502040204020203" pitchFamily="34" charset="0"/>
                        </a:rPr>
                        <a:t>7-8</a:t>
                      </a:r>
                      <a:endParaRPr lang="en-US" sz="2000" dirty="0">
                        <a:solidFill>
                          <a:srgbClr val="0000FE"/>
                        </a:solidFill>
                        <a:latin typeface="Segoe UI" panose="020B0502040204020203" pitchFamily="34" charset="0"/>
                        <a:cs typeface="Segoe UI" panose="020B0502040204020203"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rgbClr val="0000FE"/>
                          </a:solidFill>
                          <a:latin typeface="Segoe UI" panose="020B0502040204020203" pitchFamily="34" charset="0"/>
                          <a:cs typeface="Segoe UI" panose="020B0502040204020203" pitchFamily="34" charset="0"/>
                        </a:rPr>
                        <a:t>9-10</a:t>
                      </a:r>
                      <a:endParaRPr lang="en-US" sz="2000" dirty="0">
                        <a:solidFill>
                          <a:srgbClr val="0000FE"/>
                        </a:solidFill>
                        <a:latin typeface="Segoe UI" panose="020B0502040204020203" pitchFamily="34" charset="0"/>
                        <a:cs typeface="Segoe UI" panose="020B0502040204020203"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rgbClr val="0000FE"/>
                          </a:solidFill>
                          <a:latin typeface="Segoe UI" panose="020B0502040204020203" pitchFamily="34" charset="0"/>
                          <a:cs typeface="Segoe UI" panose="020B0502040204020203" pitchFamily="34" charset="0"/>
                        </a:rPr>
                        <a:t>11-13</a:t>
                      </a:r>
                      <a:endParaRPr lang="en-US" sz="2000" dirty="0">
                        <a:solidFill>
                          <a:srgbClr val="0000FE"/>
                        </a:solidFill>
                        <a:latin typeface="Segoe UI" panose="020B0502040204020203" pitchFamily="34" charset="0"/>
                        <a:cs typeface="Segoe UI" panose="020B0502040204020203"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rgbClr val="0000FE"/>
                          </a:solidFill>
                          <a:latin typeface="Segoe UI" panose="020B0502040204020203" pitchFamily="34" charset="0"/>
                          <a:cs typeface="Segoe UI" panose="020B0502040204020203" pitchFamily="34" charset="0"/>
                        </a:rPr>
                        <a:t>14</a:t>
                      </a:r>
                      <a:endParaRPr lang="en-US" sz="2000" dirty="0">
                        <a:solidFill>
                          <a:srgbClr val="0000FE"/>
                        </a:solidFill>
                        <a:latin typeface="Segoe UI" panose="020B0502040204020203" pitchFamily="34" charset="0"/>
                        <a:cs typeface="Segoe UI" panose="020B0502040204020203"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r>
            </a:tbl>
          </a:graphicData>
        </a:graphic>
      </p:graphicFrame>
      <p:sp>
        <p:nvSpPr>
          <p:cNvPr id="21" name="Down Arrow 20"/>
          <p:cNvSpPr/>
          <p:nvPr/>
        </p:nvSpPr>
        <p:spPr>
          <a:xfrm>
            <a:off x="1147733" y="2897136"/>
            <a:ext cx="377473" cy="384965"/>
          </a:xfrm>
          <a:prstGeom prst="downArrow">
            <a:avLst/>
          </a:prstGeom>
          <a:solidFill>
            <a:srgbClr val="0000F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latin typeface="Segoe UI" panose="020B0502040204020203" pitchFamily="34" charset="0"/>
              <a:cs typeface="Segoe UI" panose="020B0502040204020203" pitchFamily="34" charset="0"/>
            </a:endParaRPr>
          </a:p>
        </p:txBody>
      </p:sp>
      <p:sp>
        <p:nvSpPr>
          <p:cNvPr id="27" name="Down Arrow 26"/>
          <p:cNvSpPr/>
          <p:nvPr/>
        </p:nvSpPr>
        <p:spPr>
          <a:xfrm rot="10800000">
            <a:off x="5528063" y="3683587"/>
            <a:ext cx="377473" cy="384965"/>
          </a:xfrm>
          <a:prstGeom prst="downArrow">
            <a:avLst/>
          </a:prstGeom>
          <a:solidFill>
            <a:srgbClr val="0000F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latin typeface="Segoe UI" panose="020B0502040204020203" pitchFamily="34" charset="0"/>
              <a:cs typeface="Segoe UI" panose="020B0502040204020203" pitchFamily="34" charset="0"/>
            </a:endParaRPr>
          </a:p>
        </p:txBody>
      </p:sp>
      <p:sp>
        <p:nvSpPr>
          <p:cNvPr id="32" name="Text Box 66"/>
          <p:cNvSpPr txBox="1">
            <a:spLocks noChangeArrowheads="1"/>
          </p:cNvSpPr>
          <p:nvPr/>
        </p:nvSpPr>
        <p:spPr bwMode="auto">
          <a:xfrm>
            <a:off x="264517" y="1946623"/>
            <a:ext cx="2143907" cy="830997"/>
          </a:xfrm>
          <a:prstGeom prst="rect">
            <a:avLst/>
          </a:prstGeom>
          <a:no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buFont typeface="Arial" panose="020B0604020202020204" pitchFamily="34" charset="0"/>
              <a:buChar char="•"/>
            </a:pPr>
            <a:r>
              <a:rPr lang="en-US" sz="1600" dirty="0" smtClean="0">
                <a:solidFill>
                  <a:schemeClr val="bg1"/>
                </a:solidFill>
                <a:latin typeface="Segoe UI" panose="020B0502040204020203" pitchFamily="34" charset="0"/>
                <a:cs typeface="Segoe UI" panose="020B0502040204020203" pitchFamily="34" charset="0"/>
              </a:rPr>
              <a:t>Project Research </a:t>
            </a:r>
          </a:p>
          <a:p>
            <a:pPr marL="285750" indent="-285750">
              <a:buFont typeface="Arial" panose="020B0604020202020204" pitchFamily="34" charset="0"/>
              <a:buChar char="•"/>
            </a:pPr>
            <a:r>
              <a:rPr lang="en-US" sz="1600" dirty="0" smtClean="0">
                <a:solidFill>
                  <a:schemeClr val="bg1"/>
                </a:solidFill>
                <a:latin typeface="Segoe UI" panose="020B0502040204020203" pitchFamily="34" charset="0"/>
                <a:cs typeface="Segoe UI" panose="020B0502040204020203" pitchFamily="34" charset="0"/>
              </a:rPr>
              <a:t>Data Exploration </a:t>
            </a:r>
          </a:p>
          <a:p>
            <a:pPr marL="285750" indent="-285750">
              <a:buFont typeface="Arial" panose="020B0604020202020204" pitchFamily="34" charset="0"/>
              <a:buChar char="•"/>
            </a:pPr>
            <a:r>
              <a:rPr lang="en-US" sz="1600" dirty="0">
                <a:solidFill>
                  <a:srgbClr val="0000FE"/>
                </a:solidFill>
                <a:latin typeface="Segoe UI" panose="020B0502040204020203" pitchFamily="34" charset="0"/>
                <a:cs typeface="Segoe UI" panose="020B0502040204020203" pitchFamily="34" charset="0"/>
              </a:rPr>
              <a:t>Proposal </a:t>
            </a:r>
            <a:endParaRPr lang="en-US" sz="1600" dirty="0">
              <a:solidFill>
                <a:schemeClr val="bg1"/>
              </a:solidFill>
              <a:latin typeface="Segoe UI" panose="020B0502040204020203" pitchFamily="34" charset="0"/>
              <a:cs typeface="Segoe UI" panose="020B0502040204020203" pitchFamily="34" charset="0"/>
            </a:endParaRPr>
          </a:p>
        </p:txBody>
      </p:sp>
      <p:sp>
        <p:nvSpPr>
          <p:cNvPr id="33" name="Text Box 72"/>
          <p:cNvSpPr txBox="1">
            <a:spLocks noChangeArrowheads="1"/>
          </p:cNvSpPr>
          <p:nvPr/>
        </p:nvSpPr>
        <p:spPr bwMode="auto">
          <a:xfrm>
            <a:off x="4125609" y="4265013"/>
            <a:ext cx="2284094" cy="830997"/>
          </a:xfrm>
          <a:prstGeom prst="rect">
            <a:avLst/>
          </a:prstGeom>
          <a:no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buFont typeface="Arial" panose="020B0604020202020204" pitchFamily="34" charset="0"/>
              <a:buChar char="•"/>
            </a:pPr>
            <a:r>
              <a:rPr lang="en-US" sz="1600" dirty="0" smtClean="0">
                <a:solidFill>
                  <a:schemeClr val="bg1"/>
                </a:solidFill>
                <a:latin typeface="Segoe UI" panose="020B0502040204020203" pitchFamily="34" charset="0"/>
                <a:cs typeface="Segoe UI" panose="020B0502040204020203" pitchFamily="34" charset="0"/>
              </a:rPr>
              <a:t>Subsequent Analysis Technique Research </a:t>
            </a:r>
            <a:endParaRPr lang="en-US" sz="1600" dirty="0">
              <a:solidFill>
                <a:schemeClr val="bg1"/>
              </a:solidFill>
              <a:latin typeface="Segoe UI" panose="020B0502040204020203" pitchFamily="34" charset="0"/>
              <a:cs typeface="Segoe UI" panose="020B0502040204020203" pitchFamily="34" charset="0"/>
            </a:endParaRPr>
          </a:p>
        </p:txBody>
      </p:sp>
      <p:sp>
        <p:nvSpPr>
          <p:cNvPr id="34" name="Text Box 66"/>
          <p:cNvSpPr txBox="1">
            <a:spLocks noChangeArrowheads="1"/>
          </p:cNvSpPr>
          <p:nvPr/>
        </p:nvSpPr>
        <p:spPr bwMode="auto">
          <a:xfrm>
            <a:off x="7219666" y="4188069"/>
            <a:ext cx="1789492" cy="830997"/>
          </a:xfrm>
          <a:prstGeom prst="rect">
            <a:avLst/>
          </a:prstGeom>
          <a:no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buFont typeface="Arial" panose="020B0604020202020204" pitchFamily="34" charset="0"/>
              <a:buChar char="•"/>
            </a:pPr>
            <a:r>
              <a:rPr lang="en-US" sz="1600" dirty="0" smtClean="0">
                <a:solidFill>
                  <a:srgbClr val="0000FE"/>
                </a:solidFill>
                <a:latin typeface="Segoe UI" panose="020B0502040204020203" pitchFamily="34" charset="0"/>
                <a:cs typeface="Segoe UI" panose="020B0502040204020203" pitchFamily="34" charset="0"/>
              </a:rPr>
              <a:t>Final Presentation &amp; Report </a:t>
            </a:r>
            <a:endParaRPr lang="en-US" sz="1600" dirty="0">
              <a:solidFill>
                <a:srgbClr val="0000FE"/>
              </a:solidFill>
              <a:latin typeface="Segoe UI" panose="020B0502040204020203" pitchFamily="34" charset="0"/>
              <a:cs typeface="Segoe UI" panose="020B0502040204020203" pitchFamily="34" charset="0"/>
            </a:endParaRPr>
          </a:p>
        </p:txBody>
      </p:sp>
      <p:sp>
        <p:nvSpPr>
          <p:cNvPr id="19" name="Down Arrow 18"/>
          <p:cNvSpPr/>
          <p:nvPr/>
        </p:nvSpPr>
        <p:spPr>
          <a:xfrm rot="10800000">
            <a:off x="2408425" y="3683587"/>
            <a:ext cx="377473" cy="384965"/>
          </a:xfrm>
          <a:prstGeom prst="downArrow">
            <a:avLst/>
          </a:prstGeom>
          <a:solidFill>
            <a:srgbClr val="0000F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latin typeface="Segoe UI" panose="020B0502040204020203" pitchFamily="34" charset="0"/>
              <a:cs typeface="Segoe UI" panose="020B0502040204020203" pitchFamily="34" charset="0"/>
            </a:endParaRPr>
          </a:p>
        </p:txBody>
      </p:sp>
      <p:sp>
        <p:nvSpPr>
          <p:cNvPr id="20" name="Text Box 72"/>
          <p:cNvSpPr txBox="1">
            <a:spLocks noChangeArrowheads="1"/>
          </p:cNvSpPr>
          <p:nvPr/>
        </p:nvSpPr>
        <p:spPr bwMode="auto">
          <a:xfrm>
            <a:off x="860480" y="4188068"/>
            <a:ext cx="2284094" cy="830997"/>
          </a:xfrm>
          <a:prstGeom prst="rect">
            <a:avLst/>
          </a:prstGeom>
          <a:no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Literature </a:t>
            </a:r>
            <a:r>
              <a:rPr lang="en-US" sz="1600" dirty="0" smtClean="0">
                <a:solidFill>
                  <a:schemeClr val="bg1"/>
                </a:solidFill>
                <a:latin typeface="Segoe UI" panose="020B0502040204020203" pitchFamily="34" charset="0"/>
                <a:cs typeface="Segoe UI" panose="020B0502040204020203" pitchFamily="34" charset="0"/>
              </a:rPr>
              <a:t>Review</a:t>
            </a:r>
          </a:p>
          <a:p>
            <a:pPr marL="285750" indent="-285750">
              <a:buFont typeface="Arial" panose="020B0604020202020204" pitchFamily="34" charset="0"/>
              <a:buChar char="•"/>
            </a:pPr>
            <a:r>
              <a:rPr lang="en-US" sz="1600" dirty="0" smtClean="0">
                <a:solidFill>
                  <a:schemeClr val="bg1"/>
                </a:solidFill>
                <a:latin typeface="Segoe UI" panose="020B0502040204020203" pitchFamily="34" charset="0"/>
                <a:cs typeface="Segoe UI" panose="020B0502040204020203" pitchFamily="34" charset="0"/>
              </a:rPr>
              <a:t>Data Collection </a:t>
            </a:r>
          </a:p>
          <a:p>
            <a:pPr marL="285750" indent="-285750">
              <a:buFont typeface="Arial" panose="020B0604020202020204" pitchFamily="34" charset="0"/>
              <a:buChar char="•"/>
            </a:pPr>
            <a:r>
              <a:rPr lang="en-US" sz="1600" dirty="0" smtClean="0">
                <a:solidFill>
                  <a:srgbClr val="0000FE"/>
                </a:solidFill>
                <a:latin typeface="Segoe UI" panose="020B0502040204020203" pitchFamily="34" charset="0"/>
                <a:cs typeface="Segoe UI" panose="020B0502040204020203" pitchFamily="34" charset="0"/>
              </a:rPr>
              <a:t>Revised Proposa</a:t>
            </a:r>
            <a:r>
              <a:rPr lang="en-US" sz="1600" dirty="0">
                <a:solidFill>
                  <a:srgbClr val="0000FE"/>
                </a:solidFill>
                <a:latin typeface="Segoe UI" panose="020B0502040204020203" pitchFamily="34" charset="0"/>
                <a:cs typeface="Segoe UI" panose="020B0502040204020203" pitchFamily="34" charset="0"/>
              </a:rPr>
              <a:t>l</a:t>
            </a:r>
            <a:r>
              <a:rPr lang="en-US" sz="1600" dirty="0" smtClean="0">
                <a:solidFill>
                  <a:schemeClr val="bg1"/>
                </a:solidFill>
                <a:latin typeface="Segoe UI" panose="020B0502040204020203" pitchFamily="34" charset="0"/>
                <a:cs typeface="Segoe UI" panose="020B0502040204020203" pitchFamily="34" charset="0"/>
              </a:rPr>
              <a:t> </a:t>
            </a:r>
            <a:endParaRPr lang="en-US" sz="1600" dirty="0">
              <a:solidFill>
                <a:schemeClr val="bg1"/>
              </a:solidFill>
              <a:latin typeface="Segoe UI" panose="020B0502040204020203" pitchFamily="34" charset="0"/>
              <a:cs typeface="Segoe UI" panose="020B0502040204020203" pitchFamily="34" charset="0"/>
            </a:endParaRPr>
          </a:p>
        </p:txBody>
      </p:sp>
      <p:sp>
        <p:nvSpPr>
          <p:cNvPr id="23" name="Down Arrow 22"/>
          <p:cNvSpPr/>
          <p:nvPr/>
        </p:nvSpPr>
        <p:spPr>
          <a:xfrm>
            <a:off x="4125609" y="2897136"/>
            <a:ext cx="377473" cy="384965"/>
          </a:xfrm>
          <a:prstGeom prst="downArrow">
            <a:avLst/>
          </a:prstGeom>
          <a:solidFill>
            <a:srgbClr val="0000F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latin typeface="Segoe UI" panose="020B0502040204020203" pitchFamily="34" charset="0"/>
              <a:cs typeface="Segoe UI" panose="020B0502040204020203" pitchFamily="34" charset="0"/>
            </a:endParaRPr>
          </a:p>
        </p:txBody>
      </p:sp>
      <p:sp>
        <p:nvSpPr>
          <p:cNvPr id="25" name="Text Box 66"/>
          <p:cNvSpPr txBox="1">
            <a:spLocks noChangeArrowheads="1"/>
          </p:cNvSpPr>
          <p:nvPr/>
        </p:nvSpPr>
        <p:spPr bwMode="auto">
          <a:xfrm>
            <a:off x="2839399" y="1454181"/>
            <a:ext cx="2572419" cy="1323439"/>
          </a:xfrm>
          <a:prstGeom prst="rect">
            <a:avLst/>
          </a:prstGeom>
          <a:no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buFont typeface="Arial" panose="020B0604020202020204" pitchFamily="34" charset="0"/>
              <a:buChar char="•"/>
            </a:pPr>
            <a:r>
              <a:rPr lang="en-US" sz="1600" dirty="0" smtClean="0">
                <a:solidFill>
                  <a:schemeClr val="bg1"/>
                </a:solidFill>
                <a:latin typeface="Segoe UI" panose="020B0502040204020203" pitchFamily="34" charset="0"/>
                <a:cs typeface="Segoe UI" panose="020B0502040204020203" pitchFamily="34" charset="0"/>
              </a:rPr>
              <a:t>Analysis Technique Research </a:t>
            </a:r>
          </a:p>
          <a:p>
            <a:pPr marL="285750" indent="-285750">
              <a:buFont typeface="Arial" panose="020B0604020202020204" pitchFamily="34" charset="0"/>
              <a:buChar char="•"/>
            </a:pPr>
            <a:r>
              <a:rPr lang="en-US" sz="1600" dirty="0" smtClean="0">
                <a:solidFill>
                  <a:schemeClr val="bg1"/>
                </a:solidFill>
                <a:latin typeface="Segoe UI" panose="020B0502040204020203" pitchFamily="34" charset="0"/>
                <a:cs typeface="Segoe UI" panose="020B0502040204020203" pitchFamily="34" charset="0"/>
              </a:rPr>
              <a:t>Data Preparation </a:t>
            </a:r>
          </a:p>
          <a:p>
            <a:pPr marL="285750" indent="-285750">
              <a:buFont typeface="Arial" panose="020B0604020202020204" pitchFamily="34" charset="0"/>
              <a:buChar char="•"/>
            </a:pPr>
            <a:r>
              <a:rPr lang="en-US" sz="1600" dirty="0" smtClean="0">
                <a:solidFill>
                  <a:srgbClr val="0000FE"/>
                </a:solidFill>
                <a:latin typeface="Segoe UI" panose="020B0502040204020203" pitchFamily="34" charset="0"/>
                <a:cs typeface="Segoe UI" panose="020B0502040204020203" pitchFamily="34" charset="0"/>
              </a:rPr>
              <a:t>Midterm Presentation &amp; Report</a:t>
            </a:r>
            <a:endParaRPr lang="en-US" sz="1600" dirty="0">
              <a:solidFill>
                <a:schemeClr val="bg1"/>
              </a:solidFill>
              <a:latin typeface="Segoe UI" panose="020B0502040204020203" pitchFamily="34" charset="0"/>
              <a:cs typeface="Segoe UI" panose="020B0502040204020203" pitchFamily="34" charset="0"/>
            </a:endParaRPr>
          </a:p>
        </p:txBody>
      </p:sp>
      <p:sp>
        <p:nvSpPr>
          <p:cNvPr id="28" name="Down Arrow 27"/>
          <p:cNvSpPr/>
          <p:nvPr/>
        </p:nvSpPr>
        <p:spPr>
          <a:xfrm rot="10800000">
            <a:off x="8254212" y="3683587"/>
            <a:ext cx="377473" cy="384965"/>
          </a:xfrm>
          <a:prstGeom prst="downArrow">
            <a:avLst/>
          </a:prstGeom>
          <a:solidFill>
            <a:srgbClr val="0000F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latin typeface="Segoe UI" panose="020B0502040204020203" pitchFamily="34" charset="0"/>
              <a:cs typeface="Segoe UI" panose="020B0502040204020203" pitchFamily="34" charset="0"/>
            </a:endParaRPr>
          </a:p>
        </p:txBody>
      </p:sp>
      <p:sp>
        <p:nvSpPr>
          <p:cNvPr id="29" name="Down Arrow 28"/>
          <p:cNvSpPr/>
          <p:nvPr/>
        </p:nvSpPr>
        <p:spPr>
          <a:xfrm>
            <a:off x="6960971" y="2897136"/>
            <a:ext cx="377473" cy="384965"/>
          </a:xfrm>
          <a:prstGeom prst="downArrow">
            <a:avLst/>
          </a:prstGeom>
          <a:solidFill>
            <a:srgbClr val="0000F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latin typeface="Segoe UI" panose="020B0502040204020203" pitchFamily="34" charset="0"/>
              <a:cs typeface="Segoe UI" panose="020B0502040204020203" pitchFamily="34" charset="0"/>
            </a:endParaRPr>
          </a:p>
        </p:txBody>
      </p:sp>
      <p:sp>
        <p:nvSpPr>
          <p:cNvPr id="30" name="Text Box 66"/>
          <p:cNvSpPr txBox="1">
            <a:spLocks noChangeArrowheads="1"/>
          </p:cNvSpPr>
          <p:nvPr/>
        </p:nvSpPr>
        <p:spPr bwMode="auto">
          <a:xfrm>
            <a:off x="5842793" y="2192845"/>
            <a:ext cx="2339541" cy="584775"/>
          </a:xfrm>
          <a:prstGeom prst="rect">
            <a:avLst/>
          </a:prstGeom>
          <a:no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buFont typeface="Arial" panose="020B0604020202020204" pitchFamily="34" charset="0"/>
              <a:buChar char="•"/>
            </a:pPr>
            <a:r>
              <a:rPr lang="en-US" sz="1600" dirty="0" smtClean="0">
                <a:solidFill>
                  <a:schemeClr val="bg1"/>
                </a:solidFill>
                <a:latin typeface="Segoe UI" panose="020B0502040204020203" pitchFamily="34" charset="0"/>
                <a:cs typeface="Segoe UI" panose="020B0502040204020203" pitchFamily="34" charset="0"/>
              </a:rPr>
              <a:t>Analysis Techniques Application</a:t>
            </a:r>
            <a:endParaRPr lang="en-US" sz="16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61729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End</a:t>
            </a:r>
            <a:endParaRPr lang="en-US" sz="5400"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type="body" idx="1"/>
          </p:nvPr>
        </p:nvSpPr>
        <p:spPr>
          <a:xfrm>
            <a:off x="623888" y="3830128"/>
            <a:ext cx="7886700" cy="2259525"/>
          </a:xfrm>
        </p:spPr>
        <p:txBody>
          <a:bodyPr anchor="t">
            <a:normAutofit/>
          </a:bodyPr>
          <a:lstStyle/>
          <a:p>
            <a:pPr algn="ctr">
              <a:lnSpc>
                <a:spcPct val="100000"/>
              </a:lnSpc>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Thank you!</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871785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Introduction of HPB</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Content Placeholder 4"/>
          <p:cNvSpPr>
            <a:spLocks noGrp="1"/>
          </p:cNvSpPr>
          <p:nvPr>
            <p:ph idx="1"/>
          </p:nvPr>
        </p:nvSpPr>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Health Promotion Board (HPB)</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Established in 2001</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To build a nation of healthy people</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Main driver for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National health promotion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Disease prevention programs</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Programs</a:t>
            </a:r>
          </a:p>
          <a:p>
            <a:pPr lvl="1">
              <a:lnSpc>
                <a:spcPct val="100000"/>
              </a:lnSpc>
              <a:buFont typeface="Wingdings" panose="05000000000000000000" pitchFamily="2" charset="2"/>
              <a:buChar char="§"/>
            </a:pPr>
            <a:r>
              <a:rPr lang="en-US" dirty="0" err="1" smtClean="0">
                <a:solidFill>
                  <a:schemeClr val="accent1">
                    <a:lumMod val="20000"/>
                    <a:lumOff val="80000"/>
                  </a:schemeClr>
                </a:solidFill>
                <a:latin typeface="Segoe UI" panose="020B0502040204020203" pitchFamily="34" charset="0"/>
                <a:cs typeface="Segoe UI" panose="020B0502040204020203" pitchFamily="34" charset="0"/>
              </a:rPr>
              <a:t>BreastScreen</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Singapore</a:t>
            </a:r>
          </a:p>
          <a:p>
            <a:pPr lvl="1">
              <a:lnSpc>
                <a:spcPct val="100000"/>
              </a:lnSpc>
              <a:buFont typeface="Wingdings" panose="05000000000000000000" pitchFamily="2" charset="2"/>
              <a:buChar char="§"/>
            </a:pPr>
            <a:r>
              <a:rPr lang="en-US" dirty="0" err="1" smtClean="0">
                <a:solidFill>
                  <a:schemeClr val="accent1">
                    <a:lumMod val="20000"/>
                    <a:lumOff val="80000"/>
                  </a:schemeClr>
                </a:solidFill>
                <a:latin typeface="Segoe UI" panose="020B0502040204020203" pitchFamily="34" charset="0"/>
                <a:cs typeface="Segoe UI" panose="020B0502040204020203" pitchFamily="34" charset="0"/>
              </a:rPr>
              <a:t>CervicalScreen</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 Singapore </a:t>
            </a:r>
          </a:p>
        </p:txBody>
      </p:sp>
      <p:pic>
        <p:nvPicPr>
          <p:cNvPr id="1026" name="Picture 2" descr="http://app.sgdi.gov.sg/data%5Clogo%5CHPB%5CHPB%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712" y="2794492"/>
            <a:ext cx="2265638" cy="133122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416584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Healthcare 2020 </a:t>
            </a:r>
            <a:r>
              <a:rPr lang="en-US" dirty="0" err="1"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Masterplan</a:t>
            </a:r>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69" y="3594580"/>
            <a:ext cx="2021377" cy="2021377"/>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75" y="4644730"/>
            <a:ext cx="971227" cy="971227"/>
          </a:xfrm>
          <a:prstGeom prst="rect">
            <a:avLst/>
          </a:prstGeom>
        </p:spPr>
      </p:pic>
      <p:sp>
        <p:nvSpPr>
          <p:cNvPr id="3" name="TextBox 2"/>
          <p:cNvSpPr txBox="1"/>
          <p:nvPr/>
        </p:nvSpPr>
        <p:spPr>
          <a:xfrm>
            <a:off x="1118984" y="2397281"/>
            <a:ext cx="1759745" cy="954107"/>
          </a:xfrm>
          <a:prstGeom prst="rect">
            <a:avLst/>
          </a:prstGeom>
          <a:noFill/>
        </p:spPr>
        <p:txBody>
          <a:bodyPr wrap="square" rtlCol="0">
            <a:spAutoFit/>
          </a:bodyPr>
          <a:lstStyle/>
          <a:p>
            <a:pPr algn="ctr"/>
            <a:r>
              <a:rPr lang="en-US" sz="2800" b="1" dirty="0" smtClean="0">
                <a:solidFill>
                  <a:schemeClr val="accent1">
                    <a:lumMod val="40000"/>
                    <a:lumOff val="60000"/>
                  </a:schemeClr>
                </a:solidFill>
                <a:latin typeface="Segoe UI" panose="020B0502040204020203" pitchFamily="34" charset="0"/>
                <a:cs typeface="Segoe UI" panose="020B0502040204020203" pitchFamily="34" charset="0"/>
              </a:rPr>
              <a:t>Easier access </a:t>
            </a:r>
            <a:endParaRPr lang="en-US" sz="2800" b="1" dirty="0">
              <a:solidFill>
                <a:schemeClr val="accent1">
                  <a:lumMod val="40000"/>
                  <a:lumOff val="60000"/>
                </a:schemeClr>
              </a:solidFill>
              <a:latin typeface="Segoe UI" panose="020B0502040204020203" pitchFamily="34" charset="0"/>
              <a:cs typeface="Segoe UI" panose="020B0502040204020203" pitchFamily="34" charset="0"/>
            </a:endParaRPr>
          </a:p>
        </p:txBody>
      </p:sp>
      <p:sp>
        <p:nvSpPr>
          <p:cNvPr id="10" name="TextBox 9"/>
          <p:cNvSpPr txBox="1"/>
          <p:nvPr/>
        </p:nvSpPr>
        <p:spPr>
          <a:xfrm>
            <a:off x="3645296" y="2392325"/>
            <a:ext cx="2095949" cy="954107"/>
          </a:xfrm>
          <a:prstGeom prst="rect">
            <a:avLst/>
          </a:prstGeom>
          <a:noFill/>
        </p:spPr>
        <p:txBody>
          <a:bodyPr wrap="square" rtlCol="0">
            <a:spAutoFit/>
          </a:bodyPr>
          <a:lstStyle/>
          <a:p>
            <a:pPr algn="ctr"/>
            <a:r>
              <a:rPr lang="en-US" sz="2800" b="1" dirty="0" smtClean="0">
                <a:solidFill>
                  <a:schemeClr val="accent1">
                    <a:lumMod val="40000"/>
                    <a:lumOff val="60000"/>
                  </a:schemeClr>
                </a:solidFill>
                <a:latin typeface="Segoe UI" panose="020B0502040204020203" pitchFamily="34" charset="0"/>
                <a:cs typeface="Segoe UI" panose="020B0502040204020203" pitchFamily="34" charset="0"/>
              </a:rPr>
              <a:t>More affordable </a:t>
            </a:r>
            <a:endParaRPr lang="en-US" sz="2800" b="1" dirty="0">
              <a:solidFill>
                <a:schemeClr val="accent1">
                  <a:lumMod val="40000"/>
                  <a:lumOff val="60000"/>
                </a:schemeClr>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267" y="3594579"/>
            <a:ext cx="2021377" cy="202137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755" y="4644730"/>
            <a:ext cx="971225" cy="971225"/>
          </a:xfrm>
          <a:prstGeom prst="rect">
            <a:avLst/>
          </a:prstGeom>
        </p:spPr>
      </p:pic>
      <p:sp>
        <p:nvSpPr>
          <p:cNvPr id="19" name="TextBox 18"/>
          <p:cNvSpPr txBox="1"/>
          <p:nvPr/>
        </p:nvSpPr>
        <p:spPr>
          <a:xfrm>
            <a:off x="6263476" y="2392324"/>
            <a:ext cx="1916168" cy="954107"/>
          </a:xfrm>
          <a:prstGeom prst="rect">
            <a:avLst/>
          </a:prstGeom>
          <a:noFill/>
        </p:spPr>
        <p:txBody>
          <a:bodyPr wrap="square" rtlCol="0">
            <a:spAutoFit/>
          </a:bodyPr>
          <a:lstStyle/>
          <a:p>
            <a:pPr algn="ctr"/>
            <a:r>
              <a:rPr lang="en-US" sz="2800" b="1" dirty="0" smtClean="0">
                <a:solidFill>
                  <a:schemeClr val="accent1">
                    <a:lumMod val="40000"/>
                    <a:lumOff val="60000"/>
                  </a:schemeClr>
                </a:solidFill>
                <a:latin typeface="Segoe UI" panose="020B0502040204020203" pitchFamily="34" charset="0"/>
                <a:cs typeface="Segoe UI" panose="020B0502040204020203" pitchFamily="34" charset="0"/>
              </a:rPr>
              <a:t>Better quality </a:t>
            </a:r>
            <a:endParaRPr lang="en-US" sz="2800" b="1" dirty="0">
              <a:solidFill>
                <a:schemeClr val="accent1">
                  <a:lumMod val="40000"/>
                  <a:lumOff val="60000"/>
                </a:schemeClr>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7"/>
          <a:stretch>
            <a:fillRect/>
          </a:stretch>
        </p:blipFill>
        <p:spPr>
          <a:xfrm>
            <a:off x="3645296" y="3594579"/>
            <a:ext cx="2011269" cy="2021376"/>
          </a:xfrm>
          <a:prstGeom prst="rect">
            <a:avLst/>
          </a:prstGeom>
        </p:spPr>
      </p:pic>
      <p:pic>
        <p:nvPicPr>
          <p:cNvPr id="21" name="Content Placeholder 3"/>
          <p:cNvPicPr>
            <a:picLocks noChangeAspect="1"/>
          </p:cNvPicPr>
          <p:nvPr/>
        </p:nvPicPr>
        <p:blipFill rotWithShape="1">
          <a:blip r:embed="rId8"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36324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Healthcare 2020 </a:t>
            </a:r>
            <a:r>
              <a:rPr lang="en-US" dirty="0" err="1"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Masterplan</a:t>
            </a:r>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1" name="TextBox 10"/>
          <p:cNvSpPr txBox="1"/>
          <p:nvPr/>
        </p:nvSpPr>
        <p:spPr>
          <a:xfrm>
            <a:off x="3976285" y="2644798"/>
            <a:ext cx="4113832"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solidFill>
                  <a:schemeClr val="accent1">
                    <a:lumMod val="20000"/>
                    <a:lumOff val="80000"/>
                  </a:schemeClr>
                </a:solidFill>
                <a:latin typeface="Segoe UI" panose="020B0502040204020203" pitchFamily="34" charset="0"/>
                <a:ea typeface="Segoe UI Black" panose="020B0A02040204020203" pitchFamily="34" charset="0"/>
                <a:cs typeface="Segoe UI" panose="020B0502040204020203" pitchFamily="34" charset="0"/>
              </a:rPr>
              <a:t>1</a:t>
            </a:r>
            <a:r>
              <a:rPr lang="en-US" sz="2400" dirty="0" smtClean="0">
                <a:solidFill>
                  <a:schemeClr val="accent1">
                    <a:lumMod val="20000"/>
                    <a:lumOff val="80000"/>
                  </a:schemeClr>
                </a:solidFill>
                <a:latin typeface="Segoe UI" panose="020B0502040204020203" pitchFamily="34" charset="0"/>
                <a:ea typeface="Segoe UI Black" panose="020B0A02040204020203" pitchFamily="34" charset="0"/>
                <a:cs typeface="Segoe UI" panose="020B0502040204020203" pitchFamily="34" charset="0"/>
              </a:rPr>
              <a:t> </a:t>
            </a:r>
            <a:r>
              <a:rPr lang="en-US" sz="2400" dirty="0" smtClean="0">
                <a:solidFill>
                  <a:srgbClr val="0000FE"/>
                </a:solidFill>
                <a:latin typeface="Segoe UI" panose="020B0502040204020203" pitchFamily="34" charset="0"/>
                <a:cs typeface="Segoe UI" panose="020B0502040204020203" pitchFamily="34" charset="0"/>
              </a:rPr>
              <a:t>new hospital </a:t>
            </a: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per year</a:t>
            </a:r>
          </a:p>
          <a:p>
            <a:pPr marL="342900" indent="-342900">
              <a:lnSpc>
                <a:spcPct val="150000"/>
              </a:lnSpc>
              <a:buFont typeface="Wingdings" panose="05000000000000000000" pitchFamily="2" charset="2"/>
              <a:buChar char="§"/>
            </a:pP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More </a:t>
            </a:r>
            <a:r>
              <a:rPr lang="en-US" sz="2400" dirty="0" smtClean="0">
                <a:solidFill>
                  <a:srgbClr val="0000FE"/>
                </a:solidFill>
                <a:latin typeface="Segoe UI" panose="020B0502040204020203" pitchFamily="34" charset="0"/>
                <a:cs typeface="Segoe UI" panose="020B0502040204020203" pitchFamily="34" charset="0"/>
              </a:rPr>
              <a:t>nursing homes</a:t>
            </a:r>
          </a:p>
          <a:p>
            <a:pPr marL="342900" indent="-342900">
              <a:lnSpc>
                <a:spcPct val="150000"/>
              </a:lnSpc>
              <a:buFont typeface="Wingdings" panose="05000000000000000000" pitchFamily="2" charset="2"/>
              <a:buChar char="§"/>
            </a:pP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More </a:t>
            </a:r>
            <a:r>
              <a:rPr lang="en-US" sz="2400" dirty="0" smtClean="0">
                <a:solidFill>
                  <a:srgbClr val="0000FE"/>
                </a:solidFill>
                <a:latin typeface="Segoe UI" panose="020B0502040204020203" pitchFamily="34" charset="0"/>
                <a:cs typeface="Segoe UI" panose="020B0502040204020203" pitchFamily="34" charset="0"/>
              </a:rPr>
              <a:t>community care </a:t>
            </a: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services </a:t>
            </a:r>
          </a:p>
          <a:p>
            <a:pPr marL="342900" indent="-342900">
              <a:lnSpc>
                <a:spcPct val="150000"/>
              </a:lnSpc>
              <a:buFont typeface="Wingdings" panose="05000000000000000000" pitchFamily="2" charset="2"/>
              <a:buChar char="§"/>
            </a:pP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More </a:t>
            </a:r>
            <a:r>
              <a:rPr lang="en-US" sz="2400" dirty="0" smtClean="0">
                <a:solidFill>
                  <a:srgbClr val="0000FE"/>
                </a:solidFill>
                <a:latin typeface="Segoe UI" panose="020B0502040204020203" pitchFamily="34" charset="0"/>
                <a:cs typeface="Segoe UI" panose="020B0502040204020203" pitchFamily="34" charset="0"/>
              </a:rPr>
              <a:t>home care </a:t>
            </a: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services</a:t>
            </a:r>
            <a:endParaRPr lang="en-US" sz="2400" dirty="0">
              <a:solidFill>
                <a:schemeClr val="accent1">
                  <a:lumMod val="20000"/>
                  <a:lumOff val="80000"/>
                </a:schemeClr>
              </a:solidFill>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69" y="3594580"/>
            <a:ext cx="2021377" cy="202137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75" y="4644730"/>
            <a:ext cx="971227" cy="971227"/>
          </a:xfrm>
          <a:prstGeom prst="rect">
            <a:avLst/>
          </a:prstGeom>
        </p:spPr>
      </p:pic>
      <p:sp>
        <p:nvSpPr>
          <p:cNvPr id="16" name="TextBox 15"/>
          <p:cNvSpPr txBox="1"/>
          <p:nvPr/>
        </p:nvSpPr>
        <p:spPr>
          <a:xfrm>
            <a:off x="1118984" y="2397281"/>
            <a:ext cx="1759745" cy="954107"/>
          </a:xfrm>
          <a:prstGeom prst="rect">
            <a:avLst/>
          </a:prstGeom>
          <a:noFill/>
        </p:spPr>
        <p:txBody>
          <a:bodyPr wrap="square" rtlCol="0">
            <a:spAutoFit/>
          </a:bodyPr>
          <a:lstStyle/>
          <a:p>
            <a:pPr algn="ctr"/>
            <a:r>
              <a:rPr lang="en-US" sz="2800" b="1" dirty="0" smtClean="0">
                <a:solidFill>
                  <a:schemeClr val="accent1">
                    <a:lumMod val="40000"/>
                    <a:lumOff val="60000"/>
                  </a:schemeClr>
                </a:solidFill>
                <a:latin typeface="Segoe UI" panose="020B0502040204020203" pitchFamily="34" charset="0"/>
                <a:cs typeface="Segoe UI" panose="020B0502040204020203" pitchFamily="34" charset="0"/>
              </a:rPr>
              <a:t>Easier access </a:t>
            </a:r>
            <a:endParaRPr lang="en-US" sz="2800" b="1" dirty="0">
              <a:solidFill>
                <a:schemeClr val="accent1">
                  <a:lumMod val="40000"/>
                  <a:lumOff val="60000"/>
                </a:schemeClr>
              </a:solidFill>
              <a:latin typeface="Segoe UI" panose="020B0502040204020203" pitchFamily="34" charset="0"/>
              <a:cs typeface="Segoe UI" panose="020B0502040204020203" pitchFamily="34" charset="0"/>
            </a:endParaRPr>
          </a:p>
        </p:txBody>
      </p:sp>
      <p:pic>
        <p:nvPicPr>
          <p:cNvPr id="18"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221341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Healthcare 2020 </a:t>
            </a:r>
            <a:r>
              <a:rPr lang="en-US" dirty="0" err="1"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Masterplan</a:t>
            </a:r>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7" name="TextBox 16"/>
          <p:cNvSpPr txBox="1"/>
          <p:nvPr/>
        </p:nvSpPr>
        <p:spPr>
          <a:xfrm>
            <a:off x="742984" y="2066300"/>
            <a:ext cx="4873248" cy="397031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smtClean="0">
                <a:solidFill>
                  <a:schemeClr val="accent1">
                    <a:lumMod val="20000"/>
                    <a:lumOff val="80000"/>
                  </a:schemeClr>
                </a:solidFill>
                <a:latin typeface="Segoe UI" panose="020B0502040204020203" pitchFamily="34" charset="0"/>
                <a:ea typeface="Segoe UI Black" panose="020B0A02040204020203" pitchFamily="34" charset="0"/>
                <a:cs typeface="Segoe UI" panose="020B0502040204020203" pitchFamily="34" charset="0"/>
              </a:rPr>
              <a:t>Primary Care Services</a:t>
            </a:r>
          </a:p>
          <a:p>
            <a:pPr marL="800100" lvl="1" indent="-342900">
              <a:lnSpc>
                <a:spcPct val="150000"/>
              </a:lnSpc>
              <a:buFont typeface="Wingdings" panose="05000000000000000000" pitchFamily="2" charset="2"/>
              <a:buChar char="§"/>
            </a:pP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More </a:t>
            </a:r>
            <a:r>
              <a:rPr lang="en-US" sz="2400" dirty="0">
                <a:solidFill>
                  <a:srgbClr val="0000FE"/>
                </a:solidFill>
                <a:latin typeface="Segoe UI" panose="020B0502040204020203" pitchFamily="34" charset="0"/>
                <a:cs typeface="Segoe UI" panose="020B0502040204020203" pitchFamily="34" charset="0"/>
              </a:rPr>
              <a:t>C</a:t>
            </a:r>
            <a:r>
              <a:rPr lang="en-US" sz="2400" dirty="0" smtClean="0">
                <a:solidFill>
                  <a:srgbClr val="0000FE"/>
                </a:solidFill>
                <a:latin typeface="Segoe UI" panose="020B0502040204020203" pitchFamily="34" charset="0"/>
                <a:cs typeface="Segoe UI" panose="020B0502040204020203" pitchFamily="34" charset="0"/>
              </a:rPr>
              <a:t>ommunity Health Centers </a:t>
            </a: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(CHCs) </a:t>
            </a:r>
          </a:p>
          <a:p>
            <a:pPr marL="800100" lvl="1" indent="-342900">
              <a:lnSpc>
                <a:spcPct val="150000"/>
              </a:lnSpc>
              <a:buFont typeface="Wingdings" panose="05000000000000000000" pitchFamily="2" charset="2"/>
              <a:buChar char="§"/>
            </a:pP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More </a:t>
            </a:r>
            <a:r>
              <a:rPr lang="en-US" sz="2400" dirty="0" smtClean="0">
                <a:solidFill>
                  <a:srgbClr val="0000FE"/>
                </a:solidFill>
                <a:latin typeface="Segoe UI" panose="020B0502040204020203" pitchFamily="34" charset="0"/>
                <a:cs typeface="Segoe UI" panose="020B0502040204020203" pitchFamily="34" charset="0"/>
              </a:rPr>
              <a:t>Family Medicine Clinics </a:t>
            </a: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(FMCs) </a:t>
            </a:r>
          </a:p>
          <a:p>
            <a:pPr marL="800100" lvl="1" indent="-342900">
              <a:lnSpc>
                <a:spcPct val="150000"/>
              </a:lnSpc>
              <a:buFont typeface="Wingdings" panose="05000000000000000000" pitchFamily="2" charset="2"/>
              <a:buChar char="§"/>
            </a:pPr>
            <a:r>
              <a:rPr lang="en-US" sz="2400" dirty="0" smtClean="0">
                <a:solidFill>
                  <a:schemeClr val="accent1">
                    <a:lumMod val="20000"/>
                    <a:lumOff val="80000"/>
                  </a:schemeClr>
                </a:solidFill>
                <a:latin typeface="Segoe UI" panose="020B0502040204020203" pitchFamily="34" charset="0"/>
                <a:cs typeface="Segoe UI" panose="020B0502040204020203" pitchFamily="34" charset="0"/>
              </a:rPr>
              <a:t>More support for community &amp; home care </a:t>
            </a:r>
            <a:endParaRPr lang="en-US" sz="2400" dirty="0">
              <a:solidFill>
                <a:schemeClr val="accent1">
                  <a:lumMod val="20000"/>
                  <a:lumOff val="80000"/>
                </a:schemeClr>
              </a:solidFill>
              <a:latin typeface="Segoe UI" panose="020B0502040204020203" pitchFamily="34" charset="0"/>
              <a:cs typeface="Segoe UI" panose="020B0502040204020203"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267" y="3594579"/>
            <a:ext cx="2021377" cy="202137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755" y="4644730"/>
            <a:ext cx="971225" cy="971225"/>
          </a:xfrm>
          <a:prstGeom prst="rect">
            <a:avLst/>
          </a:prstGeom>
        </p:spPr>
      </p:pic>
      <p:sp>
        <p:nvSpPr>
          <p:cNvPr id="20" name="TextBox 19"/>
          <p:cNvSpPr txBox="1"/>
          <p:nvPr/>
        </p:nvSpPr>
        <p:spPr>
          <a:xfrm>
            <a:off x="6263476" y="2392324"/>
            <a:ext cx="1916168" cy="954107"/>
          </a:xfrm>
          <a:prstGeom prst="rect">
            <a:avLst/>
          </a:prstGeom>
          <a:noFill/>
        </p:spPr>
        <p:txBody>
          <a:bodyPr wrap="square" rtlCol="0">
            <a:spAutoFit/>
          </a:bodyPr>
          <a:lstStyle/>
          <a:p>
            <a:pPr algn="ctr"/>
            <a:r>
              <a:rPr lang="en-US" sz="2800" b="1" dirty="0" smtClean="0">
                <a:solidFill>
                  <a:schemeClr val="accent1">
                    <a:lumMod val="40000"/>
                    <a:lumOff val="60000"/>
                  </a:schemeClr>
                </a:solidFill>
                <a:latin typeface="Segoe UI" panose="020B0502040204020203" pitchFamily="34" charset="0"/>
                <a:cs typeface="Segoe UI" panose="020B0502040204020203" pitchFamily="34" charset="0"/>
              </a:rPr>
              <a:t>Better quality </a:t>
            </a:r>
            <a:endParaRPr lang="en-US" sz="2800" b="1" dirty="0">
              <a:solidFill>
                <a:schemeClr val="accent1">
                  <a:lumMod val="40000"/>
                  <a:lumOff val="60000"/>
                </a:schemeClr>
              </a:solidFill>
              <a:latin typeface="Segoe UI" panose="020B0502040204020203" pitchFamily="34" charset="0"/>
              <a:cs typeface="Segoe UI" panose="020B0502040204020203" pitchFamily="34" charset="0"/>
            </a:endParaRPr>
          </a:p>
        </p:txBody>
      </p:sp>
      <p:pic>
        <p:nvPicPr>
          <p:cNvPr id="22"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2400648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3 Challenges </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The impact of a </a:t>
            </a:r>
            <a:r>
              <a:rPr lang="en-US" dirty="0" smtClean="0">
                <a:solidFill>
                  <a:srgbClr val="0000FE"/>
                </a:solidFill>
                <a:latin typeface="Segoe UI" panose="020B0502040204020203" pitchFamily="34" charset="0"/>
                <a:cs typeface="Segoe UI" panose="020B0502040204020203" pitchFamily="34" charset="0"/>
              </a:rPr>
              <a:t>growing &amp; ageing population </a:t>
            </a:r>
            <a:r>
              <a:rPr lang="en-US" dirty="0" smtClean="0">
                <a:solidFill>
                  <a:schemeClr val="accent1">
                    <a:lumMod val="20000"/>
                    <a:lumOff val="80000"/>
                  </a:schemeClr>
                </a:solidFill>
                <a:latin typeface="Segoe UI" panose="020B0502040204020203" pitchFamily="34" charset="0"/>
                <a:cs typeface="Segoe UI" panose="020B0502040204020203" pitchFamily="34" charset="0"/>
              </a:rPr>
              <a:t>on Singapore’s capacity needs</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An ageing population requires changes to how Singapore </a:t>
            </a:r>
            <a:r>
              <a:rPr lang="en-US" dirty="0" smtClean="0">
                <a:solidFill>
                  <a:srgbClr val="0000FE"/>
                </a:solidFill>
                <a:latin typeface="Segoe UI" panose="020B0502040204020203" pitchFamily="34" charset="0"/>
                <a:cs typeface="Segoe UI" panose="020B0502040204020203" pitchFamily="34" charset="0"/>
              </a:rPr>
              <a:t>organizes &amp; delivers healthcare affordably</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Managing rising healthcare costs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spTree>
    <p:extLst>
      <p:ext uri="{BB962C8B-B14F-4D97-AF65-F5344CB8AC3E}">
        <p14:creationId xmlns:p14="http://schemas.microsoft.com/office/powerpoint/2010/main" val="2430645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112394" cy="1325563"/>
          </a:xfrm>
        </p:spPr>
        <p:txBody>
          <a:bodyPr/>
          <a:lstStyle/>
          <a:p>
            <a:r>
              <a:rPr lang="en-US" dirty="0" smtClean="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Ageing In Place (AIP)</a:t>
            </a:r>
            <a:endParaRPr lang="en-US" dirty="0">
              <a:solidFill>
                <a:schemeClr val="accent1">
                  <a:lumMod val="40000"/>
                  <a:lumOff val="60000"/>
                </a:schemeClr>
              </a:solidFill>
              <a:effectLst>
                <a:glow rad="101600">
                  <a:schemeClr val="accent1">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4"/>
          <p:cNvSpPr>
            <a:spLocks noGrp="1"/>
          </p:cNvSpPr>
          <p:nvPr>
            <p:ph idx="1"/>
          </p:nvPr>
        </p:nvSpPr>
        <p:spPr>
          <a:xfrm>
            <a:off x="628650" y="1825625"/>
            <a:ext cx="7886700" cy="4351338"/>
          </a:xfrm>
        </p:spPr>
        <p:txBody>
          <a:bodyPr anchor="t">
            <a:normAutofit/>
          </a:bodyPr>
          <a:lstStyle/>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Community Nurse Home Visit Program </a:t>
            </a:r>
          </a:p>
          <a:p>
            <a:pPr lvl="1">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To high consumers of hospital services </a:t>
            </a:r>
          </a:p>
          <a:p>
            <a:pPr>
              <a:lnSpc>
                <a:spcPct val="100000"/>
              </a:lnSpc>
              <a:buFont typeface="Wingdings" panose="05000000000000000000" pitchFamily="2" charset="2"/>
              <a:buChar char="§"/>
            </a:pPr>
            <a:r>
              <a:rPr lang="en-US" dirty="0" smtClean="0">
                <a:solidFill>
                  <a:schemeClr val="accent1">
                    <a:lumMod val="20000"/>
                    <a:lumOff val="80000"/>
                  </a:schemeClr>
                </a:solidFill>
                <a:latin typeface="Segoe UI" panose="020B0502040204020203" pitchFamily="34" charset="0"/>
                <a:cs typeface="Segoe UI" panose="020B0502040204020203" pitchFamily="34" charset="0"/>
              </a:rPr>
              <a:t>Community Nurse Posts </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3701" t="33778" r="12380" b="34107"/>
          <a:stretch/>
        </p:blipFill>
        <p:spPr>
          <a:xfrm>
            <a:off x="5157988" y="5766385"/>
            <a:ext cx="3986012" cy="1082381"/>
          </a:xfrm>
          <a:prstGeom prst="rect">
            <a:avLst/>
          </a:prstGeom>
        </p:spPr>
      </p:pic>
      <p:pic>
        <p:nvPicPr>
          <p:cNvPr id="5130" name="Picture 10" descr="http://www.iconsdb.com/icons/download/red/nurse-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423" y="3615232"/>
            <a:ext cx="2151153" cy="215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9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4608</TotalTime>
  <Words>2062</Words>
  <Application>Microsoft Macintosh PowerPoint</Application>
  <PresentationFormat>On-screen Show (4:3)</PresentationFormat>
  <Paragraphs>280</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Calibri Light</vt:lpstr>
      <vt:lpstr>Segoe UI</vt:lpstr>
      <vt:lpstr>Segoe UI Black</vt:lpstr>
      <vt:lpstr>Wingdings</vt:lpstr>
      <vt:lpstr>宋体</vt:lpstr>
      <vt:lpstr>Arial</vt:lpstr>
      <vt:lpstr>Office Theme</vt:lpstr>
      <vt:lpstr>Geovisualization for Population Health</vt:lpstr>
      <vt:lpstr>Content </vt:lpstr>
      <vt:lpstr>Team Introduction </vt:lpstr>
      <vt:lpstr>Introduction of HPB</vt:lpstr>
      <vt:lpstr>Healthcare 2020 Masterplan </vt:lpstr>
      <vt:lpstr>Healthcare 2020 Masterplan </vt:lpstr>
      <vt:lpstr>Healthcare 2020 Masterplan </vt:lpstr>
      <vt:lpstr>3 Challenges </vt:lpstr>
      <vt:lpstr>Ageing In Place (AIP)</vt:lpstr>
      <vt:lpstr>Motivation</vt:lpstr>
      <vt:lpstr>Objectives </vt:lpstr>
      <vt:lpstr>Data Collection </vt:lpstr>
      <vt:lpstr>Data Preprocessing  </vt:lpstr>
      <vt:lpstr>Data Preparation Challenge  </vt:lpstr>
      <vt:lpstr>Analytical Findings</vt:lpstr>
      <vt:lpstr>Point Pattern Analysis </vt:lpstr>
      <vt:lpstr>3 Types of Distribution </vt:lpstr>
      <vt:lpstr>5 Data Requirements</vt:lpstr>
      <vt:lpstr>PowerPoint Presentation</vt:lpstr>
      <vt:lpstr>5 Data Requirements </vt:lpstr>
      <vt:lpstr>5 Data Requirements </vt:lpstr>
      <vt:lpstr>Subsequent Analysis</vt:lpstr>
      <vt:lpstr>Density-based Methods </vt:lpstr>
      <vt:lpstr>Quadrat Count Methods </vt:lpstr>
      <vt:lpstr>Quadrat Count Method </vt:lpstr>
      <vt:lpstr>Quadrat Count Methods </vt:lpstr>
      <vt:lpstr>Other Approaches </vt:lpstr>
      <vt:lpstr>Similarity &amp; Difference</vt:lpstr>
      <vt:lpstr>Statistical Analysis</vt:lpstr>
      <vt:lpstr>Schedule Review </vt:lpstr>
      <vt:lpstr>PowerPoint Presentation</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Jing WANG</dc:creator>
  <cp:lastModifiedBy/>
  <cp:revision>169</cp:revision>
  <dcterms:created xsi:type="dcterms:W3CDTF">2015-02-20T05:27:17Z</dcterms:created>
  <dcterms:modified xsi:type="dcterms:W3CDTF">2015-02-26T00:52:41Z</dcterms:modified>
</cp:coreProperties>
</file>