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6"/>
  </p:notesMasterIdLst>
  <p:sldIdLst>
    <p:sldId id="257" r:id="rId5"/>
  </p:sldIdLst>
  <p:sldSz cx="21383625" cy="30275213"/>
  <p:notesSz cx="6858000" cy="9144000"/>
  <p:defaultTextStyle>
    <a:defPPr>
      <a:defRPr lang="en-US"/>
    </a:defPPr>
    <a:lvl1pPr algn="l" rtl="0" fontAlgn="base">
      <a:spcBef>
        <a:spcPct val="0"/>
      </a:spcBef>
      <a:spcAft>
        <a:spcPct val="0"/>
      </a:spcAft>
      <a:defRPr sz="3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3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3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3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3600" kern="1200">
        <a:solidFill>
          <a:schemeClr val="tx1"/>
        </a:solidFill>
        <a:latin typeface="Arial" panose="020B0604020202020204" pitchFamily="34" charset="0"/>
        <a:ea typeface="+mn-ea"/>
        <a:cs typeface="+mn-cs"/>
      </a:defRPr>
    </a:lvl5pPr>
    <a:lvl6pPr marL="2286000" algn="l" defTabSz="914400" rtl="0" eaLnBrk="1" latinLnBrk="0" hangingPunct="1">
      <a:defRPr sz="3600" kern="1200">
        <a:solidFill>
          <a:schemeClr val="tx1"/>
        </a:solidFill>
        <a:latin typeface="Arial" panose="020B0604020202020204" pitchFamily="34" charset="0"/>
        <a:ea typeface="+mn-ea"/>
        <a:cs typeface="+mn-cs"/>
      </a:defRPr>
    </a:lvl6pPr>
    <a:lvl7pPr marL="2743200" algn="l" defTabSz="914400" rtl="0" eaLnBrk="1" latinLnBrk="0" hangingPunct="1">
      <a:defRPr sz="3600" kern="1200">
        <a:solidFill>
          <a:schemeClr val="tx1"/>
        </a:solidFill>
        <a:latin typeface="Arial" panose="020B0604020202020204" pitchFamily="34" charset="0"/>
        <a:ea typeface="+mn-ea"/>
        <a:cs typeface="+mn-cs"/>
      </a:defRPr>
    </a:lvl7pPr>
    <a:lvl8pPr marL="3200400" algn="l" defTabSz="914400" rtl="0" eaLnBrk="1" latinLnBrk="0" hangingPunct="1">
      <a:defRPr sz="3600" kern="1200">
        <a:solidFill>
          <a:schemeClr val="tx1"/>
        </a:solidFill>
        <a:latin typeface="Arial" panose="020B0604020202020204" pitchFamily="34" charset="0"/>
        <a:ea typeface="+mn-ea"/>
        <a:cs typeface="+mn-cs"/>
      </a:defRPr>
    </a:lvl8pPr>
    <a:lvl9pPr marL="3657600" algn="l" defTabSz="914400" rtl="0" eaLnBrk="1" latinLnBrk="0" hangingPunct="1">
      <a:defRPr sz="3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6699"/>
    <a:srgbClr val="1E03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4CFAB-ACCF-4B15-8E86-F98A58667C05}" v="4" dt="2020-04-26T06:25:26.09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058" autoAdjust="0"/>
    <p:restoredTop sz="94459" autoAdjust="0"/>
  </p:normalViewPr>
  <p:slideViewPr>
    <p:cSldViewPr snapToGrid="0">
      <p:cViewPr>
        <p:scale>
          <a:sx n="33" d="100"/>
          <a:sy n="33" d="100"/>
        </p:scale>
        <p:origin x="154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Xingwen" userId="47561bc9-2170-402a-9a5a-ad5dbe887449" providerId="ADAL" clId="{A444BB8F-CCBD-466B-AB82-E9BAB8D6EC47}"/>
    <pc:docChg chg="modSld">
      <pc:chgData name="WANG Xingwen" userId="47561bc9-2170-402a-9a5a-ad5dbe887449" providerId="ADAL" clId="{A444BB8F-CCBD-466B-AB82-E9BAB8D6EC47}" dt="2020-04-26T06:26:26.759" v="14" actId="20577"/>
      <pc:docMkLst>
        <pc:docMk/>
      </pc:docMkLst>
      <pc:sldChg chg="modSp">
        <pc:chgData name="WANG Xingwen" userId="47561bc9-2170-402a-9a5a-ad5dbe887449" providerId="ADAL" clId="{A444BB8F-CCBD-466B-AB82-E9BAB8D6EC47}" dt="2020-04-26T06:26:26.759" v="14" actId="20577"/>
        <pc:sldMkLst>
          <pc:docMk/>
          <pc:sldMk cId="2929422616" sldId="257"/>
        </pc:sldMkLst>
        <pc:spChg chg="mod">
          <ac:chgData name="WANG Xingwen" userId="47561bc9-2170-402a-9a5a-ad5dbe887449" providerId="ADAL" clId="{A444BB8F-CCBD-466B-AB82-E9BAB8D6EC47}" dt="2020-04-26T06:25:35.172" v="5" actId="20577"/>
          <ac:spMkLst>
            <pc:docMk/>
            <pc:sldMk cId="2929422616" sldId="257"/>
            <ac:spMk id="28" creationId="{04E9D83B-7744-42BE-9EB7-5BC4A69F2B5F}"/>
          </ac:spMkLst>
        </pc:spChg>
        <pc:spChg chg="mod">
          <ac:chgData name="WANG Xingwen" userId="47561bc9-2170-402a-9a5a-ad5dbe887449" providerId="ADAL" clId="{A444BB8F-CCBD-466B-AB82-E9BAB8D6EC47}" dt="2020-04-26T06:26:26.759" v="14" actId="20577"/>
          <ac:spMkLst>
            <pc:docMk/>
            <pc:sldMk cId="2929422616" sldId="257"/>
            <ac:spMk id="46" creationId="{23D2B24E-E878-442A-B907-9CF2AB4BC7A1}"/>
          </ac:spMkLst>
        </pc:spChg>
        <pc:spChg chg="mod">
          <ac:chgData name="WANG Xingwen" userId="47561bc9-2170-402a-9a5a-ad5dbe887449" providerId="ADAL" clId="{A444BB8F-CCBD-466B-AB82-E9BAB8D6EC47}" dt="2020-04-26T06:25:45.449" v="10" actId="1035"/>
          <ac:spMkLst>
            <pc:docMk/>
            <pc:sldMk cId="2929422616" sldId="257"/>
            <ac:spMk id="207" creationId="{F7409266-B354-4502-8537-973554994F22}"/>
          </ac:spMkLst>
        </pc:spChg>
        <pc:spChg chg="mod">
          <ac:chgData name="WANG Xingwen" userId="47561bc9-2170-402a-9a5a-ad5dbe887449" providerId="ADAL" clId="{A444BB8F-CCBD-466B-AB82-E9BAB8D6EC47}" dt="2020-04-26T06:25:26.088" v="3" actId="1036"/>
          <ac:spMkLst>
            <pc:docMk/>
            <pc:sldMk cId="2929422616" sldId="257"/>
            <ac:spMk id="478" creationId="{7BD8D2A0-BF79-4627-8891-18DBBBADBF9A}"/>
          </ac:spMkLst>
        </pc:spChg>
        <pc:spChg chg="mod">
          <ac:chgData name="WANG Xingwen" userId="47561bc9-2170-402a-9a5a-ad5dbe887449" providerId="ADAL" clId="{A444BB8F-CCBD-466B-AB82-E9BAB8D6EC47}" dt="2020-04-26T06:25:26.088" v="3" actId="1036"/>
          <ac:spMkLst>
            <pc:docMk/>
            <pc:sldMk cId="2929422616" sldId="257"/>
            <ac:spMk id="479" creationId="{41BFAB69-2BBC-49E9-ACA0-7C69CA38BB18}"/>
          </ac:spMkLst>
        </pc:spChg>
        <pc:spChg chg="mod">
          <ac:chgData name="WANG Xingwen" userId="47561bc9-2170-402a-9a5a-ad5dbe887449" providerId="ADAL" clId="{A444BB8F-CCBD-466B-AB82-E9BAB8D6EC47}" dt="2020-04-26T06:25:26.088" v="3" actId="1036"/>
          <ac:spMkLst>
            <pc:docMk/>
            <pc:sldMk cId="2929422616" sldId="257"/>
            <ac:spMk id="480" creationId="{1BE88511-2808-42AE-8E23-69780F8B9FE2}"/>
          </ac:spMkLst>
        </pc:spChg>
        <pc:spChg chg="mod">
          <ac:chgData name="WANG Xingwen" userId="47561bc9-2170-402a-9a5a-ad5dbe887449" providerId="ADAL" clId="{A444BB8F-CCBD-466B-AB82-E9BAB8D6EC47}" dt="2020-04-26T06:25:26.088" v="3" actId="1036"/>
          <ac:spMkLst>
            <pc:docMk/>
            <pc:sldMk cId="2929422616" sldId="257"/>
            <ac:spMk id="485" creationId="{10CEF016-0BE7-44BD-A2E2-045D3E5988AD}"/>
          </ac:spMkLst>
        </pc:spChg>
        <pc:grpChg chg="mod">
          <ac:chgData name="WANG Xingwen" userId="47561bc9-2170-402a-9a5a-ad5dbe887449" providerId="ADAL" clId="{A444BB8F-CCBD-466B-AB82-E9BAB8D6EC47}" dt="2020-04-26T06:25:26.088" v="3" actId="1036"/>
          <ac:grpSpMkLst>
            <pc:docMk/>
            <pc:sldMk cId="2929422616" sldId="257"/>
            <ac:grpSpMk id="481" creationId="{C82CFF36-38CA-451A-9B86-FC03AF452C2F}"/>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5881336480533"/>
          <c:y val="0.19679047471861505"/>
          <c:w val="0.55079554398584685"/>
          <c:h val="0.81742039836067915"/>
        </c:manualLayout>
      </c:layout>
      <c:doughnutChart>
        <c:varyColors val="1"/>
        <c:ser>
          <c:idx val="0"/>
          <c:order val="0"/>
          <c:tx>
            <c:strRef>
              <c:f>Sheet1!$B$1</c:f>
              <c:strCache>
                <c:ptCount val="1"/>
                <c:pt idx="0">
                  <c:v>销售额</c:v>
                </c:pt>
              </c:strCache>
            </c:strRef>
          </c:tx>
          <c:spPr>
            <a:solidFill>
              <a:schemeClr val="bg1">
                <a:lumMod val="85000"/>
              </a:schemeClr>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19FE-43AD-B329-3ECFF03FF311}"/>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19FE-43AD-B329-3ECFF03FF311}"/>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19FE-43AD-B329-3ECFF03FF311}"/>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19FE-43AD-B329-3ECFF03FF311}"/>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19FE-43AD-B329-3ECFF03FF311}"/>
              </c:ext>
            </c:extLst>
          </c:dPt>
          <c:cat>
            <c:numRef>
              <c:f>Sheet1!$A$2:$A$6</c:f>
              <c:numCache>
                <c:formatCode>General</c:formatCode>
                <c:ptCount val="5"/>
              </c:numCache>
            </c:num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19FE-43AD-B329-3ECFF03FF31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solidFill>
      <a:srgbClr val="336699"/>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FAC76-4007-449F-8A0B-3E0595933EAC}" type="datetimeFigureOut">
              <a:rPr lang="en-US" smtClean="0"/>
              <a:t>4/26/2020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83F24-5F6E-4130-B4CD-F232F0DA6B2B}" type="slidenum">
              <a:rPr lang="en-US" smtClean="0"/>
              <a:t>‹#›</a:t>
            </a:fld>
            <a:endParaRPr lang="en-US"/>
          </a:p>
        </p:txBody>
      </p:sp>
    </p:spTree>
    <p:extLst>
      <p:ext uri="{BB962C8B-B14F-4D97-AF65-F5344CB8AC3E}">
        <p14:creationId xmlns:p14="http://schemas.microsoft.com/office/powerpoint/2010/main" val="126505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483F24-5F6E-4130-B4CD-F232F0DA6B2B}" type="slidenum">
              <a:rPr lang="en-US" smtClean="0"/>
              <a:t>1</a:t>
            </a:fld>
            <a:endParaRPr lang="en-US"/>
          </a:p>
        </p:txBody>
      </p:sp>
    </p:spTree>
    <p:extLst>
      <p:ext uri="{BB962C8B-B14F-4D97-AF65-F5344CB8AC3E}">
        <p14:creationId xmlns:p14="http://schemas.microsoft.com/office/powerpoint/2010/main" val="43530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7F705A-89D4-449F-B400-A00E17B7BAC6}"/>
              </a:ext>
            </a:extLst>
          </p:cNvPr>
          <p:cNvSpPr/>
          <p:nvPr userDrawn="1"/>
        </p:nvSpPr>
        <p:spPr bwMode="auto">
          <a:xfrm>
            <a:off x="1018032" y="28337256"/>
            <a:ext cx="2453640" cy="1874520"/>
          </a:xfrm>
          <a:prstGeom prst="rect">
            <a:avLst/>
          </a:prstGeom>
          <a:solidFill>
            <a:srgbClr val="0033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4068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0016F96F-1D61-41A6-BF4C-170376DDD1CF}"/>
              </a:ext>
            </a:extLst>
          </p:cNvPr>
          <p:cNvSpPr>
            <a:spLocks noChangeArrowheads="1"/>
          </p:cNvSpPr>
          <p:nvPr/>
        </p:nvSpPr>
        <p:spPr bwMode="auto">
          <a:xfrm>
            <a:off x="0" y="4097579"/>
            <a:ext cx="4453375" cy="26166684"/>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5272" tIns="112636" rIns="225272" bIns="225272"/>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endParaRPr lang="en-US" altLang="en-US" sz="2366">
              <a:latin typeface="Impact" panose="020B0806030902050204" pitchFamily="34" charset="0"/>
            </a:endParaRPr>
          </a:p>
        </p:txBody>
      </p:sp>
      <p:sp>
        <p:nvSpPr>
          <p:cNvPr id="1032" name="Rectangle 8">
            <a:extLst>
              <a:ext uri="{FF2B5EF4-FFF2-40B4-BE49-F238E27FC236}">
                <a16:creationId xmlns:a16="http://schemas.microsoft.com/office/drawing/2014/main" id="{383BA209-4B26-439D-BDD6-D8231185734E}"/>
              </a:ext>
            </a:extLst>
          </p:cNvPr>
          <p:cNvSpPr>
            <a:spLocks noChangeArrowheads="1"/>
          </p:cNvSpPr>
          <p:nvPr/>
        </p:nvSpPr>
        <p:spPr bwMode="auto">
          <a:xfrm>
            <a:off x="4453375" y="0"/>
            <a:ext cx="16923289" cy="4098674"/>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5272" tIns="225272" rIns="225272" bIns="225272"/>
          <a:lstStyle/>
          <a:p>
            <a:endParaRPr lang="en-US" sz="887"/>
          </a:p>
        </p:txBody>
      </p:sp>
      <p:sp>
        <p:nvSpPr>
          <p:cNvPr id="1033" name="Rectangle 9">
            <a:extLst>
              <a:ext uri="{FF2B5EF4-FFF2-40B4-BE49-F238E27FC236}">
                <a16:creationId xmlns:a16="http://schemas.microsoft.com/office/drawing/2014/main" id="{9393C9D2-5262-444A-B0DC-7FC3F5704B1C}"/>
              </a:ext>
            </a:extLst>
          </p:cNvPr>
          <p:cNvSpPr>
            <a:spLocks noChangeArrowheads="1"/>
          </p:cNvSpPr>
          <p:nvPr/>
        </p:nvSpPr>
        <p:spPr bwMode="auto">
          <a:xfrm>
            <a:off x="4453375" y="4097579"/>
            <a:ext cx="16923289" cy="26166684"/>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5272" tIns="225272" rIns="225272" bIns="225272"/>
          <a:lstStyle/>
          <a:p>
            <a:endParaRPr lang="en-US" sz="887"/>
          </a:p>
        </p:txBody>
      </p:sp>
      <p:sp>
        <p:nvSpPr>
          <p:cNvPr id="1035" name="Line 11">
            <a:extLst>
              <a:ext uri="{FF2B5EF4-FFF2-40B4-BE49-F238E27FC236}">
                <a16:creationId xmlns:a16="http://schemas.microsoft.com/office/drawing/2014/main" id="{7BE6860E-F13C-49C2-95B2-E05ED74D3FB6}"/>
              </a:ext>
            </a:extLst>
          </p:cNvPr>
          <p:cNvSpPr>
            <a:spLocks noChangeShapeType="1"/>
          </p:cNvSpPr>
          <p:nvPr/>
        </p:nvSpPr>
        <p:spPr bwMode="auto">
          <a:xfrm>
            <a:off x="4454922" y="0"/>
            <a:ext cx="0" cy="302752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87"/>
          </a:p>
        </p:txBody>
      </p:sp>
      <p:sp>
        <p:nvSpPr>
          <p:cNvPr id="1036" name="Line 12">
            <a:extLst>
              <a:ext uri="{FF2B5EF4-FFF2-40B4-BE49-F238E27FC236}">
                <a16:creationId xmlns:a16="http://schemas.microsoft.com/office/drawing/2014/main" id="{E973EE4C-AC8B-4A0D-BC7C-5D814493DBD2}"/>
              </a:ext>
            </a:extLst>
          </p:cNvPr>
          <p:cNvSpPr>
            <a:spLocks noChangeShapeType="1"/>
          </p:cNvSpPr>
          <p:nvPr/>
        </p:nvSpPr>
        <p:spPr bwMode="auto">
          <a:xfrm>
            <a:off x="0" y="4097578"/>
            <a:ext cx="21376665"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887"/>
          </a:p>
        </p:txBody>
      </p:sp>
      <p:pic>
        <p:nvPicPr>
          <p:cNvPr id="1039" name="Picture 15" descr="PosterTemplateCopyright">
            <a:extLst>
              <a:ext uri="{FF2B5EF4-FFF2-40B4-BE49-F238E27FC236}">
                <a16:creationId xmlns:a16="http://schemas.microsoft.com/office/drawing/2014/main" id="{0AE19607-8086-48B9-B286-0EEF92083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601" y="29913857"/>
            <a:ext cx="1706173" cy="20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295661"/>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2163074" rtl="0" eaLnBrk="1" fontAlgn="base" hangingPunct="1">
        <a:spcBef>
          <a:spcPct val="0"/>
        </a:spcBef>
        <a:spcAft>
          <a:spcPct val="0"/>
        </a:spcAft>
        <a:defRPr sz="10397" kern="1200">
          <a:solidFill>
            <a:schemeClr val="tx2"/>
          </a:solidFill>
          <a:latin typeface="+mj-lt"/>
          <a:ea typeface="+mj-ea"/>
          <a:cs typeface="+mj-cs"/>
        </a:defRPr>
      </a:lvl1pPr>
      <a:lvl2pPr algn="ctr" defTabSz="2163074" rtl="0" eaLnBrk="1" fontAlgn="base" hangingPunct="1">
        <a:spcBef>
          <a:spcPct val="0"/>
        </a:spcBef>
        <a:spcAft>
          <a:spcPct val="0"/>
        </a:spcAft>
        <a:defRPr sz="10397">
          <a:solidFill>
            <a:schemeClr val="tx2"/>
          </a:solidFill>
          <a:latin typeface="Arial" panose="020B0604020202020204" pitchFamily="34" charset="0"/>
        </a:defRPr>
      </a:lvl2pPr>
      <a:lvl3pPr algn="ctr" defTabSz="2163074" rtl="0" eaLnBrk="1" fontAlgn="base" hangingPunct="1">
        <a:spcBef>
          <a:spcPct val="0"/>
        </a:spcBef>
        <a:spcAft>
          <a:spcPct val="0"/>
        </a:spcAft>
        <a:defRPr sz="10397">
          <a:solidFill>
            <a:schemeClr val="tx2"/>
          </a:solidFill>
          <a:latin typeface="Arial" panose="020B0604020202020204" pitchFamily="34" charset="0"/>
        </a:defRPr>
      </a:lvl3pPr>
      <a:lvl4pPr algn="ctr" defTabSz="2163074" rtl="0" eaLnBrk="1" fontAlgn="base" hangingPunct="1">
        <a:spcBef>
          <a:spcPct val="0"/>
        </a:spcBef>
        <a:spcAft>
          <a:spcPct val="0"/>
        </a:spcAft>
        <a:defRPr sz="10397">
          <a:solidFill>
            <a:schemeClr val="tx2"/>
          </a:solidFill>
          <a:latin typeface="Arial" panose="020B0604020202020204" pitchFamily="34" charset="0"/>
        </a:defRPr>
      </a:lvl4pPr>
      <a:lvl5pPr algn="ctr" defTabSz="2163074" rtl="0" eaLnBrk="1" fontAlgn="base" hangingPunct="1">
        <a:spcBef>
          <a:spcPct val="0"/>
        </a:spcBef>
        <a:spcAft>
          <a:spcPct val="0"/>
        </a:spcAft>
        <a:defRPr sz="10397">
          <a:solidFill>
            <a:schemeClr val="tx2"/>
          </a:solidFill>
          <a:latin typeface="Arial" panose="020B0604020202020204" pitchFamily="34" charset="0"/>
        </a:defRPr>
      </a:lvl5pPr>
      <a:lvl6pPr marL="225304" algn="ctr" defTabSz="2163074" rtl="0" eaLnBrk="1" fontAlgn="base" hangingPunct="1">
        <a:spcBef>
          <a:spcPct val="0"/>
        </a:spcBef>
        <a:spcAft>
          <a:spcPct val="0"/>
        </a:spcAft>
        <a:defRPr sz="10397">
          <a:solidFill>
            <a:schemeClr val="tx2"/>
          </a:solidFill>
          <a:latin typeface="Arial" panose="020B0604020202020204" pitchFamily="34" charset="0"/>
        </a:defRPr>
      </a:lvl6pPr>
      <a:lvl7pPr marL="450608" algn="ctr" defTabSz="2163074" rtl="0" eaLnBrk="1" fontAlgn="base" hangingPunct="1">
        <a:spcBef>
          <a:spcPct val="0"/>
        </a:spcBef>
        <a:spcAft>
          <a:spcPct val="0"/>
        </a:spcAft>
        <a:defRPr sz="10397">
          <a:solidFill>
            <a:schemeClr val="tx2"/>
          </a:solidFill>
          <a:latin typeface="Arial" panose="020B0604020202020204" pitchFamily="34" charset="0"/>
        </a:defRPr>
      </a:lvl7pPr>
      <a:lvl8pPr marL="675912" algn="ctr" defTabSz="2163074" rtl="0" eaLnBrk="1" fontAlgn="base" hangingPunct="1">
        <a:spcBef>
          <a:spcPct val="0"/>
        </a:spcBef>
        <a:spcAft>
          <a:spcPct val="0"/>
        </a:spcAft>
        <a:defRPr sz="10397">
          <a:solidFill>
            <a:schemeClr val="tx2"/>
          </a:solidFill>
          <a:latin typeface="Arial" panose="020B0604020202020204" pitchFamily="34" charset="0"/>
        </a:defRPr>
      </a:lvl8pPr>
      <a:lvl9pPr marL="901215" algn="ctr" defTabSz="2163074" rtl="0" eaLnBrk="1" fontAlgn="base" hangingPunct="1">
        <a:spcBef>
          <a:spcPct val="0"/>
        </a:spcBef>
        <a:spcAft>
          <a:spcPct val="0"/>
        </a:spcAft>
        <a:defRPr sz="10397">
          <a:solidFill>
            <a:schemeClr val="tx2"/>
          </a:solidFill>
          <a:latin typeface="Arial" panose="020B0604020202020204" pitchFamily="34" charset="0"/>
        </a:defRPr>
      </a:lvl9pPr>
    </p:titleStyle>
    <p:bodyStyle>
      <a:lvl1pPr marL="811250" indent="-811250" algn="l" defTabSz="2163074" rtl="0" eaLnBrk="1" fontAlgn="base" hangingPunct="1">
        <a:spcBef>
          <a:spcPct val="20000"/>
        </a:spcBef>
        <a:spcAft>
          <a:spcPct val="0"/>
        </a:spcAft>
        <a:buChar char="•"/>
        <a:defRPr sz="7589" kern="1200">
          <a:solidFill>
            <a:schemeClr val="tx1"/>
          </a:solidFill>
          <a:latin typeface="+mn-lt"/>
          <a:ea typeface="+mn-ea"/>
          <a:cs typeface="+mn-cs"/>
        </a:defRPr>
      </a:lvl1pPr>
      <a:lvl2pPr marL="1757057" indent="-675912" algn="l" defTabSz="2163074" rtl="0" eaLnBrk="1" fontAlgn="base" hangingPunct="1">
        <a:spcBef>
          <a:spcPct val="20000"/>
        </a:spcBef>
        <a:spcAft>
          <a:spcPct val="0"/>
        </a:spcAft>
        <a:buChar char="–"/>
        <a:defRPr sz="6603" kern="1200">
          <a:solidFill>
            <a:schemeClr val="tx1"/>
          </a:solidFill>
          <a:latin typeface="+mn-lt"/>
          <a:ea typeface="+mn-ea"/>
          <a:cs typeface="+mn-cs"/>
        </a:defRPr>
      </a:lvl2pPr>
      <a:lvl3pPr marL="2703646" indent="-540573" algn="l" defTabSz="2163074" rtl="0" eaLnBrk="1" fontAlgn="base" hangingPunct="1">
        <a:spcBef>
          <a:spcPct val="20000"/>
        </a:spcBef>
        <a:spcAft>
          <a:spcPct val="0"/>
        </a:spcAft>
        <a:buChar char="•"/>
        <a:defRPr sz="5667" kern="1200">
          <a:solidFill>
            <a:schemeClr val="tx1"/>
          </a:solidFill>
          <a:latin typeface="+mn-lt"/>
          <a:ea typeface="+mn-ea"/>
          <a:cs typeface="+mn-cs"/>
        </a:defRPr>
      </a:lvl3pPr>
      <a:lvl4pPr marL="3784792" indent="-540573" algn="l" defTabSz="2163074" rtl="0" eaLnBrk="1" fontAlgn="base" hangingPunct="1">
        <a:spcBef>
          <a:spcPct val="20000"/>
        </a:spcBef>
        <a:spcAft>
          <a:spcPct val="0"/>
        </a:spcAft>
        <a:buChar char="–"/>
        <a:defRPr sz="4731" kern="1200">
          <a:solidFill>
            <a:schemeClr val="tx1"/>
          </a:solidFill>
          <a:latin typeface="+mn-lt"/>
          <a:ea typeface="+mn-ea"/>
          <a:cs typeface="+mn-cs"/>
        </a:defRPr>
      </a:lvl4pPr>
      <a:lvl5pPr marL="4866720" indent="-540573" algn="l" defTabSz="2163074" rtl="0" eaLnBrk="1" fontAlgn="base" hangingPunct="1">
        <a:spcBef>
          <a:spcPct val="20000"/>
        </a:spcBef>
        <a:spcAft>
          <a:spcPct val="0"/>
        </a:spcAft>
        <a:buChar char="»"/>
        <a:defRPr sz="4731" kern="1200">
          <a:solidFill>
            <a:schemeClr val="tx1"/>
          </a:solidFill>
          <a:latin typeface="+mn-lt"/>
          <a:ea typeface="+mn-ea"/>
          <a:cs typeface="+mn-cs"/>
        </a:defRPr>
      </a:lvl5pPr>
      <a:lvl6pPr marL="1239171" indent="-112652" algn="l" defTabSz="450608"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6pPr>
      <a:lvl7pPr marL="1464475" indent="-112652" algn="l" defTabSz="450608"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7pPr>
      <a:lvl8pPr marL="1689779" indent="-112652" algn="l" defTabSz="450608"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8pPr>
      <a:lvl9pPr marL="1915083" indent="-112652" algn="l" defTabSz="450608"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9pPr>
    </p:bodyStyle>
    <p:otherStyle>
      <a:defPPr>
        <a:defRPr lang="en-US"/>
      </a:defPPr>
      <a:lvl1pPr marL="0" algn="l" defTabSz="450608" rtl="0" eaLnBrk="1" latinLnBrk="0" hangingPunct="1">
        <a:defRPr sz="887" kern="1200">
          <a:solidFill>
            <a:schemeClr val="tx1"/>
          </a:solidFill>
          <a:latin typeface="+mn-lt"/>
          <a:ea typeface="+mn-ea"/>
          <a:cs typeface="+mn-cs"/>
        </a:defRPr>
      </a:lvl1pPr>
      <a:lvl2pPr marL="225304" algn="l" defTabSz="450608" rtl="0" eaLnBrk="1" latinLnBrk="0" hangingPunct="1">
        <a:defRPr sz="887" kern="1200">
          <a:solidFill>
            <a:schemeClr val="tx1"/>
          </a:solidFill>
          <a:latin typeface="+mn-lt"/>
          <a:ea typeface="+mn-ea"/>
          <a:cs typeface="+mn-cs"/>
        </a:defRPr>
      </a:lvl2pPr>
      <a:lvl3pPr marL="450608" algn="l" defTabSz="450608" rtl="0" eaLnBrk="1" latinLnBrk="0" hangingPunct="1">
        <a:defRPr sz="887" kern="1200">
          <a:solidFill>
            <a:schemeClr val="tx1"/>
          </a:solidFill>
          <a:latin typeface="+mn-lt"/>
          <a:ea typeface="+mn-ea"/>
          <a:cs typeface="+mn-cs"/>
        </a:defRPr>
      </a:lvl3pPr>
      <a:lvl4pPr marL="675912" algn="l" defTabSz="450608" rtl="0" eaLnBrk="1" latinLnBrk="0" hangingPunct="1">
        <a:defRPr sz="887" kern="1200">
          <a:solidFill>
            <a:schemeClr val="tx1"/>
          </a:solidFill>
          <a:latin typeface="+mn-lt"/>
          <a:ea typeface="+mn-ea"/>
          <a:cs typeface="+mn-cs"/>
        </a:defRPr>
      </a:lvl4pPr>
      <a:lvl5pPr marL="901215" algn="l" defTabSz="450608" rtl="0" eaLnBrk="1" latinLnBrk="0" hangingPunct="1">
        <a:defRPr sz="887" kern="1200">
          <a:solidFill>
            <a:schemeClr val="tx1"/>
          </a:solidFill>
          <a:latin typeface="+mn-lt"/>
          <a:ea typeface="+mn-ea"/>
          <a:cs typeface="+mn-cs"/>
        </a:defRPr>
      </a:lvl5pPr>
      <a:lvl6pPr marL="1126519" algn="l" defTabSz="450608" rtl="0" eaLnBrk="1" latinLnBrk="0" hangingPunct="1">
        <a:defRPr sz="887" kern="1200">
          <a:solidFill>
            <a:schemeClr val="tx1"/>
          </a:solidFill>
          <a:latin typeface="+mn-lt"/>
          <a:ea typeface="+mn-ea"/>
          <a:cs typeface="+mn-cs"/>
        </a:defRPr>
      </a:lvl6pPr>
      <a:lvl7pPr marL="1351823" algn="l" defTabSz="450608" rtl="0" eaLnBrk="1" latinLnBrk="0" hangingPunct="1">
        <a:defRPr sz="887" kern="1200">
          <a:solidFill>
            <a:schemeClr val="tx1"/>
          </a:solidFill>
          <a:latin typeface="+mn-lt"/>
          <a:ea typeface="+mn-ea"/>
          <a:cs typeface="+mn-cs"/>
        </a:defRPr>
      </a:lvl7pPr>
      <a:lvl8pPr marL="1577127" algn="l" defTabSz="450608" rtl="0" eaLnBrk="1" latinLnBrk="0" hangingPunct="1">
        <a:defRPr sz="887" kern="1200">
          <a:solidFill>
            <a:schemeClr val="tx1"/>
          </a:solidFill>
          <a:latin typeface="+mn-lt"/>
          <a:ea typeface="+mn-ea"/>
          <a:cs typeface="+mn-cs"/>
        </a:defRPr>
      </a:lvl8pPr>
      <a:lvl9pPr marL="1802431" algn="l" defTabSz="450608"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chart" Target="../charts/chart1.xm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5AE089-29F5-484B-BC73-E132F4D839CB}"/>
              </a:ext>
            </a:extLst>
          </p:cNvPr>
          <p:cNvSpPr txBox="1">
            <a:spLocks/>
          </p:cNvSpPr>
          <p:nvPr/>
        </p:nvSpPr>
        <p:spPr>
          <a:xfrm>
            <a:off x="100520" y="5174328"/>
            <a:ext cx="4281154" cy="1427174"/>
          </a:xfrm>
          <a:prstGeom prst="rect">
            <a:avLst/>
          </a:prstGeom>
          <a:ln>
            <a:noFill/>
          </a:ln>
        </p:spPr>
        <p:txBody>
          <a:bodyPr vert="horz" lIns="91546" tIns="45773" rIns="91546" bIns="45773" rtlCol="0" anchor="t">
            <a:noAutofit/>
          </a:bodyPr>
          <a:lst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a:lstStyle>
          <a:p>
            <a:pPr marL="0" indent="0" algn="just">
              <a:buNone/>
            </a:pPr>
            <a:r>
              <a:rPr lang="en-US" sz="1800" dirty="0">
                <a:solidFill>
                  <a:schemeClr val="bg1"/>
                </a:solidFill>
              </a:rPr>
              <a:t>Network visualization, graph visualization or link analysis is the process of visually presenting networks of connected entities as links and nodes.</a:t>
            </a:r>
          </a:p>
        </p:txBody>
      </p:sp>
      <p:pic>
        <p:nvPicPr>
          <p:cNvPr id="699" name="Picture 698">
            <a:extLst>
              <a:ext uri="{FF2B5EF4-FFF2-40B4-BE49-F238E27FC236}">
                <a16:creationId xmlns:a16="http://schemas.microsoft.com/office/drawing/2014/main" id="{4D53F4F2-B309-4138-B8C6-1B49630B7C58}"/>
              </a:ext>
            </a:extLst>
          </p:cNvPr>
          <p:cNvPicPr>
            <a:picLocks noChangeAspect="1"/>
          </p:cNvPicPr>
          <p:nvPr/>
        </p:nvPicPr>
        <p:blipFill>
          <a:blip r:embed="rId3"/>
          <a:stretch>
            <a:fillRect/>
          </a:stretch>
        </p:blipFill>
        <p:spPr>
          <a:xfrm>
            <a:off x="61649" y="1142762"/>
            <a:ext cx="4264669" cy="1658482"/>
          </a:xfrm>
          <a:prstGeom prst="rect">
            <a:avLst/>
          </a:prstGeom>
        </p:spPr>
      </p:pic>
      <p:sp>
        <p:nvSpPr>
          <p:cNvPr id="12" name="TextBox 11">
            <a:extLst>
              <a:ext uri="{FF2B5EF4-FFF2-40B4-BE49-F238E27FC236}">
                <a16:creationId xmlns:a16="http://schemas.microsoft.com/office/drawing/2014/main" id="{64C16C20-3229-482C-A09B-38605744ED71}"/>
              </a:ext>
            </a:extLst>
          </p:cNvPr>
          <p:cNvSpPr txBox="1"/>
          <p:nvPr/>
        </p:nvSpPr>
        <p:spPr>
          <a:xfrm>
            <a:off x="504034" y="10416134"/>
            <a:ext cx="3481216" cy="707886"/>
          </a:xfrm>
          <a:prstGeom prst="rect">
            <a:avLst/>
          </a:prstGeom>
          <a:noFill/>
        </p:spPr>
        <p:txBody>
          <a:bodyPr wrap="square" rtlCol="0">
            <a:spAutoFit/>
          </a:bodyPr>
          <a:lstStyle/>
          <a:p>
            <a:pPr algn="ctr"/>
            <a:r>
              <a:rPr lang="en-SG" sz="2000" b="1" dirty="0">
                <a:solidFill>
                  <a:schemeClr val="bg1"/>
                </a:solidFill>
              </a:rPr>
              <a:t>Data Cleaning, Prep &amp; Upload Function</a:t>
            </a:r>
            <a:endParaRPr lang="en-US" sz="2000" b="1" dirty="0">
              <a:solidFill>
                <a:schemeClr val="bg1"/>
              </a:solidFill>
            </a:endParaRPr>
          </a:p>
        </p:txBody>
      </p:sp>
      <p:sp>
        <p:nvSpPr>
          <p:cNvPr id="2" name="TextBox 1">
            <a:extLst>
              <a:ext uri="{FF2B5EF4-FFF2-40B4-BE49-F238E27FC236}">
                <a16:creationId xmlns:a16="http://schemas.microsoft.com/office/drawing/2014/main" id="{FFDA6594-9500-424B-B27E-C8D20FEC2B79}"/>
              </a:ext>
            </a:extLst>
          </p:cNvPr>
          <p:cNvSpPr txBox="1"/>
          <p:nvPr/>
        </p:nvSpPr>
        <p:spPr>
          <a:xfrm>
            <a:off x="4615779" y="5018596"/>
            <a:ext cx="11130380" cy="4401205"/>
          </a:xfrm>
          <a:prstGeom prst="rect">
            <a:avLst/>
          </a:prstGeom>
          <a:noFill/>
        </p:spPr>
        <p:txBody>
          <a:bodyPr wrap="square" rtlCol="0" anchor="t">
            <a:spAutoFit/>
          </a:bodyPr>
          <a:lstStyle/>
          <a:p>
            <a:pPr algn="just"/>
            <a:r>
              <a:rPr lang="en-US" sz="2000" dirty="0">
                <a:solidFill>
                  <a:schemeClr val="bg1"/>
                </a:solidFill>
              </a:rPr>
              <a:t>In this era of information explosion, this poses challenges in continuing the current conventional way to analyze association rules. Often these conventional methods do not show the underlying complex relationships between different items. Besides that, the conventional interface of the analytical software lack of interactivity between the graphs and the underlying model. </a:t>
            </a:r>
          </a:p>
          <a:p>
            <a:pPr algn="just"/>
            <a:endParaRPr lang="en-US" sz="2000" dirty="0">
              <a:solidFill>
                <a:schemeClr val="bg1"/>
              </a:solidFill>
            </a:endParaRPr>
          </a:p>
          <a:p>
            <a:pPr algn="just"/>
            <a:r>
              <a:rPr lang="en-US" sz="2000" dirty="0">
                <a:solidFill>
                  <a:schemeClr val="bg1"/>
                </a:solidFill>
              </a:rPr>
              <a:t>Our motivation was sparked by a general lack of interactivity in the way of analyzing association rules and lack of interactivity in model building and the relevant visualization.</a:t>
            </a:r>
          </a:p>
          <a:p>
            <a:pPr algn="just"/>
            <a:endParaRPr lang="en-US" sz="2000" dirty="0">
              <a:solidFill>
                <a:schemeClr val="bg1"/>
              </a:solidFill>
            </a:endParaRPr>
          </a:p>
          <a:p>
            <a:pPr algn="just"/>
            <a:r>
              <a:rPr lang="en-US" sz="2000" dirty="0">
                <a:solidFill>
                  <a:schemeClr val="bg1"/>
                </a:solidFill>
              </a:rPr>
              <a:t>Hence, in this research, an alternative way to visualize the association rules is presented. Demonstrations are also included to show interactivity functions are integrated into the application to provide a more seamless process in calibrating the model and visualizing the association rules. The designed application will provide users more control and flexibility.</a:t>
            </a:r>
            <a:r>
              <a:rPr lang="en-US" sz="2000" dirty="0">
                <a:solidFill>
                  <a:schemeClr val="bg1"/>
                </a:solidFill>
                <a:latin typeface="+mn-lt"/>
              </a:rPr>
              <a:t> </a:t>
            </a:r>
          </a:p>
          <a:p>
            <a:pPr algn="just"/>
            <a:endParaRPr lang="en-US" sz="1600" dirty="0">
              <a:solidFill>
                <a:schemeClr val="bg1"/>
              </a:solidFill>
              <a:latin typeface="+mn-lt"/>
            </a:endParaRPr>
          </a:p>
          <a:p>
            <a:pPr algn="just"/>
            <a:endParaRPr lang="en-US" sz="2400" dirty="0">
              <a:solidFill>
                <a:schemeClr val="bg1"/>
              </a:solidFill>
            </a:endParaRPr>
          </a:p>
        </p:txBody>
      </p:sp>
      <p:sp>
        <p:nvSpPr>
          <p:cNvPr id="99" name="TextBox 98">
            <a:extLst>
              <a:ext uri="{FF2B5EF4-FFF2-40B4-BE49-F238E27FC236}">
                <a16:creationId xmlns:a16="http://schemas.microsoft.com/office/drawing/2014/main" id="{85B88AEE-85EB-402D-904D-803AB49CD4DD}"/>
              </a:ext>
            </a:extLst>
          </p:cNvPr>
          <p:cNvSpPr txBox="1"/>
          <p:nvPr/>
        </p:nvSpPr>
        <p:spPr>
          <a:xfrm>
            <a:off x="125738" y="15438474"/>
            <a:ext cx="4293273" cy="5355312"/>
          </a:xfrm>
          <a:prstGeom prst="rect">
            <a:avLst/>
          </a:prstGeom>
          <a:noFill/>
        </p:spPr>
        <p:txBody>
          <a:bodyPr wrap="square" rtlCol="0">
            <a:spAutoFit/>
          </a:bodyPr>
          <a:lstStyle/>
          <a:p>
            <a:pPr algn="just"/>
            <a:r>
              <a:rPr lang="en-US" sz="1800" dirty="0">
                <a:solidFill>
                  <a:schemeClr val="bg1">
                    <a:lumMod val="95000"/>
                  </a:schemeClr>
                </a:solidFill>
              </a:rPr>
              <a:t>The design of the visualization follows the following mantra by </a:t>
            </a:r>
            <a:r>
              <a:rPr lang="en-US" sz="1800" dirty="0" err="1">
                <a:solidFill>
                  <a:schemeClr val="bg1">
                    <a:lumMod val="95000"/>
                  </a:schemeClr>
                </a:solidFill>
              </a:rPr>
              <a:t>Shneiderman</a:t>
            </a:r>
            <a:r>
              <a:rPr lang="en-US" sz="1800" dirty="0">
                <a:solidFill>
                  <a:schemeClr val="bg1">
                    <a:lumMod val="95000"/>
                  </a:schemeClr>
                </a:solidFill>
              </a:rPr>
              <a:t> B.:</a:t>
            </a:r>
          </a:p>
          <a:p>
            <a:pPr algn="just"/>
            <a:endParaRPr lang="en-US" sz="1800" b="1" dirty="0">
              <a:solidFill>
                <a:schemeClr val="bg1">
                  <a:lumMod val="95000"/>
                </a:schemeClr>
              </a:solidFill>
            </a:endParaRPr>
          </a:p>
          <a:p>
            <a:pPr algn="ctr"/>
            <a:r>
              <a:rPr lang="en-US" sz="2400" b="1" dirty="0">
                <a:solidFill>
                  <a:schemeClr val="bg1">
                    <a:lumMod val="95000"/>
                  </a:schemeClr>
                </a:solidFill>
              </a:rPr>
              <a:t>“Overview first, zoom and filter, then details on demand”</a:t>
            </a:r>
            <a:endParaRPr lang="en-US" sz="2000" b="1" dirty="0">
              <a:solidFill>
                <a:schemeClr val="bg1">
                  <a:lumMod val="95000"/>
                </a:schemeClr>
              </a:solidFill>
            </a:endParaRPr>
          </a:p>
          <a:p>
            <a:pPr algn="just"/>
            <a:endParaRPr lang="en-US" sz="1800" dirty="0">
              <a:solidFill>
                <a:schemeClr val="bg1">
                  <a:lumMod val="95000"/>
                </a:schemeClr>
              </a:solidFill>
            </a:endParaRPr>
          </a:p>
          <a:p>
            <a:pPr algn="just"/>
            <a:r>
              <a:rPr lang="en-US" sz="1800" dirty="0">
                <a:solidFill>
                  <a:schemeClr val="bg1">
                    <a:lumMod val="95000"/>
                  </a:schemeClr>
                </a:solidFill>
              </a:rPr>
              <a:t>Pareto chart helps users to understand overall view on the distribution of product sold. This visualization helps user to know what are the top sales items in the transaction data.</a:t>
            </a:r>
          </a:p>
          <a:p>
            <a:pPr algn="just"/>
            <a:endParaRPr lang="en-US" sz="1800" dirty="0">
              <a:solidFill>
                <a:schemeClr val="bg1">
                  <a:lumMod val="95000"/>
                </a:schemeClr>
              </a:solidFill>
            </a:endParaRPr>
          </a:p>
          <a:p>
            <a:pPr algn="just"/>
            <a:r>
              <a:rPr lang="en-US" sz="1800" dirty="0">
                <a:solidFill>
                  <a:schemeClr val="bg1">
                    <a:lumMod val="95000"/>
                  </a:schemeClr>
                </a:solidFill>
              </a:rPr>
              <a:t>With pareto chart, the company can pick product combinations that do not have too low sales and with good measurements such as lift.</a:t>
            </a:r>
          </a:p>
        </p:txBody>
      </p:sp>
      <p:sp>
        <p:nvSpPr>
          <p:cNvPr id="121" name="Content Placeholder 2">
            <a:extLst>
              <a:ext uri="{FF2B5EF4-FFF2-40B4-BE49-F238E27FC236}">
                <a16:creationId xmlns:a16="http://schemas.microsoft.com/office/drawing/2014/main" id="{60E76675-7291-4893-8341-3F9C5879CF07}"/>
              </a:ext>
            </a:extLst>
          </p:cNvPr>
          <p:cNvSpPr txBox="1">
            <a:spLocks/>
          </p:cNvSpPr>
          <p:nvPr/>
        </p:nvSpPr>
        <p:spPr>
          <a:xfrm>
            <a:off x="6603993" y="4286751"/>
            <a:ext cx="6703005" cy="618391"/>
          </a:xfrm>
          <a:prstGeom prst="rect">
            <a:avLst/>
          </a:prstGeom>
          <a:ln>
            <a:noFill/>
          </a:ln>
        </p:spPr>
        <p:txBody>
          <a:bodyPr vert="horz" lIns="91546" tIns="45773" rIns="91546" bIns="45773" rtlCol="0">
            <a:noAutofit/>
          </a:bodyPr>
          <a:lst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a:lstStyle>
          <a:p>
            <a:pPr marL="0" indent="0" algn="ctr">
              <a:buNone/>
            </a:pPr>
            <a:r>
              <a:rPr lang="en-US" sz="3200" b="1" dirty="0">
                <a:solidFill>
                  <a:schemeClr val="bg1"/>
                </a:solidFill>
              </a:rPr>
              <a:t>Introduction and Motivation</a:t>
            </a:r>
            <a:endParaRPr lang="en-US" sz="2400" dirty="0">
              <a:solidFill>
                <a:schemeClr val="bg1"/>
              </a:solidFill>
            </a:endParaRPr>
          </a:p>
        </p:txBody>
      </p:sp>
      <p:sp>
        <p:nvSpPr>
          <p:cNvPr id="145" name="Title 1">
            <a:extLst>
              <a:ext uri="{FF2B5EF4-FFF2-40B4-BE49-F238E27FC236}">
                <a16:creationId xmlns:a16="http://schemas.microsoft.com/office/drawing/2014/main" id="{3A7E70E8-A49A-4E93-9508-397165C62F15}"/>
              </a:ext>
            </a:extLst>
          </p:cNvPr>
          <p:cNvSpPr txBox="1">
            <a:spLocks/>
          </p:cNvSpPr>
          <p:nvPr/>
        </p:nvSpPr>
        <p:spPr>
          <a:xfrm>
            <a:off x="4550708" y="3228105"/>
            <a:ext cx="10054717" cy="1112585"/>
          </a:xfrm>
          <a:prstGeom prst="rect">
            <a:avLst/>
          </a:prstGeom>
        </p:spPr>
        <p:txBody>
          <a:bodyPr vert="horz" lIns="91546" tIns="45773" rIns="91546" bIns="45773" rtlCol="0" anchor="ctr">
            <a:noAutofit/>
          </a:bodyPr>
          <a:lstStyle>
            <a:lvl1pPr algn="l" defTabSz="2160087" rtl="0" eaLnBrk="1" latinLnBrk="0" hangingPunct="1">
              <a:lnSpc>
                <a:spcPct val="90000"/>
              </a:lnSpc>
              <a:spcBef>
                <a:spcPct val="0"/>
              </a:spcBef>
              <a:buNone/>
              <a:defRPr sz="10394" kern="1200">
                <a:solidFill>
                  <a:schemeClr val="tx1"/>
                </a:solidFill>
                <a:latin typeface="+mj-lt"/>
                <a:ea typeface="+mj-ea"/>
                <a:cs typeface="+mj-cs"/>
              </a:defRPr>
            </a:lvl1pPr>
          </a:lstStyle>
          <a:p>
            <a:r>
              <a:rPr lang="en-SG" sz="3600" i="1" dirty="0">
                <a:solidFill>
                  <a:schemeClr val="bg1"/>
                </a:solidFill>
                <a:latin typeface="Adobe Garamond Pro Bold"/>
                <a:cs typeface="Biome Light" panose="020B0502040204020203" pitchFamily="34" charset="0"/>
              </a:rPr>
              <a:t>Jun Haur LOK, Xingwen WANG, Shifeng XU</a:t>
            </a:r>
          </a:p>
        </p:txBody>
      </p:sp>
      <p:sp>
        <p:nvSpPr>
          <p:cNvPr id="199" name="矩形: 圆角 6">
            <a:extLst>
              <a:ext uri="{FF2B5EF4-FFF2-40B4-BE49-F238E27FC236}">
                <a16:creationId xmlns:a16="http://schemas.microsoft.com/office/drawing/2014/main" id="{E948D24E-FAB6-458C-95DD-F3E3CA3D6D9D}"/>
              </a:ext>
            </a:extLst>
          </p:cNvPr>
          <p:cNvSpPr/>
          <p:nvPr/>
        </p:nvSpPr>
        <p:spPr>
          <a:xfrm>
            <a:off x="6407142" y="4234413"/>
            <a:ext cx="6918944" cy="620627"/>
          </a:xfrm>
          <a:prstGeom prst="roundRect">
            <a:avLst>
              <a:gd name="adj" fmla="val 50000"/>
            </a:avLst>
          </a:prstGeom>
          <a:noFill/>
          <a:ln w="38100">
            <a:solidFill>
              <a:schemeClr val="bg2">
                <a:lumMod val="60000"/>
                <a:lumOff val="40000"/>
              </a:schemeClr>
            </a:solidFill>
          </a:ln>
          <a:effectLst>
            <a:glow rad="88900">
              <a:schemeClr val="accent3">
                <a:alpha val="40000"/>
              </a:schemeClr>
            </a:glow>
            <a:outerShdw blurRad="50800" dist="38100" dir="8100000" algn="tr" rotWithShape="0">
              <a:prstClr val="black">
                <a:alpha val="40000"/>
              </a:prstClr>
            </a:out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Freeform 28">
            <a:extLst>
              <a:ext uri="{FF2B5EF4-FFF2-40B4-BE49-F238E27FC236}">
                <a16:creationId xmlns:a16="http://schemas.microsoft.com/office/drawing/2014/main" id="{01BA8E41-9B84-4D42-A80F-0092742FEF4D}"/>
              </a:ext>
            </a:extLst>
          </p:cNvPr>
          <p:cNvSpPr>
            <a:spLocks noEditPoints="1"/>
          </p:cNvSpPr>
          <p:nvPr/>
        </p:nvSpPr>
        <p:spPr bwMode="auto">
          <a:xfrm>
            <a:off x="6603994" y="4370368"/>
            <a:ext cx="328612" cy="327025"/>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p:spPr>
        <p:txBody>
          <a:bodyPr/>
          <a:lstStyle/>
          <a:p>
            <a:pPr defTabSz="685754" eaLnBrk="1" fontAlgn="auto" hangingPunct="1">
              <a:spcBef>
                <a:spcPts val="0"/>
              </a:spcBef>
              <a:spcAft>
                <a:spcPts val="0"/>
              </a:spcAft>
              <a:defRPr/>
            </a:pPr>
            <a:endParaRPr lang="zh-CN" altLang="en-US" sz="1350">
              <a:latin typeface="+mn-lt"/>
              <a:ea typeface="+mn-ea"/>
            </a:endParaRPr>
          </a:p>
        </p:txBody>
      </p:sp>
      <p:sp>
        <p:nvSpPr>
          <p:cNvPr id="207" name="矩形: 圆角 6">
            <a:extLst>
              <a:ext uri="{FF2B5EF4-FFF2-40B4-BE49-F238E27FC236}">
                <a16:creationId xmlns:a16="http://schemas.microsoft.com/office/drawing/2014/main" id="{F7409266-B354-4502-8537-973554994F22}"/>
              </a:ext>
            </a:extLst>
          </p:cNvPr>
          <p:cNvSpPr/>
          <p:nvPr/>
        </p:nvSpPr>
        <p:spPr>
          <a:xfrm>
            <a:off x="84349" y="4311683"/>
            <a:ext cx="4297325" cy="741085"/>
          </a:xfrm>
          <a:prstGeom prst="roundRect">
            <a:avLst>
              <a:gd name="adj" fmla="val 50000"/>
            </a:avLst>
          </a:prstGeom>
          <a:noFill/>
          <a:ln w="38100">
            <a:solidFill>
              <a:schemeClr val="bg2">
                <a:lumMod val="60000"/>
                <a:lumOff val="40000"/>
              </a:schemeClr>
            </a:solidFill>
          </a:ln>
          <a:effectLst>
            <a:glow rad="88900">
              <a:schemeClr val="accent3">
                <a:alpha val="40000"/>
              </a:schemeClr>
            </a:glow>
            <a:outerShdw blurRad="50800" dist="38100" dir="8100000" algn="tr" rotWithShape="0">
              <a:prstClr val="black">
                <a:alpha val="40000"/>
              </a:prstClr>
            </a:out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27">
            <a:extLst>
              <a:ext uri="{FF2B5EF4-FFF2-40B4-BE49-F238E27FC236}">
                <a16:creationId xmlns:a16="http://schemas.microsoft.com/office/drawing/2014/main" id="{04E9D83B-7744-42BE-9EB7-5BC4A69F2B5F}"/>
              </a:ext>
            </a:extLst>
          </p:cNvPr>
          <p:cNvSpPr/>
          <p:nvPr/>
        </p:nvSpPr>
        <p:spPr>
          <a:xfrm>
            <a:off x="146052" y="4497338"/>
            <a:ext cx="4123970" cy="400110"/>
          </a:xfrm>
          <a:prstGeom prst="rect">
            <a:avLst/>
          </a:prstGeom>
        </p:spPr>
        <p:txBody>
          <a:bodyPr wrap="square">
            <a:spAutoFit/>
          </a:bodyPr>
          <a:lstStyle/>
          <a:p>
            <a:pPr marL="0" indent="0" algn="ctr">
              <a:buNone/>
            </a:pPr>
            <a:r>
              <a:rPr lang="en-US" sz="2000" b="1" dirty="0">
                <a:solidFill>
                  <a:schemeClr val="bg1"/>
                </a:solidFill>
              </a:rPr>
              <a:t>Network Visualization</a:t>
            </a:r>
          </a:p>
        </p:txBody>
      </p:sp>
      <p:sp>
        <p:nvSpPr>
          <p:cNvPr id="209" name="矩形: 圆角 6">
            <a:extLst>
              <a:ext uri="{FF2B5EF4-FFF2-40B4-BE49-F238E27FC236}">
                <a16:creationId xmlns:a16="http://schemas.microsoft.com/office/drawing/2014/main" id="{3B54D9BD-0452-45E2-ADC9-0FB96F4684B3}"/>
              </a:ext>
            </a:extLst>
          </p:cNvPr>
          <p:cNvSpPr/>
          <p:nvPr/>
        </p:nvSpPr>
        <p:spPr>
          <a:xfrm>
            <a:off x="189191" y="10208575"/>
            <a:ext cx="3958786" cy="1102912"/>
          </a:xfrm>
          <a:prstGeom prst="roundRect">
            <a:avLst>
              <a:gd name="adj" fmla="val 50000"/>
            </a:avLst>
          </a:prstGeom>
          <a:noFill/>
          <a:ln w="38100">
            <a:solidFill>
              <a:schemeClr val="bg2">
                <a:lumMod val="60000"/>
                <a:lumOff val="40000"/>
              </a:schemeClr>
            </a:solidFill>
          </a:ln>
          <a:effectLst>
            <a:glow rad="88900">
              <a:schemeClr val="accent3">
                <a:alpha val="40000"/>
              </a:schemeClr>
            </a:glow>
            <a:outerShdw blurRad="50800" dist="38100" dir="8100000" algn="tr" rotWithShape="0">
              <a:prstClr val="black">
                <a:alpha val="40000"/>
              </a:prstClr>
            </a:out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0" name="Group 82">
            <a:extLst>
              <a:ext uri="{FF2B5EF4-FFF2-40B4-BE49-F238E27FC236}">
                <a16:creationId xmlns:a16="http://schemas.microsoft.com/office/drawing/2014/main" id="{A2B3C95F-5C74-4484-B9D6-3AF3DCD6D670}"/>
              </a:ext>
            </a:extLst>
          </p:cNvPr>
          <p:cNvGrpSpPr/>
          <p:nvPr/>
        </p:nvGrpSpPr>
        <p:grpSpPr>
          <a:xfrm>
            <a:off x="414127" y="10564912"/>
            <a:ext cx="275994" cy="298994"/>
            <a:chOff x="6941027" y="4788593"/>
            <a:chExt cx="359392" cy="389342"/>
          </a:xfrm>
          <a:solidFill>
            <a:schemeClr val="bg1"/>
          </a:solidFill>
        </p:grpSpPr>
        <p:sp>
          <p:nvSpPr>
            <p:cNvPr id="211" name="Freeform 132">
              <a:extLst>
                <a:ext uri="{FF2B5EF4-FFF2-40B4-BE49-F238E27FC236}">
                  <a16:creationId xmlns:a16="http://schemas.microsoft.com/office/drawing/2014/main" id="{358F5FF1-7998-44C6-AA0D-F5BCFD314503}"/>
                </a:ext>
              </a:extLst>
            </p:cNvPr>
            <p:cNvSpPr>
              <a:spLocks/>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212" name="Freeform 133">
              <a:extLst>
                <a:ext uri="{FF2B5EF4-FFF2-40B4-BE49-F238E27FC236}">
                  <a16:creationId xmlns:a16="http://schemas.microsoft.com/office/drawing/2014/main" id="{43D27C0C-CDBD-469C-B47A-2E0D499D64BF}"/>
                </a:ext>
              </a:extLst>
            </p:cNvPr>
            <p:cNvSpPr>
              <a:spLocks/>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213" name="Rectangle 134">
              <a:extLst>
                <a:ext uri="{FF2B5EF4-FFF2-40B4-BE49-F238E27FC236}">
                  <a16:creationId xmlns:a16="http://schemas.microsoft.com/office/drawing/2014/main" id="{918F1CC6-1293-4AD6-BE98-1F7BDC2E4D99}"/>
                </a:ext>
              </a:extLst>
            </p:cNvPr>
            <p:cNvSpPr>
              <a:spLocks noChangeArrowheads="1"/>
            </p:cNvSpPr>
            <p:nvPr/>
          </p:nvSpPr>
          <p:spPr bwMode="auto">
            <a:xfrm>
              <a:off x="6941027" y="4970784"/>
              <a:ext cx="207151" cy="207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grpSp>
      <p:grpSp>
        <p:nvGrpSpPr>
          <p:cNvPr id="18" name="Group 17">
            <a:extLst>
              <a:ext uri="{FF2B5EF4-FFF2-40B4-BE49-F238E27FC236}">
                <a16:creationId xmlns:a16="http://schemas.microsoft.com/office/drawing/2014/main" id="{9ABB60D8-DE91-4532-A870-7618114C8427}"/>
              </a:ext>
            </a:extLst>
          </p:cNvPr>
          <p:cNvGrpSpPr/>
          <p:nvPr/>
        </p:nvGrpSpPr>
        <p:grpSpPr>
          <a:xfrm>
            <a:off x="4817111" y="111831"/>
            <a:ext cx="9456923" cy="3568029"/>
            <a:chOff x="4817111" y="111831"/>
            <a:chExt cx="9456923" cy="3568029"/>
          </a:xfrm>
        </p:grpSpPr>
        <p:sp>
          <p:nvSpPr>
            <p:cNvPr id="698" name="Title 1">
              <a:extLst>
                <a:ext uri="{FF2B5EF4-FFF2-40B4-BE49-F238E27FC236}">
                  <a16:creationId xmlns:a16="http://schemas.microsoft.com/office/drawing/2014/main" id="{84963418-540B-434A-B309-133A29C1261E}"/>
                </a:ext>
              </a:extLst>
            </p:cNvPr>
            <p:cNvSpPr txBox="1">
              <a:spLocks/>
            </p:cNvSpPr>
            <p:nvPr/>
          </p:nvSpPr>
          <p:spPr>
            <a:xfrm>
              <a:off x="4817111" y="1084824"/>
              <a:ext cx="9062675" cy="2595036"/>
            </a:xfrm>
            <a:prstGeom prst="rect">
              <a:avLst/>
            </a:prstGeom>
            <a:noFill/>
            <a:ln>
              <a:noFill/>
            </a:ln>
          </p:spPr>
          <p:txBody>
            <a:bodyPr vert="horz" lIns="91546" tIns="45773" rIns="91546" bIns="45773" rtlCol="0" anchor="ctr">
              <a:noAutofit/>
            </a:bodyPr>
            <a:lstStyle>
              <a:lvl1pPr algn="l" defTabSz="2160087" rtl="0" eaLnBrk="1" latinLnBrk="0" hangingPunct="1">
                <a:lnSpc>
                  <a:spcPct val="90000"/>
                </a:lnSpc>
                <a:spcBef>
                  <a:spcPct val="0"/>
                </a:spcBef>
                <a:buNone/>
                <a:defRPr sz="10394" kern="1200">
                  <a:solidFill>
                    <a:schemeClr val="tx1"/>
                  </a:solidFill>
                  <a:latin typeface="+mj-lt"/>
                  <a:ea typeface="+mj-ea"/>
                  <a:cs typeface="+mj-cs"/>
                </a:defRPr>
              </a:lvl1pPr>
            </a:lstStyle>
            <a:p>
              <a:r>
                <a:rPr lang="en-US" sz="5400" b="1" i="1" dirty="0">
                  <a:ln cap="rnd" cmpd="dbl">
                    <a:gradFill>
                      <a:gsLst>
                        <a:gs pos="0">
                          <a:schemeClr val="accent1">
                            <a:lumMod val="5000"/>
                            <a:lumOff val="95000"/>
                            <a:alpha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atin typeface="Bodoni MT Poster Compressed" panose="02070706080601050204" pitchFamily="18" charset="0"/>
                  <a:cs typeface="Biome Light" panose="020B0502040204020203" pitchFamily="34" charset="0"/>
                </a:rPr>
                <a:t>- Navigating through Grocery Maze By  using Interactive Network Visualization</a:t>
              </a:r>
              <a:endParaRPr lang="en-SG" sz="6600" b="1" i="1" dirty="0">
                <a:ln cap="rnd" cmpd="dbl">
                  <a:gradFill>
                    <a:gsLst>
                      <a:gs pos="0">
                        <a:schemeClr val="accent1">
                          <a:lumMod val="5000"/>
                          <a:lumOff val="95000"/>
                          <a:alpha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atin typeface="Bodoni MT Poster Compressed" panose="02070706080601050204" pitchFamily="18" charset="0"/>
                <a:cs typeface="Biome Light" panose="020B0502040204020203" pitchFamily="34" charset="0"/>
              </a:endParaRPr>
            </a:p>
          </p:txBody>
        </p:sp>
        <p:sp>
          <p:nvSpPr>
            <p:cNvPr id="160" name="Freeform 925">
              <a:extLst>
                <a:ext uri="{FF2B5EF4-FFF2-40B4-BE49-F238E27FC236}">
                  <a16:creationId xmlns:a16="http://schemas.microsoft.com/office/drawing/2014/main" id="{6E26C9CA-15B3-4C67-9D1E-127439785D51}"/>
                </a:ext>
              </a:extLst>
            </p:cNvPr>
            <p:cNvSpPr>
              <a:spLocks/>
            </p:cNvSpPr>
            <p:nvPr/>
          </p:nvSpPr>
          <p:spPr bwMode="auto">
            <a:xfrm rot="152974" flipH="1">
              <a:off x="6556310" y="547158"/>
              <a:ext cx="17844"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zh-CN" altLang="en-US" sz="1350">
                <a:latin typeface="+mn-lt"/>
                <a:ea typeface="+mn-ea"/>
              </a:endParaRPr>
            </a:p>
          </p:txBody>
        </p:sp>
        <p:sp>
          <p:nvSpPr>
            <p:cNvPr id="14" name="Rectangle 13">
              <a:extLst>
                <a:ext uri="{FF2B5EF4-FFF2-40B4-BE49-F238E27FC236}">
                  <a16:creationId xmlns:a16="http://schemas.microsoft.com/office/drawing/2014/main" id="{877AC996-26F7-45B1-BDD4-7413CF00C67B}"/>
                </a:ext>
              </a:extLst>
            </p:cNvPr>
            <p:cNvSpPr/>
            <p:nvPr/>
          </p:nvSpPr>
          <p:spPr>
            <a:xfrm>
              <a:off x="4904480" y="111831"/>
              <a:ext cx="9369554" cy="1446550"/>
            </a:xfrm>
            <a:prstGeom prst="rect">
              <a:avLst/>
            </a:prstGeom>
          </p:spPr>
          <p:txBody>
            <a:bodyPr wrap="square">
              <a:spAutoFit/>
            </a:bodyPr>
            <a:lstStyle/>
            <a:p>
              <a:r>
                <a:rPr lang="en-US" sz="8800" b="1" dirty="0">
                  <a:ln cap="rnd" cmpd="dbl">
                    <a:gradFill>
                      <a:gsLst>
                        <a:gs pos="0">
                          <a:schemeClr val="accent1">
                            <a:lumMod val="5000"/>
                            <a:lumOff val="95000"/>
                            <a:alpha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atin typeface="Bodoni MT Poster Compressed" panose="02070706080601050204" pitchFamily="18" charset="0"/>
                  <a:cs typeface="Biome Light" panose="020B0502040204020203" pitchFamily="34" charset="0"/>
                </a:rPr>
                <a:t>Grocery Maze</a:t>
              </a:r>
              <a:endParaRPr lang="en-US" sz="8800" dirty="0"/>
            </a:p>
          </p:txBody>
        </p:sp>
      </p:grpSp>
      <p:grpSp>
        <p:nvGrpSpPr>
          <p:cNvPr id="5" name="Group 4">
            <a:extLst>
              <a:ext uri="{FF2B5EF4-FFF2-40B4-BE49-F238E27FC236}">
                <a16:creationId xmlns:a16="http://schemas.microsoft.com/office/drawing/2014/main" id="{03DED0FA-5581-4389-B271-2BF128CD57D5}"/>
              </a:ext>
            </a:extLst>
          </p:cNvPr>
          <p:cNvGrpSpPr>
            <a:grpSpLocks noChangeAspect="1"/>
          </p:cNvGrpSpPr>
          <p:nvPr/>
        </p:nvGrpSpPr>
        <p:grpSpPr>
          <a:xfrm>
            <a:off x="15823963" y="218753"/>
            <a:ext cx="4362487" cy="3806961"/>
            <a:chOff x="12983045" y="763929"/>
            <a:chExt cx="5640620" cy="4922334"/>
          </a:xfrm>
          <a:solidFill>
            <a:schemeClr val="bg1"/>
          </a:solidFill>
        </p:grpSpPr>
        <p:grpSp>
          <p:nvGrpSpPr>
            <p:cNvPr id="277" name="组合 48">
              <a:extLst>
                <a:ext uri="{FF2B5EF4-FFF2-40B4-BE49-F238E27FC236}">
                  <a16:creationId xmlns:a16="http://schemas.microsoft.com/office/drawing/2014/main" id="{13E787E8-BDC9-4AD6-8491-DD30A4FA550D}"/>
                </a:ext>
              </a:extLst>
            </p:cNvPr>
            <p:cNvGrpSpPr>
              <a:grpSpLocks noChangeAspect="1"/>
            </p:cNvGrpSpPr>
            <p:nvPr/>
          </p:nvGrpSpPr>
          <p:grpSpPr>
            <a:xfrm>
              <a:off x="12983045" y="763929"/>
              <a:ext cx="5640620" cy="4922334"/>
              <a:chOff x="2051720" y="1340768"/>
              <a:chExt cx="4464496" cy="3816424"/>
            </a:xfrm>
            <a:grpFill/>
          </p:grpSpPr>
          <p:sp>
            <p:nvSpPr>
              <p:cNvPr id="278" name="椭圆 44">
                <a:extLst>
                  <a:ext uri="{FF2B5EF4-FFF2-40B4-BE49-F238E27FC236}">
                    <a16:creationId xmlns:a16="http://schemas.microsoft.com/office/drawing/2014/main" id="{977517A4-F598-4EDA-8D98-B4C2DC521500}"/>
                  </a:ext>
                </a:extLst>
              </p:cNvPr>
              <p:cNvSpPr/>
              <p:nvPr/>
            </p:nvSpPr>
            <p:spPr>
              <a:xfrm>
                <a:off x="2411760" y="1700808"/>
                <a:ext cx="3744416" cy="1872208"/>
              </a:xfrm>
              <a:custGeom>
                <a:avLst/>
                <a:gdLst/>
                <a:ahLst/>
                <a:cxnLst/>
                <a:rect l="l" t="t"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42">
                <a:extLst>
                  <a:ext uri="{FF2B5EF4-FFF2-40B4-BE49-F238E27FC236}">
                    <a16:creationId xmlns:a16="http://schemas.microsoft.com/office/drawing/2014/main" id="{67C738A9-539B-4E2D-8AF2-8110A68DEC92}"/>
                  </a:ext>
                </a:extLst>
              </p:cNvPr>
              <p:cNvSpPr/>
              <p:nvPr/>
            </p:nvSpPr>
            <p:spPr>
              <a:xfrm>
                <a:off x="2699792" y="1988840"/>
                <a:ext cx="3168352" cy="3168352"/>
              </a:xfrm>
              <a:prstGeom prst="ellipse">
                <a:avLst/>
              </a:prstGeom>
              <a:grpFill/>
              <a:ln w="381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43">
                <a:extLst>
                  <a:ext uri="{FF2B5EF4-FFF2-40B4-BE49-F238E27FC236}">
                    <a16:creationId xmlns:a16="http://schemas.microsoft.com/office/drawing/2014/main" id="{06923B8A-42B6-42AF-AE0A-B6D0422F87E6}"/>
                  </a:ext>
                </a:extLst>
              </p:cNvPr>
              <p:cNvSpPr/>
              <p:nvPr/>
            </p:nvSpPr>
            <p:spPr>
              <a:xfrm>
                <a:off x="2051720" y="2996952"/>
                <a:ext cx="1152128" cy="1152128"/>
              </a:xfrm>
              <a:prstGeom prst="ellipse">
                <a:avLst/>
              </a:prstGeom>
              <a:grpFill/>
              <a:ln w="28575">
                <a:solidFill>
                  <a:srgbClr val="0033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45">
                <a:extLst>
                  <a:ext uri="{FF2B5EF4-FFF2-40B4-BE49-F238E27FC236}">
                    <a16:creationId xmlns:a16="http://schemas.microsoft.com/office/drawing/2014/main" id="{55DC0BF3-81E0-46C1-88AC-8EA9D3801566}"/>
                  </a:ext>
                </a:extLst>
              </p:cNvPr>
              <p:cNvSpPr/>
              <p:nvPr/>
            </p:nvSpPr>
            <p:spPr>
              <a:xfrm>
                <a:off x="5364088" y="2996952"/>
                <a:ext cx="1152128" cy="1152128"/>
              </a:xfrm>
              <a:prstGeom prst="ellipse">
                <a:avLst/>
              </a:prstGeom>
              <a:grpFill/>
              <a:ln w="28575">
                <a:solidFill>
                  <a:srgbClr val="0033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46">
                <a:extLst>
                  <a:ext uri="{FF2B5EF4-FFF2-40B4-BE49-F238E27FC236}">
                    <a16:creationId xmlns:a16="http://schemas.microsoft.com/office/drawing/2014/main" id="{D663D567-B715-4FD6-943D-4294C6AD0782}"/>
                  </a:ext>
                </a:extLst>
              </p:cNvPr>
              <p:cNvSpPr/>
              <p:nvPr/>
            </p:nvSpPr>
            <p:spPr>
              <a:xfrm>
                <a:off x="3707904" y="1340768"/>
                <a:ext cx="1152128" cy="1152128"/>
              </a:xfrm>
              <a:prstGeom prst="ellipse">
                <a:avLst/>
              </a:prstGeom>
              <a:grpFill/>
              <a:ln w="28575">
                <a:solidFill>
                  <a:srgbClr val="0033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4" name="上箭头 49">
              <a:extLst>
                <a:ext uri="{FF2B5EF4-FFF2-40B4-BE49-F238E27FC236}">
                  <a16:creationId xmlns:a16="http://schemas.microsoft.com/office/drawing/2014/main" id="{9CB9C451-28EC-4D15-B81A-83E0FCD8A833}"/>
                </a:ext>
              </a:extLst>
            </p:cNvPr>
            <p:cNvSpPr/>
            <p:nvPr/>
          </p:nvSpPr>
          <p:spPr>
            <a:xfrm>
              <a:off x="15498284" y="2344484"/>
              <a:ext cx="551666" cy="2621700"/>
            </a:xfrm>
            <a:prstGeom prst="upArrow">
              <a:avLst/>
            </a:prstGeom>
            <a:grpFill/>
            <a:ln w="28575">
              <a:solidFill>
                <a:srgbClr val="0033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圆角右箭头 50">
              <a:extLst>
                <a:ext uri="{FF2B5EF4-FFF2-40B4-BE49-F238E27FC236}">
                  <a16:creationId xmlns:a16="http://schemas.microsoft.com/office/drawing/2014/main" id="{895C6F19-B240-47A5-9E8D-608DA95F2B3C}"/>
                </a:ext>
              </a:extLst>
            </p:cNvPr>
            <p:cNvSpPr/>
            <p:nvPr/>
          </p:nvSpPr>
          <p:spPr>
            <a:xfrm>
              <a:off x="15958291" y="3379692"/>
              <a:ext cx="1022810" cy="1586492"/>
            </a:xfrm>
            <a:prstGeom prst="bentArrow">
              <a:avLst>
                <a:gd name="adj1" fmla="val 25000"/>
                <a:gd name="adj2" fmla="val 25000"/>
                <a:gd name="adj3" fmla="val 34946"/>
                <a:gd name="adj4" fmla="val 43750"/>
              </a:avLst>
            </a:prstGeom>
            <a:grpFill/>
            <a:ln w="28575">
              <a:solidFill>
                <a:srgbClr val="0033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圆角右箭头 52">
              <a:extLst>
                <a:ext uri="{FF2B5EF4-FFF2-40B4-BE49-F238E27FC236}">
                  <a16:creationId xmlns:a16="http://schemas.microsoft.com/office/drawing/2014/main" id="{EF2955FD-5A9B-4469-8335-7597FA7110E6}"/>
                </a:ext>
              </a:extLst>
            </p:cNvPr>
            <p:cNvSpPr/>
            <p:nvPr/>
          </p:nvSpPr>
          <p:spPr>
            <a:xfrm flipH="1">
              <a:off x="14566693" y="3379692"/>
              <a:ext cx="1022810" cy="1586492"/>
            </a:xfrm>
            <a:prstGeom prst="bentArrow">
              <a:avLst>
                <a:gd name="adj1" fmla="val 25000"/>
                <a:gd name="adj2" fmla="val 25000"/>
                <a:gd name="adj3" fmla="val 34946"/>
                <a:gd name="adj4" fmla="val 43750"/>
              </a:avLst>
            </a:prstGeom>
            <a:grpFill/>
            <a:ln w="28575">
              <a:solidFill>
                <a:srgbClr val="0033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4" name="椭圆 50">
            <a:extLst>
              <a:ext uri="{FF2B5EF4-FFF2-40B4-BE49-F238E27FC236}">
                <a16:creationId xmlns:a16="http://schemas.microsoft.com/office/drawing/2014/main" id="{897F6653-0988-4261-9758-1319151B05AF}"/>
              </a:ext>
            </a:extLst>
          </p:cNvPr>
          <p:cNvSpPr>
            <a:spLocks noChangeAspect="1"/>
          </p:cNvSpPr>
          <p:nvPr/>
        </p:nvSpPr>
        <p:spPr>
          <a:xfrm>
            <a:off x="17505256" y="2828948"/>
            <a:ext cx="980438" cy="980438"/>
          </a:xfrm>
          <a:prstGeom prst="ellips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34" name="Freeform 113">
            <a:extLst>
              <a:ext uri="{FF2B5EF4-FFF2-40B4-BE49-F238E27FC236}">
                <a16:creationId xmlns:a16="http://schemas.microsoft.com/office/drawing/2014/main" id="{612DBDD8-F2EC-46C9-9176-8EC127E94CD1}"/>
              </a:ext>
            </a:extLst>
          </p:cNvPr>
          <p:cNvSpPr>
            <a:spLocks noChangeAspect="1" noEditPoints="1"/>
          </p:cNvSpPr>
          <p:nvPr/>
        </p:nvSpPr>
        <p:spPr bwMode="auto">
          <a:xfrm>
            <a:off x="17617566" y="3016881"/>
            <a:ext cx="632759" cy="604720"/>
          </a:xfrm>
          <a:custGeom>
            <a:avLst/>
            <a:gdLst>
              <a:gd name="T0" fmla="*/ 19 w 67"/>
              <a:gd name="T1" fmla="*/ 16 h 64"/>
              <a:gd name="T2" fmla="*/ 22 w 67"/>
              <a:gd name="T3" fmla="*/ 19 h 64"/>
              <a:gd name="T4" fmla="*/ 36 w 67"/>
              <a:gd name="T5" fmla="*/ 38 h 64"/>
              <a:gd name="T6" fmla="*/ 29 w 67"/>
              <a:gd name="T7" fmla="*/ 32 h 64"/>
              <a:gd name="T8" fmla="*/ 62 w 67"/>
              <a:gd name="T9" fmla="*/ 25 h 64"/>
              <a:gd name="T10" fmla="*/ 65 w 67"/>
              <a:gd name="T11" fmla="*/ 30 h 64"/>
              <a:gd name="T12" fmla="*/ 63 w 67"/>
              <a:gd name="T13" fmla="*/ 48 h 64"/>
              <a:gd name="T14" fmla="*/ 63 w 67"/>
              <a:gd name="T15" fmla="*/ 61 h 64"/>
              <a:gd name="T16" fmla="*/ 56 w 67"/>
              <a:gd name="T17" fmla="*/ 64 h 64"/>
              <a:gd name="T18" fmla="*/ 47 w 67"/>
              <a:gd name="T19" fmla="*/ 56 h 64"/>
              <a:gd name="T20" fmla="*/ 33 w 67"/>
              <a:gd name="T21" fmla="*/ 61 h 64"/>
              <a:gd name="T22" fmla="*/ 26 w 67"/>
              <a:gd name="T23" fmla="*/ 64 h 64"/>
              <a:gd name="T24" fmla="*/ 17 w 67"/>
              <a:gd name="T25" fmla="*/ 55 h 64"/>
              <a:gd name="T26" fmla="*/ 19 w 67"/>
              <a:gd name="T27" fmla="*/ 48 h 64"/>
              <a:gd name="T28" fmla="*/ 22 w 67"/>
              <a:gd name="T29" fmla="*/ 46 h 64"/>
              <a:gd name="T30" fmla="*/ 0 w 67"/>
              <a:gd name="T31" fmla="*/ 23 h 64"/>
              <a:gd name="T32" fmla="*/ 37 w 67"/>
              <a:gd name="T33" fmla="*/ 0 h 64"/>
              <a:gd name="T34" fmla="*/ 32 w 67"/>
              <a:gd name="T35" fmla="*/ 11 h 64"/>
              <a:gd name="T36" fmla="*/ 54 w 67"/>
              <a:gd name="T37" fmla="*/ 11 h 64"/>
              <a:gd name="T38" fmla="*/ 48 w 67"/>
              <a:gd name="T39" fmla="*/ 0 h 64"/>
              <a:gd name="T40" fmla="*/ 29 w 67"/>
              <a:gd name="T41" fmla="*/ 42 h 64"/>
              <a:gd name="T42" fmla="*/ 33 w 67"/>
              <a:gd name="T43" fmla="*/ 48 h 64"/>
              <a:gd name="T44" fmla="*/ 36 w 67"/>
              <a:gd name="T45" fmla="*/ 49 h 64"/>
              <a:gd name="T46" fmla="*/ 29 w 67"/>
              <a:gd name="T47" fmla="*/ 42 h 64"/>
              <a:gd name="T48" fmla="*/ 51 w 67"/>
              <a:gd name="T49" fmla="*/ 42 h 64"/>
              <a:gd name="T50" fmla="*/ 54 w 67"/>
              <a:gd name="T51" fmla="*/ 46 h 64"/>
              <a:gd name="T52" fmla="*/ 47 w 67"/>
              <a:gd name="T53" fmla="*/ 42 h 64"/>
              <a:gd name="T54" fmla="*/ 40 w 67"/>
              <a:gd name="T55" fmla="*/ 49 h 64"/>
              <a:gd name="T56" fmla="*/ 47 w 67"/>
              <a:gd name="T57" fmla="*/ 42 h 64"/>
              <a:gd name="T58" fmla="*/ 47 w 67"/>
              <a:gd name="T59" fmla="*/ 38 h 64"/>
              <a:gd name="T60" fmla="*/ 40 w 67"/>
              <a:gd name="T61" fmla="*/ 32 h 64"/>
              <a:gd name="T62" fmla="*/ 51 w 67"/>
              <a:gd name="T63" fmla="*/ 38 h 64"/>
              <a:gd name="T64" fmla="*/ 57 w 67"/>
              <a:gd name="T65" fmla="*/ 32 h 64"/>
              <a:gd name="T66" fmla="*/ 51 w 67"/>
              <a:gd name="T67" fmla="*/ 38 h 64"/>
              <a:gd name="T68" fmla="*/ 56 w 67"/>
              <a:gd name="T69" fmla="*/ 51 h 64"/>
              <a:gd name="T70" fmla="*/ 53 w 67"/>
              <a:gd name="T71" fmla="*/ 52 h 64"/>
              <a:gd name="T72" fmla="*/ 53 w 67"/>
              <a:gd name="T73" fmla="*/ 58 h 64"/>
              <a:gd name="T74" fmla="*/ 59 w 67"/>
              <a:gd name="T75" fmla="*/ 58 h 64"/>
              <a:gd name="T76" fmla="*/ 59 w 67"/>
              <a:gd name="T77" fmla="*/ 52 h 64"/>
              <a:gd name="T78" fmla="*/ 26 w 67"/>
              <a:gd name="T79" fmla="*/ 51 h 64"/>
              <a:gd name="T80" fmla="*/ 23 w 67"/>
              <a:gd name="T81" fmla="*/ 52 h 64"/>
              <a:gd name="T82" fmla="*/ 23 w 67"/>
              <a:gd name="T83" fmla="*/ 58 h 64"/>
              <a:gd name="T84" fmla="*/ 29 w 67"/>
              <a:gd name="T85" fmla="*/ 58 h 64"/>
              <a:gd name="T86" fmla="*/ 29 w 67"/>
              <a:gd name="T87"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64">
                <a:moveTo>
                  <a:pt x="0" y="16"/>
                </a:moveTo>
                <a:cubicBezTo>
                  <a:pt x="19" y="16"/>
                  <a:pt x="19" y="16"/>
                  <a:pt x="19" y="16"/>
                </a:cubicBezTo>
                <a:cubicBezTo>
                  <a:pt x="22" y="16"/>
                  <a:pt x="22" y="16"/>
                  <a:pt x="22" y="16"/>
                </a:cubicBezTo>
                <a:cubicBezTo>
                  <a:pt x="22" y="19"/>
                  <a:pt x="22" y="19"/>
                  <a:pt x="22" y="19"/>
                </a:cubicBezTo>
                <a:cubicBezTo>
                  <a:pt x="27" y="38"/>
                  <a:pt x="27" y="38"/>
                  <a:pt x="27" y="38"/>
                </a:cubicBezTo>
                <a:cubicBezTo>
                  <a:pt x="36" y="38"/>
                  <a:pt x="36" y="38"/>
                  <a:pt x="36" y="38"/>
                </a:cubicBezTo>
                <a:cubicBezTo>
                  <a:pt x="36" y="32"/>
                  <a:pt x="36" y="32"/>
                  <a:pt x="36" y="32"/>
                </a:cubicBezTo>
                <a:cubicBezTo>
                  <a:pt x="29" y="32"/>
                  <a:pt x="29" y="32"/>
                  <a:pt x="29" y="32"/>
                </a:cubicBezTo>
                <a:cubicBezTo>
                  <a:pt x="28" y="25"/>
                  <a:pt x="28" y="25"/>
                  <a:pt x="28" y="25"/>
                </a:cubicBezTo>
                <a:cubicBezTo>
                  <a:pt x="62" y="25"/>
                  <a:pt x="62" y="25"/>
                  <a:pt x="62" y="25"/>
                </a:cubicBezTo>
                <a:cubicBezTo>
                  <a:pt x="67" y="25"/>
                  <a:pt x="67" y="25"/>
                  <a:pt x="67" y="25"/>
                </a:cubicBezTo>
                <a:cubicBezTo>
                  <a:pt x="65" y="30"/>
                  <a:pt x="65" y="30"/>
                  <a:pt x="65" y="30"/>
                </a:cubicBezTo>
                <a:cubicBezTo>
                  <a:pt x="61" y="46"/>
                  <a:pt x="61" y="46"/>
                  <a:pt x="61" y="46"/>
                </a:cubicBezTo>
                <a:cubicBezTo>
                  <a:pt x="62" y="47"/>
                  <a:pt x="62" y="47"/>
                  <a:pt x="63" y="48"/>
                </a:cubicBezTo>
                <a:cubicBezTo>
                  <a:pt x="65" y="50"/>
                  <a:pt x="66" y="52"/>
                  <a:pt x="66" y="55"/>
                </a:cubicBezTo>
                <a:cubicBezTo>
                  <a:pt x="66" y="57"/>
                  <a:pt x="65" y="60"/>
                  <a:pt x="63" y="61"/>
                </a:cubicBezTo>
                <a:cubicBezTo>
                  <a:pt x="63" y="61"/>
                  <a:pt x="63" y="61"/>
                  <a:pt x="63" y="61"/>
                </a:cubicBezTo>
                <a:cubicBezTo>
                  <a:pt x="61" y="63"/>
                  <a:pt x="59" y="64"/>
                  <a:pt x="56" y="64"/>
                </a:cubicBezTo>
                <a:cubicBezTo>
                  <a:pt x="54" y="64"/>
                  <a:pt x="51" y="63"/>
                  <a:pt x="50" y="61"/>
                </a:cubicBezTo>
                <a:cubicBezTo>
                  <a:pt x="48" y="60"/>
                  <a:pt x="47" y="58"/>
                  <a:pt x="47" y="56"/>
                </a:cubicBezTo>
                <a:cubicBezTo>
                  <a:pt x="36" y="56"/>
                  <a:pt x="36" y="56"/>
                  <a:pt x="36" y="56"/>
                </a:cubicBezTo>
                <a:cubicBezTo>
                  <a:pt x="35" y="58"/>
                  <a:pt x="34" y="60"/>
                  <a:pt x="33" y="61"/>
                </a:cubicBezTo>
                <a:cubicBezTo>
                  <a:pt x="33" y="61"/>
                  <a:pt x="33" y="61"/>
                  <a:pt x="33" y="61"/>
                </a:cubicBezTo>
                <a:cubicBezTo>
                  <a:pt x="31" y="63"/>
                  <a:pt x="29" y="64"/>
                  <a:pt x="26" y="64"/>
                </a:cubicBezTo>
                <a:cubicBezTo>
                  <a:pt x="24" y="64"/>
                  <a:pt x="21" y="63"/>
                  <a:pt x="19" y="61"/>
                </a:cubicBezTo>
                <a:cubicBezTo>
                  <a:pt x="18" y="60"/>
                  <a:pt x="17" y="57"/>
                  <a:pt x="17" y="55"/>
                </a:cubicBezTo>
                <a:cubicBezTo>
                  <a:pt x="17" y="52"/>
                  <a:pt x="18" y="50"/>
                  <a:pt x="19" y="48"/>
                </a:cubicBezTo>
                <a:cubicBezTo>
                  <a:pt x="19" y="48"/>
                  <a:pt x="19" y="48"/>
                  <a:pt x="19" y="48"/>
                </a:cubicBezTo>
                <a:cubicBezTo>
                  <a:pt x="19" y="48"/>
                  <a:pt x="19" y="48"/>
                  <a:pt x="19" y="48"/>
                </a:cubicBezTo>
                <a:cubicBezTo>
                  <a:pt x="20" y="47"/>
                  <a:pt x="21" y="47"/>
                  <a:pt x="22" y="46"/>
                </a:cubicBezTo>
                <a:cubicBezTo>
                  <a:pt x="16" y="23"/>
                  <a:pt x="16" y="23"/>
                  <a:pt x="16" y="23"/>
                </a:cubicBezTo>
                <a:cubicBezTo>
                  <a:pt x="0" y="23"/>
                  <a:pt x="0" y="23"/>
                  <a:pt x="0" y="23"/>
                </a:cubicBezTo>
                <a:cubicBezTo>
                  <a:pt x="0" y="16"/>
                  <a:pt x="0" y="16"/>
                  <a:pt x="0" y="16"/>
                </a:cubicBezTo>
                <a:close/>
                <a:moveTo>
                  <a:pt x="37" y="0"/>
                </a:moveTo>
                <a:cubicBezTo>
                  <a:pt x="37" y="11"/>
                  <a:pt x="37" y="11"/>
                  <a:pt x="37" y="11"/>
                </a:cubicBezTo>
                <a:cubicBezTo>
                  <a:pt x="32" y="11"/>
                  <a:pt x="32" y="11"/>
                  <a:pt x="32" y="11"/>
                </a:cubicBezTo>
                <a:cubicBezTo>
                  <a:pt x="43" y="22"/>
                  <a:pt x="43" y="22"/>
                  <a:pt x="43" y="22"/>
                </a:cubicBezTo>
                <a:cubicBezTo>
                  <a:pt x="54" y="11"/>
                  <a:pt x="54" y="11"/>
                  <a:pt x="54" y="11"/>
                </a:cubicBezTo>
                <a:cubicBezTo>
                  <a:pt x="48" y="11"/>
                  <a:pt x="48" y="11"/>
                  <a:pt x="48" y="11"/>
                </a:cubicBezTo>
                <a:cubicBezTo>
                  <a:pt x="48" y="0"/>
                  <a:pt x="48" y="0"/>
                  <a:pt x="48" y="0"/>
                </a:cubicBezTo>
                <a:cubicBezTo>
                  <a:pt x="37" y="0"/>
                  <a:pt x="37" y="0"/>
                  <a:pt x="37" y="0"/>
                </a:cubicBezTo>
                <a:close/>
                <a:moveTo>
                  <a:pt x="29" y="42"/>
                </a:moveTo>
                <a:cubicBezTo>
                  <a:pt x="30" y="46"/>
                  <a:pt x="30" y="46"/>
                  <a:pt x="30" y="46"/>
                </a:cubicBezTo>
                <a:cubicBezTo>
                  <a:pt x="31" y="46"/>
                  <a:pt x="32" y="47"/>
                  <a:pt x="33" y="48"/>
                </a:cubicBezTo>
                <a:cubicBezTo>
                  <a:pt x="33" y="48"/>
                  <a:pt x="33" y="48"/>
                  <a:pt x="33" y="49"/>
                </a:cubicBezTo>
                <a:cubicBezTo>
                  <a:pt x="36" y="49"/>
                  <a:pt x="36" y="49"/>
                  <a:pt x="36" y="49"/>
                </a:cubicBezTo>
                <a:cubicBezTo>
                  <a:pt x="36" y="42"/>
                  <a:pt x="36" y="42"/>
                  <a:pt x="36" y="42"/>
                </a:cubicBezTo>
                <a:cubicBezTo>
                  <a:pt x="29" y="42"/>
                  <a:pt x="29" y="42"/>
                  <a:pt x="29" y="42"/>
                </a:cubicBezTo>
                <a:close/>
                <a:moveTo>
                  <a:pt x="55" y="42"/>
                </a:moveTo>
                <a:cubicBezTo>
                  <a:pt x="51" y="42"/>
                  <a:pt x="51" y="42"/>
                  <a:pt x="51" y="42"/>
                </a:cubicBezTo>
                <a:cubicBezTo>
                  <a:pt x="51" y="47"/>
                  <a:pt x="51" y="47"/>
                  <a:pt x="51" y="47"/>
                </a:cubicBezTo>
                <a:cubicBezTo>
                  <a:pt x="52" y="46"/>
                  <a:pt x="53" y="46"/>
                  <a:pt x="54" y="46"/>
                </a:cubicBezTo>
                <a:cubicBezTo>
                  <a:pt x="55" y="42"/>
                  <a:pt x="55" y="42"/>
                  <a:pt x="55" y="42"/>
                </a:cubicBezTo>
                <a:close/>
                <a:moveTo>
                  <a:pt x="47" y="42"/>
                </a:moveTo>
                <a:cubicBezTo>
                  <a:pt x="40" y="42"/>
                  <a:pt x="40" y="42"/>
                  <a:pt x="40" y="42"/>
                </a:cubicBezTo>
                <a:cubicBezTo>
                  <a:pt x="40" y="49"/>
                  <a:pt x="40" y="49"/>
                  <a:pt x="40" y="49"/>
                </a:cubicBezTo>
                <a:cubicBezTo>
                  <a:pt x="47" y="49"/>
                  <a:pt x="47" y="49"/>
                  <a:pt x="47" y="49"/>
                </a:cubicBezTo>
                <a:cubicBezTo>
                  <a:pt x="47" y="42"/>
                  <a:pt x="47" y="42"/>
                  <a:pt x="47" y="42"/>
                </a:cubicBezTo>
                <a:close/>
                <a:moveTo>
                  <a:pt x="40" y="38"/>
                </a:moveTo>
                <a:cubicBezTo>
                  <a:pt x="47" y="38"/>
                  <a:pt x="47" y="38"/>
                  <a:pt x="47" y="38"/>
                </a:cubicBezTo>
                <a:cubicBezTo>
                  <a:pt x="47" y="32"/>
                  <a:pt x="47" y="32"/>
                  <a:pt x="47" y="32"/>
                </a:cubicBezTo>
                <a:cubicBezTo>
                  <a:pt x="40" y="32"/>
                  <a:pt x="40" y="32"/>
                  <a:pt x="40" y="32"/>
                </a:cubicBezTo>
                <a:cubicBezTo>
                  <a:pt x="40" y="38"/>
                  <a:pt x="40" y="38"/>
                  <a:pt x="40" y="38"/>
                </a:cubicBezTo>
                <a:close/>
                <a:moveTo>
                  <a:pt x="51" y="38"/>
                </a:moveTo>
                <a:cubicBezTo>
                  <a:pt x="56" y="38"/>
                  <a:pt x="56" y="38"/>
                  <a:pt x="56" y="38"/>
                </a:cubicBezTo>
                <a:cubicBezTo>
                  <a:pt x="57" y="32"/>
                  <a:pt x="57" y="32"/>
                  <a:pt x="57" y="32"/>
                </a:cubicBezTo>
                <a:cubicBezTo>
                  <a:pt x="51" y="32"/>
                  <a:pt x="51" y="32"/>
                  <a:pt x="51" y="32"/>
                </a:cubicBezTo>
                <a:cubicBezTo>
                  <a:pt x="51" y="38"/>
                  <a:pt x="51" y="38"/>
                  <a:pt x="51" y="38"/>
                </a:cubicBezTo>
                <a:close/>
                <a:moveTo>
                  <a:pt x="59" y="52"/>
                </a:moveTo>
                <a:cubicBezTo>
                  <a:pt x="59" y="51"/>
                  <a:pt x="57" y="51"/>
                  <a:pt x="56" y="51"/>
                </a:cubicBezTo>
                <a:cubicBezTo>
                  <a:pt x="55" y="51"/>
                  <a:pt x="54" y="51"/>
                  <a:pt x="53" y="52"/>
                </a:cubicBezTo>
                <a:cubicBezTo>
                  <a:pt x="53" y="52"/>
                  <a:pt x="53" y="52"/>
                  <a:pt x="53" y="52"/>
                </a:cubicBezTo>
                <a:cubicBezTo>
                  <a:pt x="53" y="53"/>
                  <a:pt x="52" y="54"/>
                  <a:pt x="52" y="55"/>
                </a:cubicBezTo>
                <a:cubicBezTo>
                  <a:pt x="52" y="56"/>
                  <a:pt x="53" y="57"/>
                  <a:pt x="53" y="58"/>
                </a:cubicBezTo>
                <a:cubicBezTo>
                  <a:pt x="54" y="58"/>
                  <a:pt x="55" y="59"/>
                  <a:pt x="56" y="59"/>
                </a:cubicBezTo>
                <a:cubicBezTo>
                  <a:pt x="57" y="59"/>
                  <a:pt x="59" y="58"/>
                  <a:pt x="59" y="58"/>
                </a:cubicBezTo>
                <a:cubicBezTo>
                  <a:pt x="60" y="57"/>
                  <a:pt x="60" y="56"/>
                  <a:pt x="60" y="55"/>
                </a:cubicBezTo>
                <a:cubicBezTo>
                  <a:pt x="60" y="54"/>
                  <a:pt x="60" y="53"/>
                  <a:pt x="59" y="52"/>
                </a:cubicBezTo>
                <a:close/>
                <a:moveTo>
                  <a:pt x="29" y="52"/>
                </a:moveTo>
                <a:cubicBezTo>
                  <a:pt x="28" y="51"/>
                  <a:pt x="27" y="51"/>
                  <a:pt x="26" y="51"/>
                </a:cubicBezTo>
                <a:cubicBezTo>
                  <a:pt x="25" y="51"/>
                  <a:pt x="24" y="51"/>
                  <a:pt x="23" y="52"/>
                </a:cubicBezTo>
                <a:cubicBezTo>
                  <a:pt x="23" y="52"/>
                  <a:pt x="23" y="52"/>
                  <a:pt x="23" y="52"/>
                </a:cubicBezTo>
                <a:cubicBezTo>
                  <a:pt x="23" y="53"/>
                  <a:pt x="22" y="54"/>
                  <a:pt x="22" y="55"/>
                </a:cubicBezTo>
                <a:cubicBezTo>
                  <a:pt x="22" y="56"/>
                  <a:pt x="23" y="57"/>
                  <a:pt x="23" y="58"/>
                </a:cubicBezTo>
                <a:cubicBezTo>
                  <a:pt x="24" y="58"/>
                  <a:pt x="25" y="59"/>
                  <a:pt x="26" y="59"/>
                </a:cubicBezTo>
                <a:cubicBezTo>
                  <a:pt x="27" y="59"/>
                  <a:pt x="28" y="58"/>
                  <a:pt x="29" y="58"/>
                </a:cubicBezTo>
                <a:cubicBezTo>
                  <a:pt x="30" y="57"/>
                  <a:pt x="30" y="56"/>
                  <a:pt x="30" y="55"/>
                </a:cubicBezTo>
                <a:cubicBezTo>
                  <a:pt x="30" y="54"/>
                  <a:pt x="30" y="53"/>
                  <a:pt x="29"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ym typeface="+mn-lt"/>
            </a:endParaRPr>
          </a:p>
        </p:txBody>
      </p:sp>
      <p:pic>
        <p:nvPicPr>
          <p:cNvPr id="6" name="Picture 5">
            <a:extLst>
              <a:ext uri="{FF2B5EF4-FFF2-40B4-BE49-F238E27FC236}">
                <a16:creationId xmlns:a16="http://schemas.microsoft.com/office/drawing/2014/main" id="{1E8DDFB1-F9EA-4C90-9EA7-EA501FCD50E7}"/>
              </a:ext>
            </a:extLst>
          </p:cNvPr>
          <p:cNvPicPr>
            <a:picLocks noChangeAspect="1"/>
          </p:cNvPicPr>
          <p:nvPr/>
        </p:nvPicPr>
        <p:blipFill>
          <a:blip r:embed="rId4"/>
          <a:stretch>
            <a:fillRect/>
          </a:stretch>
        </p:blipFill>
        <p:spPr>
          <a:xfrm>
            <a:off x="17691845" y="437287"/>
            <a:ext cx="704241" cy="750908"/>
          </a:xfrm>
          <a:prstGeom prst="rect">
            <a:avLst/>
          </a:prstGeom>
        </p:spPr>
      </p:pic>
      <p:pic>
        <p:nvPicPr>
          <p:cNvPr id="7" name="Picture 6">
            <a:extLst>
              <a:ext uri="{FF2B5EF4-FFF2-40B4-BE49-F238E27FC236}">
                <a16:creationId xmlns:a16="http://schemas.microsoft.com/office/drawing/2014/main" id="{3F58C9F9-B3CF-4331-B9FD-1D4DE195334C}"/>
              </a:ext>
            </a:extLst>
          </p:cNvPr>
          <p:cNvPicPr>
            <a:picLocks noChangeAspect="1"/>
          </p:cNvPicPr>
          <p:nvPr/>
        </p:nvPicPr>
        <p:blipFill>
          <a:blip r:embed="rId5"/>
          <a:stretch>
            <a:fillRect/>
          </a:stretch>
        </p:blipFill>
        <p:spPr>
          <a:xfrm>
            <a:off x="19265306" y="2046858"/>
            <a:ext cx="743044" cy="798880"/>
          </a:xfrm>
          <a:prstGeom prst="rect">
            <a:avLst/>
          </a:prstGeom>
        </p:spPr>
      </p:pic>
      <p:pic>
        <p:nvPicPr>
          <p:cNvPr id="11" name="Picture 10">
            <a:extLst>
              <a:ext uri="{FF2B5EF4-FFF2-40B4-BE49-F238E27FC236}">
                <a16:creationId xmlns:a16="http://schemas.microsoft.com/office/drawing/2014/main" id="{F56DF0AF-A568-468A-BFAD-C1F61C4018C6}"/>
              </a:ext>
            </a:extLst>
          </p:cNvPr>
          <p:cNvPicPr>
            <a:picLocks noChangeAspect="1"/>
          </p:cNvPicPr>
          <p:nvPr/>
        </p:nvPicPr>
        <p:blipFill>
          <a:blip r:embed="rId6"/>
          <a:stretch>
            <a:fillRect/>
          </a:stretch>
        </p:blipFill>
        <p:spPr>
          <a:xfrm>
            <a:off x="16018039" y="2124450"/>
            <a:ext cx="782076" cy="638696"/>
          </a:xfrm>
          <a:prstGeom prst="rect">
            <a:avLst/>
          </a:prstGeom>
        </p:spPr>
      </p:pic>
      <p:pic>
        <p:nvPicPr>
          <p:cNvPr id="20" name="Picture 19">
            <a:extLst>
              <a:ext uri="{FF2B5EF4-FFF2-40B4-BE49-F238E27FC236}">
                <a16:creationId xmlns:a16="http://schemas.microsoft.com/office/drawing/2014/main" id="{6D65748C-9A23-43DF-88D7-5A545DFB0BA8}"/>
              </a:ext>
            </a:extLst>
          </p:cNvPr>
          <p:cNvPicPr>
            <a:picLocks noChangeAspect="1"/>
          </p:cNvPicPr>
          <p:nvPr/>
        </p:nvPicPr>
        <p:blipFill>
          <a:blip r:embed="rId7"/>
          <a:stretch>
            <a:fillRect/>
          </a:stretch>
        </p:blipFill>
        <p:spPr>
          <a:xfrm>
            <a:off x="11878510" y="16007482"/>
            <a:ext cx="9222688" cy="4183985"/>
          </a:xfrm>
          <a:prstGeom prst="rect">
            <a:avLst/>
          </a:prstGeom>
        </p:spPr>
      </p:pic>
      <p:grpSp>
        <p:nvGrpSpPr>
          <p:cNvPr id="313" name="组合 1">
            <a:extLst>
              <a:ext uri="{FF2B5EF4-FFF2-40B4-BE49-F238E27FC236}">
                <a16:creationId xmlns:a16="http://schemas.microsoft.com/office/drawing/2014/main" id="{587EFCE9-1067-487D-9D5B-F3717BA65DC5}"/>
              </a:ext>
            </a:extLst>
          </p:cNvPr>
          <p:cNvGrpSpPr/>
          <p:nvPr/>
        </p:nvGrpSpPr>
        <p:grpSpPr>
          <a:xfrm>
            <a:off x="17419054" y="5993854"/>
            <a:ext cx="1988083" cy="1988085"/>
            <a:chOff x="1488310" y="1579494"/>
            <a:chExt cx="1414094" cy="1414094"/>
          </a:xfrm>
        </p:grpSpPr>
        <p:grpSp>
          <p:nvGrpSpPr>
            <p:cNvPr id="314" name="组合 2">
              <a:extLst>
                <a:ext uri="{FF2B5EF4-FFF2-40B4-BE49-F238E27FC236}">
                  <a16:creationId xmlns:a16="http://schemas.microsoft.com/office/drawing/2014/main" id="{93D8934C-C80C-4AC0-B0CF-BB25B3B98B31}"/>
                </a:ext>
              </a:extLst>
            </p:cNvPr>
            <p:cNvGrpSpPr/>
            <p:nvPr/>
          </p:nvGrpSpPr>
          <p:grpSpPr>
            <a:xfrm>
              <a:off x="1488310" y="1579494"/>
              <a:ext cx="1414094" cy="1414094"/>
              <a:chOff x="3176812" y="2273198"/>
              <a:chExt cx="2641825" cy="2726239"/>
            </a:xfrm>
          </p:grpSpPr>
          <p:sp>
            <p:nvSpPr>
              <p:cNvPr id="316" name="椭圆 4">
                <a:extLst>
                  <a:ext uri="{FF2B5EF4-FFF2-40B4-BE49-F238E27FC236}">
                    <a16:creationId xmlns:a16="http://schemas.microsoft.com/office/drawing/2014/main" id="{B0374519-316D-4CF9-B08A-F0C901994787}"/>
                  </a:ext>
                </a:extLst>
              </p:cNvPr>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7" name="椭圆 5">
                <a:extLst>
                  <a:ext uri="{FF2B5EF4-FFF2-40B4-BE49-F238E27FC236}">
                    <a16:creationId xmlns:a16="http://schemas.microsoft.com/office/drawing/2014/main" id="{B9BBE365-EF32-436A-95F3-BC87E8612C1A}"/>
                  </a:ext>
                </a:extLst>
              </p:cNvPr>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5" name="文本框 3">
              <a:extLst>
                <a:ext uri="{FF2B5EF4-FFF2-40B4-BE49-F238E27FC236}">
                  <a16:creationId xmlns:a16="http://schemas.microsoft.com/office/drawing/2014/main" id="{638C4966-ECAE-49D7-B2E5-44B97AFE13A9}"/>
                </a:ext>
              </a:extLst>
            </p:cNvPr>
            <p:cNvSpPr txBox="1"/>
            <p:nvPr/>
          </p:nvSpPr>
          <p:spPr>
            <a:xfrm>
              <a:off x="1775651" y="2056678"/>
              <a:ext cx="839410" cy="459725"/>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PPT</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pic>
        <p:nvPicPr>
          <p:cNvPr id="21" name="Picture 20">
            <a:extLst>
              <a:ext uri="{FF2B5EF4-FFF2-40B4-BE49-F238E27FC236}">
                <a16:creationId xmlns:a16="http://schemas.microsoft.com/office/drawing/2014/main" id="{C6DA8865-90AF-4E54-9E52-CED15C681BB5}"/>
              </a:ext>
            </a:extLst>
          </p:cNvPr>
          <p:cNvPicPr>
            <a:picLocks noChangeAspect="1"/>
          </p:cNvPicPr>
          <p:nvPr/>
        </p:nvPicPr>
        <p:blipFill>
          <a:blip r:embed="rId8"/>
          <a:stretch>
            <a:fillRect/>
          </a:stretch>
        </p:blipFill>
        <p:spPr>
          <a:xfrm>
            <a:off x="13763671" y="10530820"/>
            <a:ext cx="7357267" cy="3723649"/>
          </a:xfrm>
          <a:prstGeom prst="rect">
            <a:avLst/>
          </a:prstGeom>
        </p:spPr>
      </p:pic>
      <p:grpSp>
        <p:nvGrpSpPr>
          <p:cNvPr id="13" name="Group 12">
            <a:extLst>
              <a:ext uri="{FF2B5EF4-FFF2-40B4-BE49-F238E27FC236}">
                <a16:creationId xmlns:a16="http://schemas.microsoft.com/office/drawing/2014/main" id="{D67C6126-14B7-40D5-9F44-B4C3BDB1B605}"/>
              </a:ext>
            </a:extLst>
          </p:cNvPr>
          <p:cNvGrpSpPr/>
          <p:nvPr/>
        </p:nvGrpSpPr>
        <p:grpSpPr>
          <a:xfrm>
            <a:off x="15858232" y="4257098"/>
            <a:ext cx="5376210" cy="4899643"/>
            <a:chOff x="15724988" y="4828702"/>
            <a:chExt cx="5376210" cy="4899643"/>
          </a:xfrm>
        </p:grpSpPr>
        <p:grpSp>
          <p:nvGrpSpPr>
            <p:cNvPr id="10" name="Group 9">
              <a:extLst>
                <a:ext uri="{FF2B5EF4-FFF2-40B4-BE49-F238E27FC236}">
                  <a16:creationId xmlns:a16="http://schemas.microsoft.com/office/drawing/2014/main" id="{8CFDFEF8-C81F-4638-BA28-AEA92A9FAA96}"/>
                </a:ext>
              </a:extLst>
            </p:cNvPr>
            <p:cNvGrpSpPr/>
            <p:nvPr/>
          </p:nvGrpSpPr>
          <p:grpSpPr>
            <a:xfrm>
              <a:off x="15724988" y="4828702"/>
              <a:ext cx="5376210" cy="4899643"/>
              <a:chOff x="15724988" y="4828702"/>
              <a:chExt cx="5376210" cy="4899643"/>
            </a:xfrm>
          </p:grpSpPr>
          <p:graphicFrame>
            <p:nvGraphicFramePr>
              <p:cNvPr id="318" name="图表 11">
                <a:extLst>
                  <a:ext uri="{FF2B5EF4-FFF2-40B4-BE49-F238E27FC236}">
                    <a16:creationId xmlns:a16="http://schemas.microsoft.com/office/drawing/2014/main" id="{34349BAF-E7EE-43D0-A6E9-1CC8CEC1E15A}"/>
                  </a:ext>
                </a:extLst>
              </p:cNvPr>
              <p:cNvGraphicFramePr/>
              <p:nvPr>
                <p:extLst>
                  <p:ext uri="{D42A27DB-BD31-4B8C-83A1-F6EECF244321}">
                    <p14:modId xmlns:p14="http://schemas.microsoft.com/office/powerpoint/2010/main" val="226295002"/>
                  </p:ext>
                </p:extLst>
              </p:nvPr>
            </p:nvGraphicFramePr>
            <p:xfrm>
              <a:off x="15724988" y="4828702"/>
              <a:ext cx="5376210" cy="3728675"/>
            </p:xfrm>
            <a:graphic>
              <a:graphicData uri="http://schemas.openxmlformats.org/drawingml/2006/chart">
                <c:chart xmlns:c="http://schemas.openxmlformats.org/drawingml/2006/chart" xmlns:r="http://schemas.openxmlformats.org/officeDocument/2006/relationships" r:id="rId9"/>
              </a:graphicData>
            </a:graphic>
          </p:graphicFrame>
          <p:sp>
            <p:nvSpPr>
              <p:cNvPr id="319" name="等腰三角形 12">
                <a:extLst>
                  <a:ext uri="{FF2B5EF4-FFF2-40B4-BE49-F238E27FC236}">
                    <a16:creationId xmlns:a16="http://schemas.microsoft.com/office/drawing/2014/main" id="{EFF91D07-1852-4C1A-8704-A16153760DA5}"/>
                  </a:ext>
                </a:extLst>
              </p:cNvPr>
              <p:cNvSpPr/>
              <p:nvPr/>
            </p:nvSpPr>
            <p:spPr>
              <a:xfrm rot="19379487">
                <a:off x="17254748" y="5598411"/>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等腰三角形 13">
                <a:extLst>
                  <a:ext uri="{FF2B5EF4-FFF2-40B4-BE49-F238E27FC236}">
                    <a16:creationId xmlns:a16="http://schemas.microsoft.com/office/drawing/2014/main" id="{7365F58B-2248-4E49-A7B4-B2D0D5F028A2}"/>
                  </a:ext>
                </a:extLst>
              </p:cNvPr>
              <p:cNvSpPr/>
              <p:nvPr/>
            </p:nvSpPr>
            <p:spPr>
              <a:xfrm rot="2302763">
                <a:off x="19228544" y="5615349"/>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等腰三角形 14">
                <a:extLst>
                  <a:ext uri="{FF2B5EF4-FFF2-40B4-BE49-F238E27FC236}">
                    <a16:creationId xmlns:a16="http://schemas.microsoft.com/office/drawing/2014/main" id="{486B8AEB-CEFC-4F66-9F26-E94BC9FB1E88}"/>
                  </a:ext>
                </a:extLst>
              </p:cNvPr>
              <p:cNvSpPr/>
              <p:nvPr/>
            </p:nvSpPr>
            <p:spPr>
              <a:xfrm rot="6098573">
                <a:off x="19746138" y="7366236"/>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等腰三角形 15">
                <a:extLst>
                  <a:ext uri="{FF2B5EF4-FFF2-40B4-BE49-F238E27FC236}">
                    <a16:creationId xmlns:a16="http://schemas.microsoft.com/office/drawing/2014/main" id="{0ECD0766-5EF9-4C2C-B1A5-2466DBCE127C}"/>
                  </a:ext>
                </a:extLst>
              </p:cNvPr>
              <p:cNvSpPr/>
              <p:nvPr/>
            </p:nvSpPr>
            <p:spPr>
              <a:xfrm rot="10800000">
                <a:off x="18234499" y="8453454"/>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等腰三角形 16">
                <a:extLst>
                  <a:ext uri="{FF2B5EF4-FFF2-40B4-BE49-F238E27FC236}">
                    <a16:creationId xmlns:a16="http://schemas.microsoft.com/office/drawing/2014/main" id="{84291216-F571-44EA-9925-071080869201}"/>
                  </a:ext>
                </a:extLst>
              </p:cNvPr>
              <p:cNvSpPr/>
              <p:nvPr/>
            </p:nvSpPr>
            <p:spPr>
              <a:xfrm rot="15060171">
                <a:off x="16805816" y="7388080"/>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Freeform 309">
                <a:extLst>
                  <a:ext uri="{FF2B5EF4-FFF2-40B4-BE49-F238E27FC236}">
                    <a16:creationId xmlns:a16="http://schemas.microsoft.com/office/drawing/2014/main" id="{E13B4ED4-80FA-44C3-8A01-F548DE108C64}"/>
                  </a:ext>
                </a:extLst>
              </p:cNvPr>
              <p:cNvSpPr>
                <a:spLocks noEditPoints="1"/>
              </p:cNvSpPr>
              <p:nvPr/>
            </p:nvSpPr>
            <p:spPr bwMode="auto">
              <a:xfrm>
                <a:off x="20107706" y="7156706"/>
                <a:ext cx="844327" cy="857622"/>
              </a:xfrm>
              <a:custGeom>
                <a:avLst/>
                <a:gdLst>
                  <a:gd name="T0" fmla="*/ 221 w 255"/>
                  <a:gd name="T1" fmla="*/ 215 h 257"/>
                  <a:gd name="T2" fmla="*/ 218 w 255"/>
                  <a:gd name="T3" fmla="*/ 226 h 257"/>
                  <a:gd name="T4" fmla="*/ 205 w 255"/>
                  <a:gd name="T5" fmla="*/ 237 h 257"/>
                  <a:gd name="T6" fmla="*/ 190 w 255"/>
                  <a:gd name="T7" fmla="*/ 241 h 257"/>
                  <a:gd name="T8" fmla="*/ 174 w 255"/>
                  <a:gd name="T9" fmla="*/ 143 h 257"/>
                  <a:gd name="T10" fmla="*/ 165 w 255"/>
                  <a:gd name="T11" fmla="*/ 128 h 257"/>
                  <a:gd name="T12" fmla="*/ 101 w 255"/>
                  <a:gd name="T13" fmla="*/ 127 h 257"/>
                  <a:gd name="T14" fmla="*/ 87 w 255"/>
                  <a:gd name="T15" fmla="*/ 137 h 257"/>
                  <a:gd name="T16" fmla="*/ 70 w 255"/>
                  <a:gd name="T17" fmla="*/ 241 h 257"/>
                  <a:gd name="T18" fmla="*/ 58 w 255"/>
                  <a:gd name="T19" fmla="*/ 240 h 257"/>
                  <a:gd name="T20" fmla="*/ 45 w 255"/>
                  <a:gd name="T21" fmla="*/ 231 h 257"/>
                  <a:gd name="T22" fmla="*/ 39 w 255"/>
                  <a:gd name="T23" fmla="*/ 215 h 257"/>
                  <a:gd name="T24" fmla="*/ 39 w 255"/>
                  <a:gd name="T25" fmla="*/ 122 h 257"/>
                  <a:gd name="T26" fmla="*/ 28 w 255"/>
                  <a:gd name="T27" fmla="*/ 127 h 257"/>
                  <a:gd name="T28" fmla="*/ 23 w 255"/>
                  <a:gd name="T29" fmla="*/ 148 h 257"/>
                  <a:gd name="T30" fmla="*/ 23 w 255"/>
                  <a:gd name="T31" fmla="*/ 236 h 257"/>
                  <a:gd name="T32" fmla="*/ 31 w 255"/>
                  <a:gd name="T33" fmla="*/ 249 h 257"/>
                  <a:gd name="T34" fmla="*/ 44 w 255"/>
                  <a:gd name="T35" fmla="*/ 257 h 257"/>
                  <a:gd name="T36" fmla="*/ 158 w 255"/>
                  <a:gd name="T37" fmla="*/ 257 h 257"/>
                  <a:gd name="T38" fmla="*/ 216 w 255"/>
                  <a:gd name="T39" fmla="*/ 257 h 257"/>
                  <a:gd name="T40" fmla="*/ 229 w 255"/>
                  <a:gd name="T41" fmla="*/ 249 h 257"/>
                  <a:gd name="T42" fmla="*/ 235 w 255"/>
                  <a:gd name="T43" fmla="*/ 236 h 257"/>
                  <a:gd name="T44" fmla="*/ 236 w 255"/>
                  <a:gd name="T45" fmla="*/ 148 h 257"/>
                  <a:gd name="T46" fmla="*/ 230 w 255"/>
                  <a:gd name="T47" fmla="*/ 127 h 257"/>
                  <a:gd name="T48" fmla="*/ 220 w 255"/>
                  <a:gd name="T49" fmla="*/ 122 h 257"/>
                  <a:gd name="T50" fmla="*/ 122 w 255"/>
                  <a:gd name="T51" fmla="*/ 168 h 257"/>
                  <a:gd name="T52" fmla="*/ 129 w 255"/>
                  <a:gd name="T53" fmla="*/ 158 h 257"/>
                  <a:gd name="T54" fmla="*/ 138 w 255"/>
                  <a:gd name="T55" fmla="*/ 158 h 257"/>
                  <a:gd name="T56" fmla="*/ 144 w 255"/>
                  <a:gd name="T57" fmla="*/ 168 h 257"/>
                  <a:gd name="T58" fmla="*/ 140 w 255"/>
                  <a:gd name="T59" fmla="*/ 176 h 257"/>
                  <a:gd name="T60" fmla="*/ 132 w 255"/>
                  <a:gd name="T61" fmla="*/ 179 h 257"/>
                  <a:gd name="T62" fmla="*/ 123 w 255"/>
                  <a:gd name="T63" fmla="*/ 172 h 257"/>
                  <a:gd name="T64" fmla="*/ 158 w 255"/>
                  <a:gd name="T65" fmla="*/ 205 h 257"/>
                  <a:gd name="T66" fmla="*/ 158 w 255"/>
                  <a:gd name="T67" fmla="*/ 194 h 257"/>
                  <a:gd name="T68" fmla="*/ 233 w 255"/>
                  <a:gd name="T69" fmla="*/ 81 h 257"/>
                  <a:gd name="T70" fmla="*/ 2 w 255"/>
                  <a:gd name="T71" fmla="*/ 96 h 257"/>
                  <a:gd name="T72" fmla="*/ 0 w 255"/>
                  <a:gd name="T73" fmla="*/ 107 h 257"/>
                  <a:gd name="T74" fmla="*/ 5 w 255"/>
                  <a:gd name="T75" fmla="*/ 115 h 257"/>
                  <a:gd name="T76" fmla="*/ 18 w 255"/>
                  <a:gd name="T77" fmla="*/ 115 h 257"/>
                  <a:gd name="T78" fmla="*/ 34 w 255"/>
                  <a:gd name="T79" fmla="*/ 107 h 257"/>
                  <a:gd name="T80" fmla="*/ 39 w 255"/>
                  <a:gd name="T81" fmla="*/ 115 h 257"/>
                  <a:gd name="T82" fmla="*/ 53 w 255"/>
                  <a:gd name="T83" fmla="*/ 115 h 257"/>
                  <a:gd name="T84" fmla="*/ 69 w 255"/>
                  <a:gd name="T85" fmla="*/ 107 h 257"/>
                  <a:gd name="T86" fmla="*/ 74 w 255"/>
                  <a:gd name="T87" fmla="*/ 115 h 257"/>
                  <a:gd name="T88" fmla="*/ 87 w 255"/>
                  <a:gd name="T89" fmla="*/ 115 h 257"/>
                  <a:gd name="T90" fmla="*/ 103 w 255"/>
                  <a:gd name="T91" fmla="*/ 107 h 257"/>
                  <a:gd name="T92" fmla="*/ 108 w 255"/>
                  <a:gd name="T93" fmla="*/ 115 h 257"/>
                  <a:gd name="T94" fmla="*/ 122 w 255"/>
                  <a:gd name="T95" fmla="*/ 115 h 257"/>
                  <a:gd name="T96" fmla="*/ 132 w 255"/>
                  <a:gd name="T97" fmla="*/ 115 h 257"/>
                  <a:gd name="T98" fmla="*/ 147 w 255"/>
                  <a:gd name="T99" fmla="*/ 115 h 257"/>
                  <a:gd name="T100" fmla="*/ 152 w 255"/>
                  <a:gd name="T101" fmla="*/ 107 h 257"/>
                  <a:gd name="T102" fmla="*/ 168 w 255"/>
                  <a:gd name="T103" fmla="*/ 115 h 257"/>
                  <a:gd name="T104" fmla="*/ 181 w 255"/>
                  <a:gd name="T105" fmla="*/ 115 h 257"/>
                  <a:gd name="T106" fmla="*/ 186 w 255"/>
                  <a:gd name="T107" fmla="*/ 107 h 257"/>
                  <a:gd name="T108" fmla="*/ 201 w 255"/>
                  <a:gd name="T109" fmla="*/ 115 h 257"/>
                  <a:gd name="T110" fmla="*/ 216 w 255"/>
                  <a:gd name="T111" fmla="*/ 115 h 257"/>
                  <a:gd name="T112" fmla="*/ 221 w 255"/>
                  <a:gd name="T113" fmla="*/ 107 h 257"/>
                  <a:gd name="T114" fmla="*/ 236 w 255"/>
                  <a:gd name="T115" fmla="*/ 115 h 257"/>
                  <a:gd name="T116" fmla="*/ 249 w 255"/>
                  <a:gd name="T117" fmla="*/ 115 h 257"/>
                  <a:gd name="T118" fmla="*/ 255 w 255"/>
                  <a:gd name="T119" fmla="*/ 107 h 257"/>
                  <a:gd name="T120" fmla="*/ 249 w 255"/>
                  <a:gd name="T121" fmla="*/ 9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57">
                    <a:moveTo>
                      <a:pt x="220" y="122"/>
                    </a:moveTo>
                    <a:lnTo>
                      <a:pt x="220" y="122"/>
                    </a:lnTo>
                    <a:lnTo>
                      <a:pt x="221" y="215"/>
                    </a:lnTo>
                    <a:lnTo>
                      <a:pt x="221" y="215"/>
                    </a:lnTo>
                    <a:lnTo>
                      <a:pt x="220" y="220"/>
                    </a:lnTo>
                    <a:lnTo>
                      <a:pt x="218" y="226"/>
                    </a:lnTo>
                    <a:lnTo>
                      <a:pt x="214" y="231"/>
                    </a:lnTo>
                    <a:lnTo>
                      <a:pt x="210" y="233"/>
                    </a:lnTo>
                    <a:lnTo>
                      <a:pt x="205" y="237"/>
                    </a:lnTo>
                    <a:lnTo>
                      <a:pt x="200" y="240"/>
                    </a:lnTo>
                    <a:lnTo>
                      <a:pt x="195" y="241"/>
                    </a:lnTo>
                    <a:lnTo>
                      <a:pt x="190" y="241"/>
                    </a:lnTo>
                    <a:lnTo>
                      <a:pt x="174" y="241"/>
                    </a:lnTo>
                    <a:lnTo>
                      <a:pt x="174" y="143"/>
                    </a:lnTo>
                    <a:lnTo>
                      <a:pt x="174" y="143"/>
                    </a:lnTo>
                    <a:lnTo>
                      <a:pt x="173" y="137"/>
                    </a:lnTo>
                    <a:lnTo>
                      <a:pt x="169" y="132"/>
                    </a:lnTo>
                    <a:lnTo>
                      <a:pt x="165" y="128"/>
                    </a:lnTo>
                    <a:lnTo>
                      <a:pt x="158" y="127"/>
                    </a:lnTo>
                    <a:lnTo>
                      <a:pt x="101" y="127"/>
                    </a:lnTo>
                    <a:lnTo>
                      <a:pt x="101" y="127"/>
                    </a:lnTo>
                    <a:lnTo>
                      <a:pt x="95" y="128"/>
                    </a:lnTo>
                    <a:lnTo>
                      <a:pt x="90" y="132"/>
                    </a:lnTo>
                    <a:lnTo>
                      <a:pt x="87" y="137"/>
                    </a:lnTo>
                    <a:lnTo>
                      <a:pt x="86" y="143"/>
                    </a:lnTo>
                    <a:lnTo>
                      <a:pt x="86" y="241"/>
                    </a:lnTo>
                    <a:lnTo>
                      <a:pt x="70" y="241"/>
                    </a:lnTo>
                    <a:lnTo>
                      <a:pt x="70" y="241"/>
                    </a:lnTo>
                    <a:lnTo>
                      <a:pt x="65" y="241"/>
                    </a:lnTo>
                    <a:lnTo>
                      <a:pt x="58" y="240"/>
                    </a:lnTo>
                    <a:lnTo>
                      <a:pt x="53" y="237"/>
                    </a:lnTo>
                    <a:lnTo>
                      <a:pt x="49" y="233"/>
                    </a:lnTo>
                    <a:lnTo>
                      <a:pt x="45" y="231"/>
                    </a:lnTo>
                    <a:lnTo>
                      <a:pt x="41" y="226"/>
                    </a:lnTo>
                    <a:lnTo>
                      <a:pt x="39" y="220"/>
                    </a:lnTo>
                    <a:lnTo>
                      <a:pt x="39" y="215"/>
                    </a:lnTo>
                    <a:lnTo>
                      <a:pt x="39" y="215"/>
                    </a:lnTo>
                    <a:lnTo>
                      <a:pt x="39" y="122"/>
                    </a:lnTo>
                    <a:lnTo>
                      <a:pt x="39" y="122"/>
                    </a:lnTo>
                    <a:lnTo>
                      <a:pt x="35" y="123"/>
                    </a:lnTo>
                    <a:lnTo>
                      <a:pt x="31" y="124"/>
                    </a:lnTo>
                    <a:lnTo>
                      <a:pt x="28" y="127"/>
                    </a:lnTo>
                    <a:lnTo>
                      <a:pt x="27" y="131"/>
                    </a:lnTo>
                    <a:lnTo>
                      <a:pt x="23" y="139"/>
                    </a:lnTo>
                    <a:lnTo>
                      <a:pt x="23" y="148"/>
                    </a:lnTo>
                    <a:lnTo>
                      <a:pt x="23" y="231"/>
                    </a:lnTo>
                    <a:lnTo>
                      <a:pt x="23" y="231"/>
                    </a:lnTo>
                    <a:lnTo>
                      <a:pt x="23" y="236"/>
                    </a:lnTo>
                    <a:lnTo>
                      <a:pt x="25" y="241"/>
                    </a:lnTo>
                    <a:lnTo>
                      <a:pt x="27" y="246"/>
                    </a:lnTo>
                    <a:lnTo>
                      <a:pt x="31" y="249"/>
                    </a:lnTo>
                    <a:lnTo>
                      <a:pt x="35" y="253"/>
                    </a:lnTo>
                    <a:lnTo>
                      <a:pt x="39" y="256"/>
                    </a:lnTo>
                    <a:lnTo>
                      <a:pt x="44" y="257"/>
                    </a:lnTo>
                    <a:lnTo>
                      <a:pt x="49" y="257"/>
                    </a:lnTo>
                    <a:lnTo>
                      <a:pt x="101" y="257"/>
                    </a:lnTo>
                    <a:lnTo>
                      <a:pt x="158" y="257"/>
                    </a:lnTo>
                    <a:lnTo>
                      <a:pt x="210" y="257"/>
                    </a:lnTo>
                    <a:lnTo>
                      <a:pt x="210" y="257"/>
                    </a:lnTo>
                    <a:lnTo>
                      <a:pt x="216" y="257"/>
                    </a:lnTo>
                    <a:lnTo>
                      <a:pt x="221" y="256"/>
                    </a:lnTo>
                    <a:lnTo>
                      <a:pt x="225" y="253"/>
                    </a:lnTo>
                    <a:lnTo>
                      <a:pt x="229" y="249"/>
                    </a:lnTo>
                    <a:lnTo>
                      <a:pt x="231" y="246"/>
                    </a:lnTo>
                    <a:lnTo>
                      <a:pt x="234" y="241"/>
                    </a:lnTo>
                    <a:lnTo>
                      <a:pt x="235" y="236"/>
                    </a:lnTo>
                    <a:lnTo>
                      <a:pt x="236" y="231"/>
                    </a:lnTo>
                    <a:lnTo>
                      <a:pt x="236" y="148"/>
                    </a:lnTo>
                    <a:lnTo>
                      <a:pt x="236" y="148"/>
                    </a:lnTo>
                    <a:lnTo>
                      <a:pt x="235" y="139"/>
                    </a:lnTo>
                    <a:lnTo>
                      <a:pt x="233" y="131"/>
                    </a:lnTo>
                    <a:lnTo>
                      <a:pt x="230" y="127"/>
                    </a:lnTo>
                    <a:lnTo>
                      <a:pt x="227" y="124"/>
                    </a:lnTo>
                    <a:lnTo>
                      <a:pt x="225" y="123"/>
                    </a:lnTo>
                    <a:lnTo>
                      <a:pt x="220" y="122"/>
                    </a:lnTo>
                    <a:lnTo>
                      <a:pt x="220" y="122"/>
                    </a:lnTo>
                    <a:close/>
                    <a:moveTo>
                      <a:pt x="122" y="168"/>
                    </a:moveTo>
                    <a:lnTo>
                      <a:pt x="122" y="168"/>
                    </a:lnTo>
                    <a:lnTo>
                      <a:pt x="123" y="165"/>
                    </a:lnTo>
                    <a:lnTo>
                      <a:pt x="125" y="161"/>
                    </a:lnTo>
                    <a:lnTo>
                      <a:pt x="129" y="158"/>
                    </a:lnTo>
                    <a:lnTo>
                      <a:pt x="132" y="157"/>
                    </a:lnTo>
                    <a:lnTo>
                      <a:pt x="132" y="157"/>
                    </a:lnTo>
                    <a:lnTo>
                      <a:pt x="138" y="158"/>
                    </a:lnTo>
                    <a:lnTo>
                      <a:pt x="140" y="161"/>
                    </a:lnTo>
                    <a:lnTo>
                      <a:pt x="143" y="165"/>
                    </a:lnTo>
                    <a:lnTo>
                      <a:pt x="144" y="168"/>
                    </a:lnTo>
                    <a:lnTo>
                      <a:pt x="144" y="168"/>
                    </a:lnTo>
                    <a:lnTo>
                      <a:pt x="143" y="172"/>
                    </a:lnTo>
                    <a:lnTo>
                      <a:pt x="140" y="176"/>
                    </a:lnTo>
                    <a:lnTo>
                      <a:pt x="138" y="179"/>
                    </a:lnTo>
                    <a:lnTo>
                      <a:pt x="132" y="179"/>
                    </a:lnTo>
                    <a:lnTo>
                      <a:pt x="132" y="179"/>
                    </a:lnTo>
                    <a:lnTo>
                      <a:pt x="129" y="179"/>
                    </a:lnTo>
                    <a:lnTo>
                      <a:pt x="125" y="176"/>
                    </a:lnTo>
                    <a:lnTo>
                      <a:pt x="123" y="172"/>
                    </a:lnTo>
                    <a:lnTo>
                      <a:pt x="122" y="168"/>
                    </a:lnTo>
                    <a:lnTo>
                      <a:pt x="122" y="168"/>
                    </a:lnTo>
                    <a:close/>
                    <a:moveTo>
                      <a:pt x="158" y="205"/>
                    </a:moveTo>
                    <a:lnTo>
                      <a:pt x="132" y="205"/>
                    </a:lnTo>
                    <a:lnTo>
                      <a:pt x="132" y="194"/>
                    </a:lnTo>
                    <a:lnTo>
                      <a:pt x="158" y="194"/>
                    </a:lnTo>
                    <a:lnTo>
                      <a:pt x="158" y="205"/>
                    </a:lnTo>
                    <a:close/>
                    <a:moveTo>
                      <a:pt x="249" y="94"/>
                    </a:moveTo>
                    <a:lnTo>
                      <a:pt x="233" y="81"/>
                    </a:lnTo>
                    <a:lnTo>
                      <a:pt x="129" y="0"/>
                    </a:lnTo>
                    <a:lnTo>
                      <a:pt x="2" y="96"/>
                    </a:lnTo>
                    <a:lnTo>
                      <a:pt x="2" y="96"/>
                    </a:lnTo>
                    <a:lnTo>
                      <a:pt x="1" y="100"/>
                    </a:lnTo>
                    <a:lnTo>
                      <a:pt x="0" y="104"/>
                    </a:lnTo>
                    <a:lnTo>
                      <a:pt x="0" y="107"/>
                    </a:lnTo>
                    <a:lnTo>
                      <a:pt x="1" y="111"/>
                    </a:lnTo>
                    <a:lnTo>
                      <a:pt x="1" y="111"/>
                    </a:lnTo>
                    <a:lnTo>
                      <a:pt x="5" y="115"/>
                    </a:lnTo>
                    <a:lnTo>
                      <a:pt x="9" y="117"/>
                    </a:lnTo>
                    <a:lnTo>
                      <a:pt x="14" y="117"/>
                    </a:lnTo>
                    <a:lnTo>
                      <a:pt x="18" y="115"/>
                    </a:lnTo>
                    <a:lnTo>
                      <a:pt x="34" y="104"/>
                    </a:lnTo>
                    <a:lnTo>
                      <a:pt x="34" y="104"/>
                    </a:lnTo>
                    <a:lnTo>
                      <a:pt x="34" y="107"/>
                    </a:lnTo>
                    <a:lnTo>
                      <a:pt x="36" y="111"/>
                    </a:lnTo>
                    <a:lnTo>
                      <a:pt x="36" y="111"/>
                    </a:lnTo>
                    <a:lnTo>
                      <a:pt x="39" y="115"/>
                    </a:lnTo>
                    <a:lnTo>
                      <a:pt x="44" y="117"/>
                    </a:lnTo>
                    <a:lnTo>
                      <a:pt x="48" y="117"/>
                    </a:lnTo>
                    <a:lnTo>
                      <a:pt x="53" y="115"/>
                    </a:lnTo>
                    <a:lnTo>
                      <a:pt x="69" y="104"/>
                    </a:lnTo>
                    <a:lnTo>
                      <a:pt x="69" y="104"/>
                    </a:lnTo>
                    <a:lnTo>
                      <a:pt x="69" y="107"/>
                    </a:lnTo>
                    <a:lnTo>
                      <a:pt x="70" y="111"/>
                    </a:lnTo>
                    <a:lnTo>
                      <a:pt x="70" y="111"/>
                    </a:lnTo>
                    <a:lnTo>
                      <a:pt x="74" y="115"/>
                    </a:lnTo>
                    <a:lnTo>
                      <a:pt x="78" y="117"/>
                    </a:lnTo>
                    <a:lnTo>
                      <a:pt x="83" y="117"/>
                    </a:lnTo>
                    <a:lnTo>
                      <a:pt x="87" y="115"/>
                    </a:lnTo>
                    <a:lnTo>
                      <a:pt x="103" y="104"/>
                    </a:lnTo>
                    <a:lnTo>
                      <a:pt x="103" y="104"/>
                    </a:lnTo>
                    <a:lnTo>
                      <a:pt x="103" y="107"/>
                    </a:lnTo>
                    <a:lnTo>
                      <a:pt x="105" y="111"/>
                    </a:lnTo>
                    <a:lnTo>
                      <a:pt x="105" y="111"/>
                    </a:lnTo>
                    <a:lnTo>
                      <a:pt x="108" y="115"/>
                    </a:lnTo>
                    <a:lnTo>
                      <a:pt x="113" y="117"/>
                    </a:lnTo>
                    <a:lnTo>
                      <a:pt x="117" y="117"/>
                    </a:lnTo>
                    <a:lnTo>
                      <a:pt x="122" y="115"/>
                    </a:lnTo>
                    <a:lnTo>
                      <a:pt x="127" y="111"/>
                    </a:lnTo>
                    <a:lnTo>
                      <a:pt x="132" y="115"/>
                    </a:lnTo>
                    <a:lnTo>
                      <a:pt x="132" y="115"/>
                    </a:lnTo>
                    <a:lnTo>
                      <a:pt x="138" y="117"/>
                    </a:lnTo>
                    <a:lnTo>
                      <a:pt x="142" y="117"/>
                    </a:lnTo>
                    <a:lnTo>
                      <a:pt x="147" y="115"/>
                    </a:lnTo>
                    <a:lnTo>
                      <a:pt x="149" y="111"/>
                    </a:lnTo>
                    <a:lnTo>
                      <a:pt x="149" y="111"/>
                    </a:lnTo>
                    <a:lnTo>
                      <a:pt x="152" y="107"/>
                    </a:lnTo>
                    <a:lnTo>
                      <a:pt x="152" y="104"/>
                    </a:lnTo>
                    <a:lnTo>
                      <a:pt x="168" y="115"/>
                    </a:lnTo>
                    <a:lnTo>
                      <a:pt x="168" y="115"/>
                    </a:lnTo>
                    <a:lnTo>
                      <a:pt x="171" y="117"/>
                    </a:lnTo>
                    <a:lnTo>
                      <a:pt x="177" y="117"/>
                    </a:lnTo>
                    <a:lnTo>
                      <a:pt x="181" y="115"/>
                    </a:lnTo>
                    <a:lnTo>
                      <a:pt x="184" y="111"/>
                    </a:lnTo>
                    <a:lnTo>
                      <a:pt x="184" y="111"/>
                    </a:lnTo>
                    <a:lnTo>
                      <a:pt x="186" y="107"/>
                    </a:lnTo>
                    <a:lnTo>
                      <a:pt x="186" y="104"/>
                    </a:lnTo>
                    <a:lnTo>
                      <a:pt x="201" y="115"/>
                    </a:lnTo>
                    <a:lnTo>
                      <a:pt x="201" y="115"/>
                    </a:lnTo>
                    <a:lnTo>
                      <a:pt x="207" y="117"/>
                    </a:lnTo>
                    <a:lnTo>
                      <a:pt x="210" y="117"/>
                    </a:lnTo>
                    <a:lnTo>
                      <a:pt x="216" y="115"/>
                    </a:lnTo>
                    <a:lnTo>
                      <a:pt x="218" y="111"/>
                    </a:lnTo>
                    <a:lnTo>
                      <a:pt x="218" y="111"/>
                    </a:lnTo>
                    <a:lnTo>
                      <a:pt x="221" y="107"/>
                    </a:lnTo>
                    <a:lnTo>
                      <a:pt x="221" y="104"/>
                    </a:lnTo>
                    <a:lnTo>
                      <a:pt x="236" y="115"/>
                    </a:lnTo>
                    <a:lnTo>
                      <a:pt x="236" y="115"/>
                    </a:lnTo>
                    <a:lnTo>
                      <a:pt x="240" y="117"/>
                    </a:lnTo>
                    <a:lnTo>
                      <a:pt x="246" y="117"/>
                    </a:lnTo>
                    <a:lnTo>
                      <a:pt x="249" y="115"/>
                    </a:lnTo>
                    <a:lnTo>
                      <a:pt x="253" y="111"/>
                    </a:lnTo>
                    <a:lnTo>
                      <a:pt x="253" y="111"/>
                    </a:lnTo>
                    <a:lnTo>
                      <a:pt x="255" y="107"/>
                    </a:lnTo>
                    <a:lnTo>
                      <a:pt x="255" y="102"/>
                    </a:lnTo>
                    <a:lnTo>
                      <a:pt x="253" y="98"/>
                    </a:lnTo>
                    <a:lnTo>
                      <a:pt x="249" y="94"/>
                    </a:lnTo>
                    <a:lnTo>
                      <a:pt x="249" y="9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8" name="Freeform 328">
                <a:extLst>
                  <a:ext uri="{FF2B5EF4-FFF2-40B4-BE49-F238E27FC236}">
                    <a16:creationId xmlns:a16="http://schemas.microsoft.com/office/drawing/2014/main" id="{CC28C643-F0F5-4D46-A0DB-DA2AC87977CD}"/>
                  </a:ext>
                </a:extLst>
              </p:cNvPr>
              <p:cNvSpPr>
                <a:spLocks noEditPoints="1"/>
              </p:cNvSpPr>
              <p:nvPr/>
            </p:nvSpPr>
            <p:spPr bwMode="auto">
              <a:xfrm>
                <a:off x="18024171" y="8870723"/>
                <a:ext cx="777841" cy="857622"/>
              </a:xfrm>
              <a:custGeom>
                <a:avLst/>
                <a:gdLst>
                  <a:gd name="T0" fmla="*/ 218 w 234"/>
                  <a:gd name="T1" fmla="*/ 30 h 259"/>
                  <a:gd name="T2" fmla="*/ 225 w 234"/>
                  <a:gd name="T3" fmla="*/ 11 h 259"/>
                  <a:gd name="T4" fmla="*/ 234 w 234"/>
                  <a:gd name="T5" fmla="*/ 24 h 259"/>
                  <a:gd name="T6" fmla="*/ 21 w 234"/>
                  <a:gd name="T7" fmla="*/ 11 h 259"/>
                  <a:gd name="T8" fmla="*/ 93 w 234"/>
                  <a:gd name="T9" fmla="*/ 0 h 259"/>
                  <a:gd name="T10" fmla="*/ 140 w 234"/>
                  <a:gd name="T11" fmla="*/ 11 h 259"/>
                  <a:gd name="T12" fmla="*/ 213 w 234"/>
                  <a:gd name="T13" fmla="*/ 30 h 259"/>
                  <a:gd name="T14" fmla="*/ 21 w 234"/>
                  <a:gd name="T15" fmla="*/ 11 h 259"/>
                  <a:gd name="T16" fmla="*/ 0 w 234"/>
                  <a:gd name="T17" fmla="*/ 16 h 259"/>
                  <a:gd name="T18" fmla="*/ 15 w 234"/>
                  <a:gd name="T19" fmla="*/ 11 h 259"/>
                  <a:gd name="T20" fmla="*/ 8 w 234"/>
                  <a:gd name="T21" fmla="*/ 30 h 259"/>
                  <a:gd name="T22" fmla="*/ 208 w 234"/>
                  <a:gd name="T23" fmla="*/ 41 h 259"/>
                  <a:gd name="T24" fmla="*/ 26 w 234"/>
                  <a:gd name="T25" fmla="*/ 187 h 259"/>
                  <a:gd name="T26" fmla="*/ 208 w 234"/>
                  <a:gd name="T27" fmla="*/ 41 h 259"/>
                  <a:gd name="T28" fmla="*/ 171 w 234"/>
                  <a:gd name="T29" fmla="*/ 161 h 259"/>
                  <a:gd name="T30" fmla="*/ 135 w 234"/>
                  <a:gd name="T31" fmla="*/ 151 h 259"/>
                  <a:gd name="T32" fmla="*/ 135 w 234"/>
                  <a:gd name="T33" fmla="*/ 141 h 259"/>
                  <a:gd name="T34" fmla="*/ 192 w 234"/>
                  <a:gd name="T35" fmla="*/ 129 h 259"/>
                  <a:gd name="T36" fmla="*/ 135 w 234"/>
                  <a:gd name="T37" fmla="*/ 141 h 259"/>
                  <a:gd name="T38" fmla="*/ 192 w 234"/>
                  <a:gd name="T39" fmla="*/ 113 h 259"/>
                  <a:gd name="T40" fmla="*/ 135 w 234"/>
                  <a:gd name="T41" fmla="*/ 104 h 259"/>
                  <a:gd name="T42" fmla="*/ 79 w 234"/>
                  <a:gd name="T43" fmla="*/ 171 h 259"/>
                  <a:gd name="T44" fmla="*/ 87 w 234"/>
                  <a:gd name="T45" fmla="*/ 169 h 259"/>
                  <a:gd name="T46" fmla="*/ 99 w 234"/>
                  <a:gd name="T47" fmla="*/ 165 h 259"/>
                  <a:gd name="T48" fmla="*/ 109 w 234"/>
                  <a:gd name="T49" fmla="*/ 158 h 259"/>
                  <a:gd name="T50" fmla="*/ 114 w 234"/>
                  <a:gd name="T51" fmla="*/ 146 h 259"/>
                  <a:gd name="T52" fmla="*/ 73 w 234"/>
                  <a:gd name="T53" fmla="*/ 139 h 259"/>
                  <a:gd name="T54" fmla="*/ 73 w 234"/>
                  <a:gd name="T55" fmla="*/ 98 h 259"/>
                  <a:gd name="T56" fmla="*/ 61 w 234"/>
                  <a:gd name="T57" fmla="*/ 102 h 259"/>
                  <a:gd name="T58" fmla="*/ 52 w 234"/>
                  <a:gd name="T59" fmla="*/ 109 h 259"/>
                  <a:gd name="T60" fmla="*/ 45 w 234"/>
                  <a:gd name="T61" fmla="*/ 120 h 259"/>
                  <a:gd name="T62" fmla="*/ 43 w 234"/>
                  <a:gd name="T63" fmla="*/ 133 h 259"/>
                  <a:gd name="T64" fmla="*/ 44 w 234"/>
                  <a:gd name="T65" fmla="*/ 141 h 259"/>
                  <a:gd name="T66" fmla="*/ 49 w 234"/>
                  <a:gd name="T67" fmla="*/ 154 h 259"/>
                  <a:gd name="T68" fmla="*/ 60 w 234"/>
                  <a:gd name="T69" fmla="*/ 164 h 259"/>
                  <a:gd name="T70" fmla="*/ 73 w 234"/>
                  <a:gd name="T71" fmla="*/ 169 h 259"/>
                  <a:gd name="T72" fmla="*/ 79 w 234"/>
                  <a:gd name="T73" fmla="*/ 171 h 259"/>
                  <a:gd name="T74" fmla="*/ 125 w 234"/>
                  <a:gd name="T75" fmla="*/ 129 h 259"/>
                  <a:gd name="T76" fmla="*/ 122 w 234"/>
                  <a:gd name="T77" fmla="*/ 116 h 259"/>
                  <a:gd name="T78" fmla="*/ 114 w 234"/>
                  <a:gd name="T79" fmla="*/ 102 h 259"/>
                  <a:gd name="T80" fmla="*/ 101 w 234"/>
                  <a:gd name="T81" fmla="*/ 93 h 259"/>
                  <a:gd name="T82" fmla="*/ 89 w 234"/>
                  <a:gd name="T83" fmla="*/ 89 h 259"/>
                  <a:gd name="T84" fmla="*/ 83 w 234"/>
                  <a:gd name="T85" fmla="*/ 129 h 259"/>
                  <a:gd name="T86" fmla="*/ 41 w 234"/>
                  <a:gd name="T87" fmla="*/ 73 h 259"/>
                  <a:gd name="T88" fmla="*/ 125 w 234"/>
                  <a:gd name="T89" fmla="*/ 56 h 259"/>
                  <a:gd name="T90" fmla="*/ 41 w 234"/>
                  <a:gd name="T91" fmla="*/ 73 h 259"/>
                  <a:gd name="T92" fmla="*/ 15 w 234"/>
                  <a:gd name="T93" fmla="*/ 212 h 259"/>
                  <a:gd name="T94" fmla="*/ 223 w 234"/>
                  <a:gd name="T95" fmla="*/ 197 h 259"/>
                  <a:gd name="T96" fmla="*/ 100 w 234"/>
                  <a:gd name="T97" fmla="*/ 219 h 259"/>
                  <a:gd name="T98" fmla="*/ 52 w 234"/>
                  <a:gd name="T99" fmla="*/ 259 h 259"/>
                  <a:gd name="T100" fmla="*/ 100 w 234"/>
                  <a:gd name="T101" fmla="*/ 219 h 259"/>
                  <a:gd name="T102" fmla="*/ 157 w 234"/>
                  <a:gd name="T103" fmla="*/ 259 h 259"/>
                  <a:gd name="T104" fmla="*/ 157 w 234"/>
                  <a:gd name="T105" fmla="*/ 21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259">
                    <a:moveTo>
                      <a:pt x="225" y="30"/>
                    </a:moveTo>
                    <a:lnTo>
                      <a:pt x="218" y="30"/>
                    </a:lnTo>
                    <a:lnTo>
                      <a:pt x="218" y="11"/>
                    </a:lnTo>
                    <a:lnTo>
                      <a:pt x="225" y="11"/>
                    </a:lnTo>
                    <a:lnTo>
                      <a:pt x="234" y="16"/>
                    </a:lnTo>
                    <a:lnTo>
                      <a:pt x="234" y="24"/>
                    </a:lnTo>
                    <a:lnTo>
                      <a:pt x="225" y="30"/>
                    </a:lnTo>
                    <a:close/>
                    <a:moveTo>
                      <a:pt x="21" y="11"/>
                    </a:moveTo>
                    <a:lnTo>
                      <a:pt x="93" y="11"/>
                    </a:lnTo>
                    <a:lnTo>
                      <a:pt x="93" y="0"/>
                    </a:lnTo>
                    <a:lnTo>
                      <a:pt x="140" y="0"/>
                    </a:lnTo>
                    <a:lnTo>
                      <a:pt x="140" y="11"/>
                    </a:lnTo>
                    <a:lnTo>
                      <a:pt x="213" y="11"/>
                    </a:lnTo>
                    <a:lnTo>
                      <a:pt x="213" y="30"/>
                    </a:lnTo>
                    <a:lnTo>
                      <a:pt x="21" y="30"/>
                    </a:lnTo>
                    <a:lnTo>
                      <a:pt x="21" y="11"/>
                    </a:lnTo>
                    <a:close/>
                    <a:moveTo>
                      <a:pt x="0" y="24"/>
                    </a:moveTo>
                    <a:lnTo>
                      <a:pt x="0" y="16"/>
                    </a:lnTo>
                    <a:lnTo>
                      <a:pt x="8" y="11"/>
                    </a:lnTo>
                    <a:lnTo>
                      <a:pt x="15" y="11"/>
                    </a:lnTo>
                    <a:lnTo>
                      <a:pt x="15" y="30"/>
                    </a:lnTo>
                    <a:lnTo>
                      <a:pt x="8" y="30"/>
                    </a:lnTo>
                    <a:lnTo>
                      <a:pt x="0" y="24"/>
                    </a:lnTo>
                    <a:close/>
                    <a:moveTo>
                      <a:pt x="208" y="41"/>
                    </a:moveTo>
                    <a:lnTo>
                      <a:pt x="208" y="187"/>
                    </a:lnTo>
                    <a:lnTo>
                      <a:pt x="26" y="187"/>
                    </a:lnTo>
                    <a:lnTo>
                      <a:pt x="26" y="41"/>
                    </a:lnTo>
                    <a:lnTo>
                      <a:pt x="208" y="41"/>
                    </a:lnTo>
                    <a:close/>
                    <a:moveTo>
                      <a:pt x="135" y="161"/>
                    </a:moveTo>
                    <a:lnTo>
                      <a:pt x="171" y="161"/>
                    </a:lnTo>
                    <a:lnTo>
                      <a:pt x="171" y="151"/>
                    </a:lnTo>
                    <a:lnTo>
                      <a:pt x="135" y="151"/>
                    </a:lnTo>
                    <a:lnTo>
                      <a:pt x="135" y="161"/>
                    </a:lnTo>
                    <a:close/>
                    <a:moveTo>
                      <a:pt x="135" y="141"/>
                    </a:moveTo>
                    <a:lnTo>
                      <a:pt x="192" y="141"/>
                    </a:lnTo>
                    <a:lnTo>
                      <a:pt x="192" y="129"/>
                    </a:lnTo>
                    <a:lnTo>
                      <a:pt x="135" y="129"/>
                    </a:lnTo>
                    <a:lnTo>
                      <a:pt x="135" y="141"/>
                    </a:lnTo>
                    <a:close/>
                    <a:moveTo>
                      <a:pt x="135" y="113"/>
                    </a:moveTo>
                    <a:lnTo>
                      <a:pt x="192" y="113"/>
                    </a:lnTo>
                    <a:lnTo>
                      <a:pt x="192" y="104"/>
                    </a:lnTo>
                    <a:lnTo>
                      <a:pt x="135" y="104"/>
                    </a:lnTo>
                    <a:lnTo>
                      <a:pt x="135" y="113"/>
                    </a:lnTo>
                    <a:close/>
                    <a:moveTo>
                      <a:pt x="79" y="171"/>
                    </a:moveTo>
                    <a:lnTo>
                      <a:pt x="79" y="171"/>
                    </a:lnTo>
                    <a:lnTo>
                      <a:pt x="87" y="169"/>
                    </a:lnTo>
                    <a:lnTo>
                      <a:pt x="93" y="168"/>
                    </a:lnTo>
                    <a:lnTo>
                      <a:pt x="99" y="165"/>
                    </a:lnTo>
                    <a:lnTo>
                      <a:pt x="104" y="161"/>
                    </a:lnTo>
                    <a:lnTo>
                      <a:pt x="109" y="158"/>
                    </a:lnTo>
                    <a:lnTo>
                      <a:pt x="112" y="152"/>
                    </a:lnTo>
                    <a:lnTo>
                      <a:pt x="114" y="146"/>
                    </a:lnTo>
                    <a:lnTo>
                      <a:pt x="115" y="139"/>
                    </a:lnTo>
                    <a:lnTo>
                      <a:pt x="73" y="139"/>
                    </a:lnTo>
                    <a:lnTo>
                      <a:pt x="73" y="98"/>
                    </a:lnTo>
                    <a:lnTo>
                      <a:pt x="73" y="98"/>
                    </a:lnTo>
                    <a:lnTo>
                      <a:pt x="66" y="99"/>
                    </a:lnTo>
                    <a:lnTo>
                      <a:pt x="61" y="102"/>
                    </a:lnTo>
                    <a:lnTo>
                      <a:pt x="56" y="104"/>
                    </a:lnTo>
                    <a:lnTo>
                      <a:pt x="52" y="109"/>
                    </a:lnTo>
                    <a:lnTo>
                      <a:pt x="48" y="115"/>
                    </a:lnTo>
                    <a:lnTo>
                      <a:pt x="45" y="120"/>
                    </a:lnTo>
                    <a:lnTo>
                      <a:pt x="44" y="126"/>
                    </a:lnTo>
                    <a:lnTo>
                      <a:pt x="43" y="133"/>
                    </a:lnTo>
                    <a:lnTo>
                      <a:pt x="43" y="133"/>
                    </a:lnTo>
                    <a:lnTo>
                      <a:pt x="44" y="141"/>
                    </a:lnTo>
                    <a:lnTo>
                      <a:pt x="47" y="147"/>
                    </a:lnTo>
                    <a:lnTo>
                      <a:pt x="49" y="154"/>
                    </a:lnTo>
                    <a:lnTo>
                      <a:pt x="54" y="159"/>
                    </a:lnTo>
                    <a:lnTo>
                      <a:pt x="60" y="164"/>
                    </a:lnTo>
                    <a:lnTo>
                      <a:pt x="66" y="167"/>
                    </a:lnTo>
                    <a:lnTo>
                      <a:pt x="73" y="169"/>
                    </a:lnTo>
                    <a:lnTo>
                      <a:pt x="79" y="171"/>
                    </a:lnTo>
                    <a:lnTo>
                      <a:pt x="79" y="171"/>
                    </a:lnTo>
                    <a:close/>
                    <a:moveTo>
                      <a:pt x="125" y="129"/>
                    </a:moveTo>
                    <a:lnTo>
                      <a:pt x="125" y="129"/>
                    </a:lnTo>
                    <a:lnTo>
                      <a:pt x="123" y="122"/>
                    </a:lnTo>
                    <a:lnTo>
                      <a:pt x="122" y="116"/>
                    </a:lnTo>
                    <a:lnTo>
                      <a:pt x="119" y="109"/>
                    </a:lnTo>
                    <a:lnTo>
                      <a:pt x="114" y="102"/>
                    </a:lnTo>
                    <a:lnTo>
                      <a:pt x="106" y="95"/>
                    </a:lnTo>
                    <a:lnTo>
                      <a:pt x="101" y="93"/>
                    </a:lnTo>
                    <a:lnTo>
                      <a:pt x="96" y="90"/>
                    </a:lnTo>
                    <a:lnTo>
                      <a:pt x="89" y="89"/>
                    </a:lnTo>
                    <a:lnTo>
                      <a:pt x="83" y="89"/>
                    </a:lnTo>
                    <a:lnTo>
                      <a:pt x="83" y="129"/>
                    </a:lnTo>
                    <a:lnTo>
                      <a:pt x="125" y="129"/>
                    </a:lnTo>
                    <a:close/>
                    <a:moveTo>
                      <a:pt x="41" y="73"/>
                    </a:moveTo>
                    <a:lnTo>
                      <a:pt x="125" y="73"/>
                    </a:lnTo>
                    <a:lnTo>
                      <a:pt x="125" y="56"/>
                    </a:lnTo>
                    <a:lnTo>
                      <a:pt x="41" y="56"/>
                    </a:lnTo>
                    <a:lnTo>
                      <a:pt x="41" y="73"/>
                    </a:lnTo>
                    <a:close/>
                    <a:moveTo>
                      <a:pt x="223" y="212"/>
                    </a:moveTo>
                    <a:lnTo>
                      <a:pt x="15" y="212"/>
                    </a:lnTo>
                    <a:lnTo>
                      <a:pt x="15" y="197"/>
                    </a:lnTo>
                    <a:lnTo>
                      <a:pt x="223" y="197"/>
                    </a:lnTo>
                    <a:lnTo>
                      <a:pt x="223" y="212"/>
                    </a:lnTo>
                    <a:close/>
                    <a:moveTo>
                      <a:pt x="100" y="219"/>
                    </a:moveTo>
                    <a:lnTo>
                      <a:pt x="75" y="259"/>
                    </a:lnTo>
                    <a:lnTo>
                      <a:pt x="52" y="259"/>
                    </a:lnTo>
                    <a:lnTo>
                      <a:pt x="75" y="219"/>
                    </a:lnTo>
                    <a:lnTo>
                      <a:pt x="100" y="219"/>
                    </a:lnTo>
                    <a:close/>
                    <a:moveTo>
                      <a:pt x="180" y="259"/>
                    </a:moveTo>
                    <a:lnTo>
                      <a:pt x="157" y="259"/>
                    </a:lnTo>
                    <a:lnTo>
                      <a:pt x="132" y="219"/>
                    </a:lnTo>
                    <a:lnTo>
                      <a:pt x="157" y="219"/>
                    </a:lnTo>
                    <a:lnTo>
                      <a:pt x="180" y="25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9" name="Freeform 77">
                <a:extLst>
                  <a:ext uri="{FF2B5EF4-FFF2-40B4-BE49-F238E27FC236}">
                    <a16:creationId xmlns:a16="http://schemas.microsoft.com/office/drawing/2014/main" id="{7E112960-1FFE-41BF-ADD0-4B26A9923762}"/>
                  </a:ext>
                </a:extLst>
              </p:cNvPr>
              <p:cNvSpPr>
                <a:spLocks noChangeAspect="1" noEditPoints="1"/>
              </p:cNvSpPr>
              <p:nvPr/>
            </p:nvSpPr>
            <p:spPr bwMode="auto">
              <a:xfrm>
                <a:off x="16324056" y="5052768"/>
                <a:ext cx="801542" cy="804760"/>
              </a:xfrm>
              <a:custGeom>
                <a:avLst/>
                <a:gdLst>
                  <a:gd name="T0" fmla="*/ 100 w 200"/>
                  <a:gd name="T1" fmla="*/ 0 h 200"/>
                  <a:gd name="T2" fmla="*/ 138 w 200"/>
                  <a:gd name="T3" fmla="*/ 162 h 200"/>
                  <a:gd name="T4" fmla="*/ 125 w 200"/>
                  <a:gd name="T5" fmla="*/ 149 h 200"/>
                  <a:gd name="T6" fmla="*/ 97 w 200"/>
                  <a:gd name="T7" fmla="*/ 149 h 200"/>
                  <a:gd name="T8" fmla="*/ 85 w 200"/>
                  <a:gd name="T9" fmla="*/ 162 h 200"/>
                  <a:gd name="T10" fmla="*/ 156 w 200"/>
                  <a:gd name="T11" fmla="*/ 77 h 200"/>
                  <a:gd name="T12" fmla="*/ 56 w 200"/>
                  <a:gd name="T13" fmla="*/ 66 h 200"/>
                  <a:gd name="T14" fmla="*/ 52 w 200"/>
                  <a:gd name="T15" fmla="*/ 56 h 200"/>
                  <a:gd name="T16" fmla="*/ 28 w 200"/>
                  <a:gd name="T17" fmla="*/ 59 h 200"/>
                  <a:gd name="T18" fmla="*/ 49 w 200"/>
                  <a:gd name="T19" fmla="*/ 62 h 200"/>
                  <a:gd name="T20" fmla="*/ 69 w 200"/>
                  <a:gd name="T21" fmla="*/ 131 h 200"/>
                  <a:gd name="T22" fmla="*/ 155 w 200"/>
                  <a:gd name="T23" fmla="*/ 127 h 200"/>
                  <a:gd name="T24" fmla="*/ 69 w 200"/>
                  <a:gd name="T25" fmla="*/ 124 h 200"/>
                  <a:gd name="T26" fmla="*/ 151 w 200"/>
                  <a:gd name="T27" fmla="*/ 117 h 200"/>
                  <a:gd name="T28" fmla="*/ 156 w 200"/>
                  <a:gd name="T29" fmla="*/ 110 h 200"/>
                  <a:gd name="T30" fmla="*/ 137 w 200"/>
                  <a:gd name="T31" fmla="*/ 106 h 200"/>
                  <a:gd name="T32" fmla="*/ 151 w 200"/>
                  <a:gd name="T33" fmla="*/ 112 h 200"/>
                  <a:gd name="T34" fmla="*/ 151 w 200"/>
                  <a:gd name="T35" fmla="*/ 102 h 200"/>
                  <a:gd name="T36" fmla="*/ 137 w 200"/>
                  <a:gd name="T37" fmla="*/ 90 h 200"/>
                  <a:gd name="T38" fmla="*/ 137 w 200"/>
                  <a:gd name="T39" fmla="*/ 94 h 200"/>
                  <a:gd name="T40" fmla="*/ 151 w 200"/>
                  <a:gd name="T41" fmla="*/ 82 h 200"/>
                  <a:gd name="T42" fmla="*/ 137 w 200"/>
                  <a:gd name="T43" fmla="*/ 82 h 200"/>
                  <a:gd name="T44" fmla="*/ 133 w 200"/>
                  <a:gd name="T45" fmla="*/ 112 h 200"/>
                  <a:gd name="T46" fmla="*/ 117 w 200"/>
                  <a:gd name="T47" fmla="*/ 98 h 200"/>
                  <a:gd name="T48" fmla="*/ 117 w 200"/>
                  <a:gd name="T49" fmla="*/ 102 h 200"/>
                  <a:gd name="T50" fmla="*/ 133 w 200"/>
                  <a:gd name="T51" fmla="*/ 90 h 200"/>
                  <a:gd name="T52" fmla="*/ 116 w 200"/>
                  <a:gd name="T53" fmla="*/ 90 h 200"/>
                  <a:gd name="T54" fmla="*/ 133 w 200"/>
                  <a:gd name="T55" fmla="*/ 86 h 200"/>
                  <a:gd name="T56" fmla="*/ 116 w 200"/>
                  <a:gd name="T57" fmla="*/ 73 h 200"/>
                  <a:gd name="T58" fmla="*/ 116 w 200"/>
                  <a:gd name="T59" fmla="*/ 78 h 200"/>
                  <a:gd name="T60" fmla="*/ 113 w 200"/>
                  <a:gd name="T61" fmla="*/ 106 h 200"/>
                  <a:gd name="T62" fmla="*/ 97 w 200"/>
                  <a:gd name="T63" fmla="*/ 106 h 200"/>
                  <a:gd name="T64" fmla="*/ 113 w 200"/>
                  <a:gd name="T65" fmla="*/ 102 h 200"/>
                  <a:gd name="T66" fmla="*/ 96 w 200"/>
                  <a:gd name="T67" fmla="*/ 90 h 200"/>
                  <a:gd name="T68" fmla="*/ 96 w 200"/>
                  <a:gd name="T69" fmla="*/ 94 h 200"/>
                  <a:gd name="T70" fmla="*/ 112 w 200"/>
                  <a:gd name="T71" fmla="*/ 82 h 200"/>
                  <a:gd name="T72" fmla="*/ 96 w 200"/>
                  <a:gd name="T73" fmla="*/ 82 h 200"/>
                  <a:gd name="T74" fmla="*/ 112 w 200"/>
                  <a:gd name="T75" fmla="*/ 78 h 200"/>
                  <a:gd name="T76" fmla="*/ 81 w 200"/>
                  <a:gd name="T77" fmla="*/ 106 h 200"/>
                  <a:gd name="T78" fmla="*/ 82 w 200"/>
                  <a:gd name="T79" fmla="*/ 114 h 200"/>
                  <a:gd name="T80" fmla="*/ 93 w 200"/>
                  <a:gd name="T81" fmla="*/ 98 h 200"/>
                  <a:gd name="T82" fmla="*/ 80 w 200"/>
                  <a:gd name="T83" fmla="*/ 98 h 200"/>
                  <a:gd name="T84" fmla="*/ 92 w 200"/>
                  <a:gd name="T85" fmla="*/ 94 h 200"/>
                  <a:gd name="T86" fmla="*/ 77 w 200"/>
                  <a:gd name="T87" fmla="*/ 82 h 200"/>
                  <a:gd name="T88" fmla="*/ 78 w 200"/>
                  <a:gd name="T89" fmla="*/ 86 h 200"/>
                  <a:gd name="T90" fmla="*/ 91 w 200"/>
                  <a:gd name="T91" fmla="*/ 73 h 200"/>
                  <a:gd name="T92" fmla="*/ 75 w 200"/>
                  <a:gd name="T93" fmla="*/ 72 h 200"/>
                  <a:gd name="T94" fmla="*/ 75 w 200"/>
                  <a:gd name="T95" fmla="*/ 94 h 200"/>
                  <a:gd name="T96" fmla="*/ 60 w 200"/>
                  <a:gd name="T97" fmla="*/ 82 h 200"/>
                  <a:gd name="T98" fmla="*/ 62 w 200"/>
                  <a:gd name="T99" fmla="*/ 86 h 200"/>
                  <a:gd name="T100" fmla="*/ 72 w 200"/>
                  <a:gd name="T101" fmla="*/ 72 h 200"/>
                  <a:gd name="T102" fmla="*/ 57 w 200"/>
                  <a:gd name="T103" fmla="*/ 71 h 200"/>
                  <a:gd name="T104" fmla="*/ 65 w 200"/>
                  <a:gd name="T105" fmla="*/ 98 h 200"/>
                  <a:gd name="T106" fmla="*/ 79 w 200"/>
                  <a:gd name="T107" fmla="*/ 114 h 200"/>
                  <a:gd name="T108" fmla="*/ 77 w 200"/>
                  <a:gd name="T109" fmla="*/ 106 h 200"/>
                  <a:gd name="T110" fmla="*/ 151 w 200"/>
                  <a:gd name="T111" fmla="*/ 77 h 200"/>
                  <a:gd name="T112" fmla="*/ 151 w 200"/>
                  <a:gd name="T113" fmla="*/ 77 h 200"/>
                  <a:gd name="T114" fmla="*/ 151 w 200"/>
                  <a:gd name="T115" fmla="*/ 75 h 200"/>
                  <a:gd name="T116" fmla="*/ 151 w 200"/>
                  <a:gd name="T117" fmla="*/ 78 h 200"/>
                  <a:gd name="T118" fmla="*/ 90 w 200"/>
                  <a:gd name="T119" fmla="*/ 149 h 200"/>
                  <a:gd name="T120" fmla="*/ 85 w 200"/>
                  <a:gd name="T121" fmla="*/ 143 h 200"/>
                  <a:gd name="T122" fmla="*/ 138 w 200"/>
                  <a:gd name="T123" fmla="*/ 15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200">
                    <a:moveTo>
                      <a:pt x="100" y="200"/>
                    </a:moveTo>
                    <a:cubicBezTo>
                      <a:pt x="44" y="200"/>
                      <a:pt x="0" y="155"/>
                      <a:pt x="0" y="100"/>
                    </a:cubicBezTo>
                    <a:cubicBezTo>
                      <a:pt x="0" y="45"/>
                      <a:pt x="44" y="0"/>
                      <a:pt x="100" y="0"/>
                    </a:cubicBezTo>
                    <a:cubicBezTo>
                      <a:pt x="155" y="0"/>
                      <a:pt x="200" y="45"/>
                      <a:pt x="200" y="100"/>
                    </a:cubicBezTo>
                    <a:cubicBezTo>
                      <a:pt x="200" y="155"/>
                      <a:pt x="155" y="200"/>
                      <a:pt x="100" y="200"/>
                    </a:cubicBezTo>
                    <a:close/>
                    <a:moveTo>
                      <a:pt x="138" y="162"/>
                    </a:moveTo>
                    <a:cubicBezTo>
                      <a:pt x="145" y="162"/>
                      <a:pt x="151" y="156"/>
                      <a:pt x="151" y="149"/>
                    </a:cubicBezTo>
                    <a:cubicBezTo>
                      <a:pt x="151" y="142"/>
                      <a:pt x="145" y="136"/>
                      <a:pt x="138" y="136"/>
                    </a:cubicBezTo>
                    <a:cubicBezTo>
                      <a:pt x="131" y="136"/>
                      <a:pt x="125" y="142"/>
                      <a:pt x="125" y="149"/>
                    </a:cubicBezTo>
                    <a:cubicBezTo>
                      <a:pt x="125" y="156"/>
                      <a:pt x="131" y="162"/>
                      <a:pt x="138" y="162"/>
                    </a:cubicBezTo>
                    <a:close/>
                    <a:moveTo>
                      <a:pt x="85" y="162"/>
                    </a:moveTo>
                    <a:cubicBezTo>
                      <a:pt x="92" y="162"/>
                      <a:pt x="97" y="156"/>
                      <a:pt x="97" y="149"/>
                    </a:cubicBezTo>
                    <a:cubicBezTo>
                      <a:pt x="97" y="142"/>
                      <a:pt x="92" y="136"/>
                      <a:pt x="85" y="136"/>
                    </a:cubicBezTo>
                    <a:cubicBezTo>
                      <a:pt x="77" y="136"/>
                      <a:pt x="72" y="142"/>
                      <a:pt x="72" y="149"/>
                    </a:cubicBezTo>
                    <a:cubicBezTo>
                      <a:pt x="72" y="156"/>
                      <a:pt x="77" y="162"/>
                      <a:pt x="85" y="162"/>
                    </a:cubicBezTo>
                    <a:close/>
                    <a:moveTo>
                      <a:pt x="156" y="110"/>
                    </a:moveTo>
                    <a:cubicBezTo>
                      <a:pt x="156" y="77"/>
                      <a:pt x="156" y="77"/>
                      <a:pt x="156" y="77"/>
                    </a:cubicBezTo>
                    <a:cubicBezTo>
                      <a:pt x="156" y="77"/>
                      <a:pt x="156" y="77"/>
                      <a:pt x="156" y="77"/>
                    </a:cubicBezTo>
                    <a:cubicBezTo>
                      <a:pt x="156" y="70"/>
                      <a:pt x="151" y="70"/>
                      <a:pt x="151" y="70"/>
                    </a:cubicBezTo>
                    <a:cubicBezTo>
                      <a:pt x="151" y="70"/>
                      <a:pt x="151" y="70"/>
                      <a:pt x="151" y="70"/>
                    </a:cubicBezTo>
                    <a:cubicBezTo>
                      <a:pt x="56" y="66"/>
                      <a:pt x="56" y="66"/>
                      <a:pt x="56" y="66"/>
                    </a:cubicBezTo>
                    <a:cubicBezTo>
                      <a:pt x="53" y="56"/>
                      <a:pt x="53" y="56"/>
                      <a:pt x="53" y="56"/>
                    </a:cubicBezTo>
                    <a:cubicBezTo>
                      <a:pt x="52" y="56"/>
                      <a:pt x="52" y="56"/>
                      <a:pt x="52" y="56"/>
                    </a:cubicBezTo>
                    <a:cubicBezTo>
                      <a:pt x="52" y="56"/>
                      <a:pt x="52" y="56"/>
                      <a:pt x="52" y="56"/>
                    </a:cubicBezTo>
                    <a:cubicBezTo>
                      <a:pt x="41" y="56"/>
                      <a:pt x="41" y="56"/>
                      <a:pt x="41" y="56"/>
                    </a:cubicBezTo>
                    <a:cubicBezTo>
                      <a:pt x="40" y="54"/>
                      <a:pt x="38" y="53"/>
                      <a:pt x="35" y="53"/>
                    </a:cubicBezTo>
                    <a:cubicBezTo>
                      <a:pt x="31" y="53"/>
                      <a:pt x="28" y="56"/>
                      <a:pt x="28" y="59"/>
                    </a:cubicBezTo>
                    <a:cubicBezTo>
                      <a:pt x="28" y="63"/>
                      <a:pt x="31" y="66"/>
                      <a:pt x="35" y="66"/>
                    </a:cubicBezTo>
                    <a:cubicBezTo>
                      <a:pt x="37" y="66"/>
                      <a:pt x="40" y="64"/>
                      <a:pt x="41" y="62"/>
                    </a:cubicBezTo>
                    <a:cubicBezTo>
                      <a:pt x="49" y="62"/>
                      <a:pt x="49" y="62"/>
                      <a:pt x="49" y="62"/>
                    </a:cubicBezTo>
                    <a:cubicBezTo>
                      <a:pt x="65" y="114"/>
                      <a:pt x="65" y="114"/>
                      <a:pt x="65" y="114"/>
                    </a:cubicBezTo>
                    <a:cubicBezTo>
                      <a:pt x="64" y="114"/>
                      <a:pt x="64" y="114"/>
                      <a:pt x="64" y="114"/>
                    </a:cubicBezTo>
                    <a:cubicBezTo>
                      <a:pt x="57" y="114"/>
                      <a:pt x="56" y="131"/>
                      <a:pt x="69" y="131"/>
                    </a:cubicBezTo>
                    <a:cubicBezTo>
                      <a:pt x="69" y="132"/>
                      <a:pt x="70" y="132"/>
                      <a:pt x="70" y="132"/>
                    </a:cubicBezTo>
                    <a:cubicBezTo>
                      <a:pt x="152" y="132"/>
                      <a:pt x="152" y="132"/>
                      <a:pt x="152" y="132"/>
                    </a:cubicBezTo>
                    <a:cubicBezTo>
                      <a:pt x="154" y="132"/>
                      <a:pt x="155" y="129"/>
                      <a:pt x="155" y="127"/>
                    </a:cubicBezTo>
                    <a:cubicBezTo>
                      <a:pt x="155" y="125"/>
                      <a:pt x="154" y="124"/>
                      <a:pt x="152" y="124"/>
                    </a:cubicBezTo>
                    <a:cubicBezTo>
                      <a:pt x="70" y="124"/>
                      <a:pt x="70" y="124"/>
                      <a:pt x="70" y="124"/>
                    </a:cubicBezTo>
                    <a:cubicBezTo>
                      <a:pt x="70" y="124"/>
                      <a:pt x="69" y="124"/>
                      <a:pt x="69" y="124"/>
                    </a:cubicBezTo>
                    <a:cubicBezTo>
                      <a:pt x="64" y="124"/>
                      <a:pt x="65" y="119"/>
                      <a:pt x="69" y="119"/>
                    </a:cubicBezTo>
                    <a:cubicBezTo>
                      <a:pt x="69" y="119"/>
                      <a:pt x="69" y="119"/>
                      <a:pt x="69" y="119"/>
                    </a:cubicBezTo>
                    <a:cubicBezTo>
                      <a:pt x="151" y="117"/>
                      <a:pt x="151" y="117"/>
                      <a:pt x="151" y="117"/>
                    </a:cubicBezTo>
                    <a:cubicBezTo>
                      <a:pt x="151" y="117"/>
                      <a:pt x="151" y="117"/>
                      <a:pt x="151" y="117"/>
                    </a:cubicBezTo>
                    <a:cubicBezTo>
                      <a:pt x="151" y="117"/>
                      <a:pt x="157" y="116"/>
                      <a:pt x="157" y="110"/>
                    </a:cubicBezTo>
                    <a:cubicBezTo>
                      <a:pt x="157" y="110"/>
                      <a:pt x="157" y="110"/>
                      <a:pt x="156" y="110"/>
                    </a:cubicBezTo>
                    <a:close/>
                    <a:moveTo>
                      <a:pt x="151" y="112"/>
                    </a:moveTo>
                    <a:cubicBezTo>
                      <a:pt x="137" y="112"/>
                      <a:pt x="137" y="112"/>
                      <a:pt x="137" y="112"/>
                    </a:cubicBezTo>
                    <a:cubicBezTo>
                      <a:pt x="137" y="106"/>
                      <a:pt x="137" y="106"/>
                      <a:pt x="137" y="106"/>
                    </a:cubicBezTo>
                    <a:cubicBezTo>
                      <a:pt x="151" y="106"/>
                      <a:pt x="151" y="106"/>
                      <a:pt x="151" y="106"/>
                    </a:cubicBezTo>
                    <a:cubicBezTo>
                      <a:pt x="151" y="110"/>
                      <a:pt x="151" y="110"/>
                      <a:pt x="151" y="110"/>
                    </a:cubicBezTo>
                    <a:cubicBezTo>
                      <a:pt x="151" y="112"/>
                      <a:pt x="151" y="112"/>
                      <a:pt x="151" y="112"/>
                    </a:cubicBezTo>
                    <a:close/>
                    <a:moveTo>
                      <a:pt x="137" y="98"/>
                    </a:moveTo>
                    <a:cubicBezTo>
                      <a:pt x="151" y="98"/>
                      <a:pt x="151" y="98"/>
                      <a:pt x="151" y="98"/>
                    </a:cubicBezTo>
                    <a:cubicBezTo>
                      <a:pt x="151" y="102"/>
                      <a:pt x="151" y="102"/>
                      <a:pt x="151" y="102"/>
                    </a:cubicBezTo>
                    <a:cubicBezTo>
                      <a:pt x="137" y="102"/>
                      <a:pt x="137" y="102"/>
                      <a:pt x="137" y="102"/>
                    </a:cubicBezTo>
                    <a:lnTo>
                      <a:pt x="137" y="98"/>
                    </a:lnTo>
                    <a:close/>
                    <a:moveTo>
                      <a:pt x="137" y="90"/>
                    </a:moveTo>
                    <a:cubicBezTo>
                      <a:pt x="151" y="90"/>
                      <a:pt x="151" y="90"/>
                      <a:pt x="151" y="90"/>
                    </a:cubicBezTo>
                    <a:cubicBezTo>
                      <a:pt x="151" y="94"/>
                      <a:pt x="151" y="94"/>
                      <a:pt x="151" y="94"/>
                    </a:cubicBezTo>
                    <a:cubicBezTo>
                      <a:pt x="137" y="94"/>
                      <a:pt x="137" y="94"/>
                      <a:pt x="137" y="94"/>
                    </a:cubicBezTo>
                    <a:lnTo>
                      <a:pt x="137" y="90"/>
                    </a:lnTo>
                    <a:close/>
                    <a:moveTo>
                      <a:pt x="137" y="82"/>
                    </a:moveTo>
                    <a:cubicBezTo>
                      <a:pt x="151" y="82"/>
                      <a:pt x="151" y="82"/>
                      <a:pt x="151" y="82"/>
                    </a:cubicBezTo>
                    <a:cubicBezTo>
                      <a:pt x="151" y="86"/>
                      <a:pt x="151" y="86"/>
                      <a:pt x="151" y="86"/>
                    </a:cubicBezTo>
                    <a:cubicBezTo>
                      <a:pt x="137" y="86"/>
                      <a:pt x="137" y="86"/>
                      <a:pt x="137" y="86"/>
                    </a:cubicBezTo>
                    <a:lnTo>
                      <a:pt x="137" y="82"/>
                    </a:lnTo>
                    <a:close/>
                    <a:moveTo>
                      <a:pt x="117" y="106"/>
                    </a:moveTo>
                    <a:cubicBezTo>
                      <a:pt x="133" y="106"/>
                      <a:pt x="133" y="106"/>
                      <a:pt x="133" y="106"/>
                    </a:cubicBezTo>
                    <a:cubicBezTo>
                      <a:pt x="133" y="112"/>
                      <a:pt x="133" y="112"/>
                      <a:pt x="133" y="112"/>
                    </a:cubicBezTo>
                    <a:cubicBezTo>
                      <a:pt x="117" y="113"/>
                      <a:pt x="117" y="113"/>
                      <a:pt x="117" y="113"/>
                    </a:cubicBezTo>
                    <a:lnTo>
                      <a:pt x="117" y="106"/>
                    </a:lnTo>
                    <a:close/>
                    <a:moveTo>
                      <a:pt x="117" y="98"/>
                    </a:moveTo>
                    <a:cubicBezTo>
                      <a:pt x="133" y="98"/>
                      <a:pt x="133" y="98"/>
                      <a:pt x="133" y="98"/>
                    </a:cubicBezTo>
                    <a:cubicBezTo>
                      <a:pt x="133" y="102"/>
                      <a:pt x="133" y="102"/>
                      <a:pt x="133" y="102"/>
                    </a:cubicBezTo>
                    <a:cubicBezTo>
                      <a:pt x="117" y="102"/>
                      <a:pt x="117" y="102"/>
                      <a:pt x="117" y="102"/>
                    </a:cubicBezTo>
                    <a:lnTo>
                      <a:pt x="117" y="98"/>
                    </a:lnTo>
                    <a:close/>
                    <a:moveTo>
                      <a:pt x="116" y="90"/>
                    </a:moveTo>
                    <a:cubicBezTo>
                      <a:pt x="133" y="90"/>
                      <a:pt x="133" y="90"/>
                      <a:pt x="133" y="90"/>
                    </a:cubicBezTo>
                    <a:cubicBezTo>
                      <a:pt x="133" y="94"/>
                      <a:pt x="133" y="94"/>
                      <a:pt x="133" y="94"/>
                    </a:cubicBezTo>
                    <a:cubicBezTo>
                      <a:pt x="116" y="94"/>
                      <a:pt x="116" y="94"/>
                      <a:pt x="116" y="94"/>
                    </a:cubicBezTo>
                    <a:lnTo>
                      <a:pt x="116" y="90"/>
                    </a:lnTo>
                    <a:close/>
                    <a:moveTo>
                      <a:pt x="116" y="82"/>
                    </a:moveTo>
                    <a:cubicBezTo>
                      <a:pt x="133" y="82"/>
                      <a:pt x="133" y="82"/>
                      <a:pt x="133" y="82"/>
                    </a:cubicBezTo>
                    <a:cubicBezTo>
                      <a:pt x="133" y="86"/>
                      <a:pt x="133" y="86"/>
                      <a:pt x="133" y="86"/>
                    </a:cubicBezTo>
                    <a:cubicBezTo>
                      <a:pt x="116" y="86"/>
                      <a:pt x="116" y="86"/>
                      <a:pt x="116" y="86"/>
                    </a:cubicBezTo>
                    <a:lnTo>
                      <a:pt x="116" y="82"/>
                    </a:lnTo>
                    <a:close/>
                    <a:moveTo>
                      <a:pt x="116" y="73"/>
                    </a:moveTo>
                    <a:cubicBezTo>
                      <a:pt x="133" y="74"/>
                      <a:pt x="133" y="74"/>
                      <a:pt x="133" y="74"/>
                    </a:cubicBezTo>
                    <a:cubicBezTo>
                      <a:pt x="133" y="78"/>
                      <a:pt x="133" y="78"/>
                      <a:pt x="133" y="78"/>
                    </a:cubicBezTo>
                    <a:cubicBezTo>
                      <a:pt x="116" y="78"/>
                      <a:pt x="116" y="78"/>
                      <a:pt x="116" y="78"/>
                    </a:cubicBezTo>
                    <a:lnTo>
                      <a:pt x="116" y="73"/>
                    </a:lnTo>
                    <a:close/>
                    <a:moveTo>
                      <a:pt x="97" y="106"/>
                    </a:moveTo>
                    <a:cubicBezTo>
                      <a:pt x="113" y="106"/>
                      <a:pt x="113" y="106"/>
                      <a:pt x="113" y="106"/>
                    </a:cubicBezTo>
                    <a:cubicBezTo>
                      <a:pt x="113" y="113"/>
                      <a:pt x="113" y="113"/>
                      <a:pt x="113" y="113"/>
                    </a:cubicBezTo>
                    <a:cubicBezTo>
                      <a:pt x="97" y="113"/>
                      <a:pt x="97" y="113"/>
                      <a:pt x="97" y="113"/>
                    </a:cubicBezTo>
                    <a:lnTo>
                      <a:pt x="97" y="106"/>
                    </a:lnTo>
                    <a:close/>
                    <a:moveTo>
                      <a:pt x="97" y="98"/>
                    </a:moveTo>
                    <a:cubicBezTo>
                      <a:pt x="113" y="98"/>
                      <a:pt x="113" y="98"/>
                      <a:pt x="113" y="98"/>
                    </a:cubicBezTo>
                    <a:cubicBezTo>
                      <a:pt x="113" y="102"/>
                      <a:pt x="113" y="102"/>
                      <a:pt x="113" y="102"/>
                    </a:cubicBezTo>
                    <a:cubicBezTo>
                      <a:pt x="97" y="102"/>
                      <a:pt x="97" y="102"/>
                      <a:pt x="97" y="102"/>
                    </a:cubicBezTo>
                    <a:lnTo>
                      <a:pt x="97" y="98"/>
                    </a:lnTo>
                    <a:close/>
                    <a:moveTo>
                      <a:pt x="96" y="90"/>
                    </a:moveTo>
                    <a:cubicBezTo>
                      <a:pt x="112" y="90"/>
                      <a:pt x="112" y="90"/>
                      <a:pt x="112" y="90"/>
                    </a:cubicBezTo>
                    <a:cubicBezTo>
                      <a:pt x="113" y="94"/>
                      <a:pt x="113" y="94"/>
                      <a:pt x="113" y="94"/>
                    </a:cubicBezTo>
                    <a:cubicBezTo>
                      <a:pt x="96" y="94"/>
                      <a:pt x="96" y="94"/>
                      <a:pt x="96" y="94"/>
                    </a:cubicBezTo>
                    <a:lnTo>
                      <a:pt x="96" y="90"/>
                    </a:lnTo>
                    <a:close/>
                    <a:moveTo>
                      <a:pt x="96" y="82"/>
                    </a:moveTo>
                    <a:cubicBezTo>
                      <a:pt x="112" y="82"/>
                      <a:pt x="112" y="82"/>
                      <a:pt x="112" y="82"/>
                    </a:cubicBezTo>
                    <a:cubicBezTo>
                      <a:pt x="112" y="86"/>
                      <a:pt x="112" y="86"/>
                      <a:pt x="112" y="86"/>
                    </a:cubicBezTo>
                    <a:cubicBezTo>
                      <a:pt x="96" y="86"/>
                      <a:pt x="96" y="86"/>
                      <a:pt x="96" y="86"/>
                    </a:cubicBezTo>
                    <a:lnTo>
                      <a:pt x="96" y="82"/>
                    </a:lnTo>
                    <a:close/>
                    <a:moveTo>
                      <a:pt x="95" y="73"/>
                    </a:moveTo>
                    <a:cubicBezTo>
                      <a:pt x="112" y="73"/>
                      <a:pt x="112" y="73"/>
                      <a:pt x="112" y="73"/>
                    </a:cubicBezTo>
                    <a:cubicBezTo>
                      <a:pt x="112" y="78"/>
                      <a:pt x="112" y="78"/>
                      <a:pt x="112" y="78"/>
                    </a:cubicBezTo>
                    <a:cubicBezTo>
                      <a:pt x="96" y="78"/>
                      <a:pt x="96" y="78"/>
                      <a:pt x="96" y="78"/>
                    </a:cubicBezTo>
                    <a:lnTo>
                      <a:pt x="95" y="73"/>
                    </a:lnTo>
                    <a:close/>
                    <a:moveTo>
                      <a:pt x="81" y="106"/>
                    </a:moveTo>
                    <a:cubicBezTo>
                      <a:pt x="93" y="106"/>
                      <a:pt x="93" y="106"/>
                      <a:pt x="93" y="106"/>
                    </a:cubicBezTo>
                    <a:cubicBezTo>
                      <a:pt x="93" y="113"/>
                      <a:pt x="93" y="113"/>
                      <a:pt x="93" y="113"/>
                    </a:cubicBezTo>
                    <a:cubicBezTo>
                      <a:pt x="82" y="114"/>
                      <a:pt x="82" y="114"/>
                      <a:pt x="82" y="114"/>
                    </a:cubicBezTo>
                    <a:lnTo>
                      <a:pt x="81" y="106"/>
                    </a:lnTo>
                    <a:close/>
                    <a:moveTo>
                      <a:pt x="80" y="98"/>
                    </a:moveTo>
                    <a:cubicBezTo>
                      <a:pt x="93" y="98"/>
                      <a:pt x="93" y="98"/>
                      <a:pt x="93" y="98"/>
                    </a:cubicBezTo>
                    <a:cubicBezTo>
                      <a:pt x="93" y="102"/>
                      <a:pt x="93" y="102"/>
                      <a:pt x="93" y="102"/>
                    </a:cubicBezTo>
                    <a:cubicBezTo>
                      <a:pt x="81" y="102"/>
                      <a:pt x="81" y="102"/>
                      <a:pt x="81" y="102"/>
                    </a:cubicBezTo>
                    <a:lnTo>
                      <a:pt x="80" y="98"/>
                    </a:lnTo>
                    <a:close/>
                    <a:moveTo>
                      <a:pt x="79" y="90"/>
                    </a:moveTo>
                    <a:cubicBezTo>
                      <a:pt x="92" y="90"/>
                      <a:pt x="92" y="90"/>
                      <a:pt x="92" y="90"/>
                    </a:cubicBezTo>
                    <a:cubicBezTo>
                      <a:pt x="92" y="94"/>
                      <a:pt x="92" y="94"/>
                      <a:pt x="92" y="94"/>
                    </a:cubicBezTo>
                    <a:cubicBezTo>
                      <a:pt x="79" y="94"/>
                      <a:pt x="79" y="94"/>
                      <a:pt x="79" y="94"/>
                    </a:cubicBezTo>
                    <a:lnTo>
                      <a:pt x="79" y="90"/>
                    </a:lnTo>
                    <a:close/>
                    <a:moveTo>
                      <a:pt x="77" y="82"/>
                    </a:moveTo>
                    <a:cubicBezTo>
                      <a:pt x="92" y="82"/>
                      <a:pt x="92" y="82"/>
                      <a:pt x="92" y="82"/>
                    </a:cubicBezTo>
                    <a:cubicBezTo>
                      <a:pt x="92" y="86"/>
                      <a:pt x="92" y="86"/>
                      <a:pt x="92" y="86"/>
                    </a:cubicBezTo>
                    <a:cubicBezTo>
                      <a:pt x="78" y="86"/>
                      <a:pt x="78" y="86"/>
                      <a:pt x="78" y="86"/>
                    </a:cubicBezTo>
                    <a:lnTo>
                      <a:pt x="77" y="82"/>
                    </a:lnTo>
                    <a:close/>
                    <a:moveTo>
                      <a:pt x="75" y="72"/>
                    </a:moveTo>
                    <a:cubicBezTo>
                      <a:pt x="91" y="73"/>
                      <a:pt x="91" y="73"/>
                      <a:pt x="91" y="73"/>
                    </a:cubicBezTo>
                    <a:cubicBezTo>
                      <a:pt x="92" y="78"/>
                      <a:pt x="92" y="78"/>
                      <a:pt x="92" y="78"/>
                    </a:cubicBezTo>
                    <a:cubicBezTo>
                      <a:pt x="77" y="78"/>
                      <a:pt x="77" y="78"/>
                      <a:pt x="77" y="78"/>
                    </a:cubicBezTo>
                    <a:lnTo>
                      <a:pt x="75" y="72"/>
                    </a:lnTo>
                    <a:close/>
                    <a:moveTo>
                      <a:pt x="63" y="90"/>
                    </a:moveTo>
                    <a:cubicBezTo>
                      <a:pt x="75" y="90"/>
                      <a:pt x="75" y="90"/>
                      <a:pt x="75" y="90"/>
                    </a:cubicBezTo>
                    <a:cubicBezTo>
                      <a:pt x="75" y="94"/>
                      <a:pt x="75" y="94"/>
                      <a:pt x="75" y="94"/>
                    </a:cubicBezTo>
                    <a:cubicBezTo>
                      <a:pt x="64" y="94"/>
                      <a:pt x="64" y="94"/>
                      <a:pt x="64" y="94"/>
                    </a:cubicBezTo>
                    <a:lnTo>
                      <a:pt x="63" y="90"/>
                    </a:lnTo>
                    <a:close/>
                    <a:moveTo>
                      <a:pt x="60" y="82"/>
                    </a:moveTo>
                    <a:cubicBezTo>
                      <a:pt x="73" y="82"/>
                      <a:pt x="73" y="82"/>
                      <a:pt x="73" y="82"/>
                    </a:cubicBezTo>
                    <a:cubicBezTo>
                      <a:pt x="74" y="86"/>
                      <a:pt x="74" y="86"/>
                      <a:pt x="74" y="86"/>
                    </a:cubicBezTo>
                    <a:cubicBezTo>
                      <a:pt x="62" y="86"/>
                      <a:pt x="62" y="86"/>
                      <a:pt x="62" y="86"/>
                    </a:cubicBezTo>
                    <a:lnTo>
                      <a:pt x="60" y="82"/>
                    </a:lnTo>
                    <a:close/>
                    <a:moveTo>
                      <a:pt x="57" y="71"/>
                    </a:moveTo>
                    <a:cubicBezTo>
                      <a:pt x="72" y="72"/>
                      <a:pt x="72" y="72"/>
                      <a:pt x="72" y="72"/>
                    </a:cubicBezTo>
                    <a:cubicBezTo>
                      <a:pt x="73" y="78"/>
                      <a:pt x="73" y="78"/>
                      <a:pt x="73" y="78"/>
                    </a:cubicBezTo>
                    <a:cubicBezTo>
                      <a:pt x="59" y="78"/>
                      <a:pt x="59" y="78"/>
                      <a:pt x="59" y="78"/>
                    </a:cubicBezTo>
                    <a:lnTo>
                      <a:pt x="57" y="71"/>
                    </a:lnTo>
                    <a:close/>
                    <a:moveTo>
                      <a:pt x="77" y="102"/>
                    </a:moveTo>
                    <a:cubicBezTo>
                      <a:pt x="67" y="102"/>
                      <a:pt x="67" y="102"/>
                      <a:pt x="67" y="102"/>
                    </a:cubicBezTo>
                    <a:cubicBezTo>
                      <a:pt x="65" y="98"/>
                      <a:pt x="65" y="98"/>
                      <a:pt x="65" y="98"/>
                    </a:cubicBezTo>
                    <a:cubicBezTo>
                      <a:pt x="76" y="98"/>
                      <a:pt x="76" y="98"/>
                      <a:pt x="76" y="98"/>
                    </a:cubicBezTo>
                    <a:lnTo>
                      <a:pt x="77" y="102"/>
                    </a:lnTo>
                    <a:close/>
                    <a:moveTo>
                      <a:pt x="79" y="114"/>
                    </a:moveTo>
                    <a:cubicBezTo>
                      <a:pt x="70" y="114"/>
                      <a:pt x="70" y="114"/>
                      <a:pt x="70" y="114"/>
                    </a:cubicBezTo>
                    <a:cubicBezTo>
                      <a:pt x="67" y="106"/>
                      <a:pt x="67" y="106"/>
                      <a:pt x="67" y="106"/>
                    </a:cubicBezTo>
                    <a:cubicBezTo>
                      <a:pt x="77" y="106"/>
                      <a:pt x="77" y="106"/>
                      <a:pt x="77" y="106"/>
                    </a:cubicBezTo>
                    <a:lnTo>
                      <a:pt x="79" y="114"/>
                    </a:lnTo>
                    <a:close/>
                    <a:moveTo>
                      <a:pt x="151" y="77"/>
                    </a:moveTo>
                    <a:cubicBezTo>
                      <a:pt x="151" y="77"/>
                      <a:pt x="151" y="77"/>
                      <a:pt x="151" y="77"/>
                    </a:cubicBezTo>
                    <a:cubicBezTo>
                      <a:pt x="156" y="77"/>
                      <a:pt x="156" y="77"/>
                      <a:pt x="156" y="77"/>
                    </a:cubicBezTo>
                    <a:cubicBezTo>
                      <a:pt x="156" y="77"/>
                      <a:pt x="156" y="77"/>
                      <a:pt x="156" y="77"/>
                    </a:cubicBezTo>
                    <a:cubicBezTo>
                      <a:pt x="156" y="77"/>
                      <a:pt x="151" y="77"/>
                      <a:pt x="151" y="77"/>
                    </a:cubicBezTo>
                    <a:close/>
                    <a:moveTo>
                      <a:pt x="137" y="78"/>
                    </a:moveTo>
                    <a:cubicBezTo>
                      <a:pt x="137" y="74"/>
                      <a:pt x="137" y="74"/>
                      <a:pt x="137" y="74"/>
                    </a:cubicBezTo>
                    <a:cubicBezTo>
                      <a:pt x="151" y="75"/>
                      <a:pt x="151" y="75"/>
                      <a:pt x="151" y="75"/>
                    </a:cubicBezTo>
                    <a:cubicBezTo>
                      <a:pt x="151" y="75"/>
                      <a:pt x="151" y="75"/>
                      <a:pt x="151" y="75"/>
                    </a:cubicBezTo>
                    <a:cubicBezTo>
                      <a:pt x="151" y="77"/>
                      <a:pt x="151" y="77"/>
                      <a:pt x="151" y="77"/>
                    </a:cubicBezTo>
                    <a:cubicBezTo>
                      <a:pt x="151" y="78"/>
                      <a:pt x="151" y="78"/>
                      <a:pt x="151" y="78"/>
                    </a:cubicBezTo>
                    <a:lnTo>
                      <a:pt x="137" y="78"/>
                    </a:lnTo>
                    <a:close/>
                    <a:moveTo>
                      <a:pt x="85" y="143"/>
                    </a:moveTo>
                    <a:cubicBezTo>
                      <a:pt x="88" y="143"/>
                      <a:pt x="90" y="145"/>
                      <a:pt x="90" y="149"/>
                    </a:cubicBezTo>
                    <a:cubicBezTo>
                      <a:pt x="90" y="152"/>
                      <a:pt x="88" y="155"/>
                      <a:pt x="85" y="155"/>
                    </a:cubicBezTo>
                    <a:cubicBezTo>
                      <a:pt x="81" y="155"/>
                      <a:pt x="79" y="152"/>
                      <a:pt x="79" y="149"/>
                    </a:cubicBezTo>
                    <a:cubicBezTo>
                      <a:pt x="79" y="145"/>
                      <a:pt x="81" y="143"/>
                      <a:pt x="85" y="143"/>
                    </a:cubicBezTo>
                    <a:close/>
                    <a:moveTo>
                      <a:pt x="138" y="143"/>
                    </a:moveTo>
                    <a:cubicBezTo>
                      <a:pt x="142" y="143"/>
                      <a:pt x="144" y="145"/>
                      <a:pt x="144" y="149"/>
                    </a:cubicBezTo>
                    <a:cubicBezTo>
                      <a:pt x="144" y="152"/>
                      <a:pt x="142" y="155"/>
                      <a:pt x="138" y="155"/>
                    </a:cubicBezTo>
                    <a:cubicBezTo>
                      <a:pt x="135" y="155"/>
                      <a:pt x="132" y="152"/>
                      <a:pt x="132" y="149"/>
                    </a:cubicBezTo>
                    <a:cubicBezTo>
                      <a:pt x="132" y="145"/>
                      <a:pt x="135" y="143"/>
                      <a:pt x="138" y="14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0" name="KSO_Shape">
                <a:extLst>
                  <a:ext uri="{FF2B5EF4-FFF2-40B4-BE49-F238E27FC236}">
                    <a16:creationId xmlns:a16="http://schemas.microsoft.com/office/drawing/2014/main" id="{1823A504-87BD-4F18-ACD4-5C0D493F7109}"/>
                  </a:ext>
                </a:extLst>
              </p:cNvPr>
              <p:cNvSpPr>
                <a:spLocks/>
              </p:cNvSpPr>
              <p:nvPr/>
            </p:nvSpPr>
            <p:spPr bwMode="auto">
              <a:xfrm>
                <a:off x="19802576" y="4977561"/>
                <a:ext cx="720725" cy="706437"/>
              </a:xfrm>
              <a:custGeom>
                <a:avLst/>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chemeClr val="bg1">
                  <a:lumMod val="8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nvGrpSpPr>
              <p:cNvPr id="22" name="Group 21">
                <a:extLst>
                  <a:ext uri="{FF2B5EF4-FFF2-40B4-BE49-F238E27FC236}">
                    <a16:creationId xmlns:a16="http://schemas.microsoft.com/office/drawing/2014/main" id="{9F99E09A-746C-40B3-A48A-5503E88B7B78}"/>
                  </a:ext>
                </a:extLst>
              </p:cNvPr>
              <p:cNvGrpSpPr>
                <a:grpSpLocks noChangeAspect="1"/>
              </p:cNvGrpSpPr>
              <p:nvPr/>
            </p:nvGrpSpPr>
            <p:grpSpPr>
              <a:xfrm>
                <a:off x="16002284" y="7446935"/>
                <a:ext cx="857622" cy="857622"/>
                <a:chOff x="15932765" y="8446692"/>
                <a:chExt cx="920750" cy="920750"/>
              </a:xfrm>
            </p:grpSpPr>
            <p:sp>
              <p:nvSpPr>
                <p:cNvPr id="375" name="椭圆 28">
                  <a:extLst>
                    <a:ext uri="{FF2B5EF4-FFF2-40B4-BE49-F238E27FC236}">
                      <a16:creationId xmlns:a16="http://schemas.microsoft.com/office/drawing/2014/main" id="{6D6FA639-448A-48AA-857E-AB03AAC95E72}"/>
                    </a:ext>
                  </a:extLst>
                </p:cNvPr>
                <p:cNvSpPr>
                  <a:spLocks noChangeAspect="1"/>
                </p:cNvSpPr>
                <p:nvPr/>
              </p:nvSpPr>
              <p:spPr bwMode="auto">
                <a:xfrm>
                  <a:off x="15932765" y="8446692"/>
                  <a:ext cx="920750" cy="920750"/>
                </a:xfrm>
                <a:prstGeom prst="ellipse">
                  <a:avLst/>
                </a:prstGeom>
                <a:solidFill>
                  <a:srgbClr val="336699"/>
                </a:solidFill>
                <a:ln w="698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6" name="KSO_Shape">
                  <a:extLst>
                    <a:ext uri="{FF2B5EF4-FFF2-40B4-BE49-F238E27FC236}">
                      <a16:creationId xmlns:a16="http://schemas.microsoft.com/office/drawing/2014/main" id="{B7464054-6856-4430-A6B9-760651106644}"/>
                    </a:ext>
                  </a:extLst>
                </p:cNvPr>
                <p:cNvSpPr>
                  <a:spLocks/>
                </p:cNvSpPr>
                <p:nvPr/>
              </p:nvSpPr>
              <p:spPr bwMode="auto">
                <a:xfrm>
                  <a:off x="16132790" y="8646717"/>
                  <a:ext cx="520700" cy="52070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lumMod val="8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sp>
          <p:nvSpPr>
            <p:cNvPr id="380" name="Content Placeholder 2">
              <a:extLst>
                <a:ext uri="{FF2B5EF4-FFF2-40B4-BE49-F238E27FC236}">
                  <a16:creationId xmlns:a16="http://schemas.microsoft.com/office/drawing/2014/main" id="{D2661BF8-E064-413B-A574-1C96E4DDA806}"/>
                </a:ext>
              </a:extLst>
            </p:cNvPr>
            <p:cNvSpPr txBox="1">
              <a:spLocks/>
            </p:cNvSpPr>
            <p:nvPr/>
          </p:nvSpPr>
          <p:spPr>
            <a:xfrm>
              <a:off x="17539580" y="6791803"/>
              <a:ext cx="2067098" cy="607112"/>
            </a:xfrm>
            <a:prstGeom prst="rect">
              <a:avLst/>
            </a:prstGeom>
            <a:ln>
              <a:noFill/>
            </a:ln>
          </p:spPr>
          <p:txBody>
            <a:bodyPr vert="horz" lIns="91546" tIns="45773" rIns="91546" bIns="45773" rtlCol="0" anchor="t">
              <a:noAutofit/>
            </a:bodyPr>
            <a:lst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a:lstStyle>
            <a:p>
              <a:pPr marL="0" indent="0" algn="just">
                <a:buNone/>
              </a:pPr>
              <a:r>
                <a:rPr lang="en-US" sz="2800" b="1" dirty="0">
                  <a:solidFill>
                    <a:schemeClr val="bg1"/>
                  </a:solidFill>
                </a:rPr>
                <a:t>Motivation</a:t>
              </a:r>
            </a:p>
          </p:txBody>
        </p:sp>
      </p:grpSp>
      <p:grpSp>
        <p:nvGrpSpPr>
          <p:cNvPr id="41" name="Group 40">
            <a:extLst>
              <a:ext uri="{FF2B5EF4-FFF2-40B4-BE49-F238E27FC236}">
                <a16:creationId xmlns:a16="http://schemas.microsoft.com/office/drawing/2014/main" id="{B92F5E45-A28A-4480-9E20-3D9DC8A9CBA9}"/>
              </a:ext>
            </a:extLst>
          </p:cNvPr>
          <p:cNvGrpSpPr>
            <a:grpSpLocks noChangeAspect="1"/>
          </p:cNvGrpSpPr>
          <p:nvPr/>
        </p:nvGrpSpPr>
        <p:grpSpPr>
          <a:xfrm>
            <a:off x="4853974" y="9502134"/>
            <a:ext cx="8453024" cy="5572942"/>
            <a:chOff x="4856641" y="10147108"/>
            <a:chExt cx="6707929" cy="4422429"/>
          </a:xfrm>
        </p:grpSpPr>
        <p:sp>
          <p:nvSpPr>
            <p:cNvPr id="417" name="任意多边形 6">
              <a:extLst>
                <a:ext uri="{FF2B5EF4-FFF2-40B4-BE49-F238E27FC236}">
                  <a16:creationId xmlns:a16="http://schemas.microsoft.com/office/drawing/2014/main" id="{6C7441AE-92EC-42B1-BC4A-19359CC481C9}"/>
                </a:ext>
              </a:extLst>
            </p:cNvPr>
            <p:cNvSpPr/>
            <p:nvPr/>
          </p:nvSpPr>
          <p:spPr>
            <a:xfrm>
              <a:off x="4879717" y="10807883"/>
              <a:ext cx="994294" cy="1512328"/>
            </a:xfrm>
            <a:custGeom>
              <a:avLst/>
              <a:gdLst>
                <a:gd name="connsiteX0" fmla="*/ 0 w 906780"/>
                <a:gd name="connsiteY0" fmla="*/ 1379220 h 1379220"/>
                <a:gd name="connsiteX1" fmla="*/ 571500 w 906780"/>
                <a:gd name="connsiteY1" fmla="*/ 1379220 h 1379220"/>
                <a:gd name="connsiteX2" fmla="*/ 906780 w 906780"/>
                <a:gd name="connsiteY2" fmla="*/ 1059180 h 1379220"/>
                <a:gd name="connsiteX3" fmla="*/ 906780 w 906780"/>
                <a:gd name="connsiteY3" fmla="*/ 0 h 1379220"/>
                <a:gd name="connsiteX0" fmla="*/ 0 w 906780"/>
                <a:gd name="connsiteY0" fmla="*/ 1379220 h 1379220"/>
                <a:gd name="connsiteX1" fmla="*/ 571500 w 906780"/>
                <a:gd name="connsiteY1" fmla="*/ 1379220 h 1379220"/>
                <a:gd name="connsiteX2" fmla="*/ 906780 w 906780"/>
                <a:gd name="connsiteY2" fmla="*/ 1059180 h 1379220"/>
                <a:gd name="connsiteX3" fmla="*/ 906780 w 906780"/>
                <a:gd name="connsiteY3" fmla="*/ 0 h 1379220"/>
                <a:gd name="connsiteX0" fmla="*/ 0 w 906780"/>
                <a:gd name="connsiteY0" fmla="*/ 1379220 h 1379220"/>
                <a:gd name="connsiteX1" fmla="*/ 571500 w 906780"/>
                <a:gd name="connsiteY1" fmla="*/ 1379220 h 1379220"/>
                <a:gd name="connsiteX2" fmla="*/ 906780 w 906780"/>
                <a:gd name="connsiteY2" fmla="*/ 1059180 h 1379220"/>
                <a:gd name="connsiteX3" fmla="*/ 906780 w 906780"/>
                <a:gd name="connsiteY3" fmla="*/ 0 h 1379220"/>
                <a:gd name="connsiteX0" fmla="*/ 0 w 906780"/>
                <a:gd name="connsiteY0" fmla="*/ 1379220 h 1379220"/>
                <a:gd name="connsiteX1" fmla="*/ 571500 w 906780"/>
                <a:gd name="connsiteY1" fmla="*/ 1379220 h 1379220"/>
                <a:gd name="connsiteX2" fmla="*/ 906780 w 906780"/>
                <a:gd name="connsiteY2" fmla="*/ 1059180 h 1379220"/>
                <a:gd name="connsiteX3" fmla="*/ 906780 w 906780"/>
                <a:gd name="connsiteY3" fmla="*/ 0 h 1379220"/>
              </a:gdLst>
              <a:ahLst/>
              <a:cxnLst>
                <a:cxn ang="0">
                  <a:pos x="connsiteX0" y="connsiteY0"/>
                </a:cxn>
                <a:cxn ang="0">
                  <a:pos x="connsiteX1" y="connsiteY1"/>
                </a:cxn>
                <a:cxn ang="0">
                  <a:pos x="connsiteX2" y="connsiteY2"/>
                </a:cxn>
                <a:cxn ang="0">
                  <a:pos x="connsiteX3" y="connsiteY3"/>
                </a:cxn>
              </a:cxnLst>
              <a:rect l="l" t="t" r="r" b="b"/>
              <a:pathLst>
                <a:path w="906780" h="1379220">
                  <a:moveTo>
                    <a:pt x="0" y="1379220"/>
                  </a:moveTo>
                  <a:lnTo>
                    <a:pt x="571500" y="1379220"/>
                  </a:lnTo>
                  <a:cubicBezTo>
                    <a:pt x="611821" y="1120139"/>
                    <a:pt x="766445" y="1061085"/>
                    <a:pt x="906780" y="1059180"/>
                  </a:cubicBezTo>
                  <a:lnTo>
                    <a:pt x="906780" y="0"/>
                  </a:lnTo>
                </a:path>
              </a:pathLst>
            </a:custGeom>
            <a:noFill/>
            <a:ln w="38100">
              <a:solidFill>
                <a:srgbClr val="392C4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任意多边形 7">
              <a:extLst>
                <a:ext uri="{FF2B5EF4-FFF2-40B4-BE49-F238E27FC236}">
                  <a16:creationId xmlns:a16="http://schemas.microsoft.com/office/drawing/2014/main" id="{F6DE94CF-6E32-4C59-8D7C-4CBBE83C99D7}"/>
                </a:ext>
              </a:extLst>
            </p:cNvPr>
            <p:cNvSpPr/>
            <p:nvPr/>
          </p:nvSpPr>
          <p:spPr>
            <a:xfrm>
              <a:off x="5840588" y="12336922"/>
              <a:ext cx="1487262" cy="1512328"/>
            </a:xfrm>
            <a:custGeom>
              <a:avLst/>
              <a:gdLst>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360" h="1379220">
                  <a:moveTo>
                    <a:pt x="0" y="320040"/>
                  </a:moveTo>
                  <a:cubicBezTo>
                    <a:pt x="322104" y="337185"/>
                    <a:pt x="346551" y="149542"/>
                    <a:pt x="373380" y="0"/>
                  </a:cubicBezTo>
                  <a:lnTo>
                    <a:pt x="990600" y="0"/>
                  </a:lnTo>
                  <a:cubicBezTo>
                    <a:pt x="1024413" y="230981"/>
                    <a:pt x="1191577" y="345281"/>
                    <a:pt x="1356360" y="342900"/>
                  </a:cubicBezTo>
                  <a:lnTo>
                    <a:pt x="1356360" y="1379220"/>
                  </a:lnTo>
                </a:path>
              </a:pathLst>
            </a:custGeom>
            <a:noFill/>
            <a:ln w="38100">
              <a:solidFill>
                <a:srgbClr val="392C4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任意多边形 8">
              <a:extLst>
                <a:ext uri="{FF2B5EF4-FFF2-40B4-BE49-F238E27FC236}">
                  <a16:creationId xmlns:a16="http://schemas.microsoft.com/office/drawing/2014/main" id="{9F6C3094-237A-48DB-A02A-7AE9A5665951}"/>
                </a:ext>
              </a:extLst>
            </p:cNvPr>
            <p:cNvSpPr/>
            <p:nvPr/>
          </p:nvSpPr>
          <p:spPr>
            <a:xfrm>
              <a:off x="7286074" y="10832950"/>
              <a:ext cx="1470551" cy="1512328"/>
            </a:xfrm>
            <a:custGeom>
              <a:avLst/>
              <a:gdLst>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20" h="1379220">
                  <a:moveTo>
                    <a:pt x="0" y="1021080"/>
                  </a:moveTo>
                  <a:cubicBezTo>
                    <a:pt x="267812" y="1011872"/>
                    <a:pt x="371317" y="1171734"/>
                    <a:pt x="396240" y="1379220"/>
                  </a:cubicBezTo>
                  <a:lnTo>
                    <a:pt x="1013460" y="1379220"/>
                  </a:lnTo>
                  <a:cubicBezTo>
                    <a:pt x="1020286" y="1100615"/>
                    <a:pt x="1169987" y="1045845"/>
                    <a:pt x="1341120" y="1036320"/>
                  </a:cubicBezTo>
                  <a:lnTo>
                    <a:pt x="1341120" y="0"/>
                  </a:lnTo>
                </a:path>
              </a:pathLst>
            </a:custGeom>
            <a:noFill/>
            <a:ln w="38100">
              <a:solidFill>
                <a:srgbClr val="392C4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任意多边形 9">
              <a:extLst>
                <a:ext uri="{FF2B5EF4-FFF2-40B4-BE49-F238E27FC236}">
                  <a16:creationId xmlns:a16="http://schemas.microsoft.com/office/drawing/2014/main" id="{FC8269D2-3EC1-48CB-98A5-CC0CB3B4B02C}"/>
                </a:ext>
              </a:extLst>
            </p:cNvPr>
            <p:cNvSpPr/>
            <p:nvPr/>
          </p:nvSpPr>
          <p:spPr>
            <a:xfrm>
              <a:off x="10185399" y="11964213"/>
              <a:ext cx="1370286" cy="372708"/>
            </a:xfrm>
            <a:custGeom>
              <a:avLst/>
              <a:gdLst>
                <a:gd name="connsiteX0" fmla="*/ 0 w 1249680"/>
                <a:gd name="connsiteY0" fmla="*/ 0 h 335280"/>
                <a:gd name="connsiteX1" fmla="*/ 365760 w 1249680"/>
                <a:gd name="connsiteY1" fmla="*/ 335280 h 335280"/>
                <a:gd name="connsiteX2" fmla="*/ 1249680 w 1249680"/>
                <a:gd name="connsiteY2" fmla="*/ 335280 h 335280"/>
                <a:gd name="connsiteX0" fmla="*/ 0 w 1249680"/>
                <a:gd name="connsiteY0" fmla="*/ 1933 h 337213"/>
                <a:gd name="connsiteX1" fmla="*/ 365760 w 1249680"/>
                <a:gd name="connsiteY1" fmla="*/ 337213 h 337213"/>
                <a:gd name="connsiteX2" fmla="*/ 1249680 w 1249680"/>
                <a:gd name="connsiteY2" fmla="*/ 337213 h 337213"/>
                <a:gd name="connsiteX0" fmla="*/ 0 w 1249680"/>
                <a:gd name="connsiteY0" fmla="*/ 3084 h 338364"/>
                <a:gd name="connsiteX1" fmla="*/ 365760 w 1249680"/>
                <a:gd name="connsiteY1" fmla="*/ 338364 h 338364"/>
                <a:gd name="connsiteX2" fmla="*/ 1249680 w 1249680"/>
                <a:gd name="connsiteY2" fmla="*/ 338364 h 338364"/>
                <a:gd name="connsiteX0" fmla="*/ 0 w 1249680"/>
                <a:gd name="connsiteY0" fmla="*/ 4623 h 339903"/>
                <a:gd name="connsiteX1" fmla="*/ 365760 w 1249680"/>
                <a:gd name="connsiteY1" fmla="*/ 339903 h 339903"/>
                <a:gd name="connsiteX2" fmla="*/ 1249680 w 1249680"/>
                <a:gd name="connsiteY2" fmla="*/ 339903 h 339903"/>
              </a:gdLst>
              <a:ahLst/>
              <a:cxnLst>
                <a:cxn ang="0">
                  <a:pos x="connsiteX0" y="connsiteY0"/>
                </a:cxn>
                <a:cxn ang="0">
                  <a:pos x="connsiteX1" y="connsiteY1"/>
                </a:cxn>
                <a:cxn ang="0">
                  <a:pos x="connsiteX2" y="connsiteY2"/>
                </a:cxn>
              </a:cxnLst>
              <a:rect l="l" t="t" r="r" b="b"/>
              <a:pathLst>
                <a:path w="1249680" h="339903">
                  <a:moveTo>
                    <a:pt x="0" y="4623"/>
                  </a:moveTo>
                  <a:cubicBezTo>
                    <a:pt x="219552" y="-28874"/>
                    <a:pt x="334328" y="123368"/>
                    <a:pt x="365760" y="339903"/>
                  </a:cubicBezTo>
                  <a:lnTo>
                    <a:pt x="1249680" y="339903"/>
                  </a:lnTo>
                </a:path>
              </a:pathLst>
            </a:custGeom>
            <a:noFill/>
            <a:ln w="38100">
              <a:solidFill>
                <a:srgbClr val="392C4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任意多边形 10">
              <a:extLst>
                <a:ext uri="{FF2B5EF4-FFF2-40B4-BE49-F238E27FC236}">
                  <a16:creationId xmlns:a16="http://schemas.microsoft.com/office/drawing/2014/main" id="{0CF45C1B-A427-4E0B-8DFF-B4EE2D299475}"/>
                </a:ext>
              </a:extLst>
            </p:cNvPr>
            <p:cNvSpPr/>
            <p:nvPr/>
          </p:nvSpPr>
          <p:spPr>
            <a:xfrm>
              <a:off x="8746180" y="12331352"/>
              <a:ext cx="1487262" cy="1512328"/>
            </a:xfrm>
            <a:custGeom>
              <a:avLst/>
              <a:gdLst>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360" h="1379220">
                  <a:moveTo>
                    <a:pt x="0" y="320040"/>
                  </a:moveTo>
                  <a:cubicBezTo>
                    <a:pt x="322104" y="337185"/>
                    <a:pt x="346551" y="149542"/>
                    <a:pt x="373380" y="0"/>
                  </a:cubicBezTo>
                  <a:lnTo>
                    <a:pt x="990600" y="0"/>
                  </a:lnTo>
                  <a:cubicBezTo>
                    <a:pt x="1024413" y="230981"/>
                    <a:pt x="1191577" y="345281"/>
                    <a:pt x="1356360" y="342900"/>
                  </a:cubicBezTo>
                  <a:lnTo>
                    <a:pt x="1356360" y="1379220"/>
                  </a:lnTo>
                </a:path>
              </a:pathLst>
            </a:custGeom>
            <a:noFill/>
            <a:ln w="38100">
              <a:solidFill>
                <a:srgbClr val="392C4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任意多边形 11">
              <a:extLst>
                <a:ext uri="{FF2B5EF4-FFF2-40B4-BE49-F238E27FC236}">
                  <a16:creationId xmlns:a16="http://schemas.microsoft.com/office/drawing/2014/main" id="{98736CCC-51C6-48C0-8C1E-984979230527}"/>
                </a:ext>
              </a:extLst>
            </p:cNvPr>
            <p:cNvSpPr/>
            <p:nvPr/>
          </p:nvSpPr>
          <p:spPr>
            <a:xfrm>
              <a:off x="8762891" y="10147108"/>
              <a:ext cx="313383" cy="375994"/>
            </a:xfrm>
            <a:custGeom>
              <a:avLst/>
              <a:gdLst>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800"/>
                <a:gd name="connsiteY0" fmla="*/ 0 h 342900"/>
                <a:gd name="connsiteX1" fmla="*/ 285750 w 285800"/>
                <a:gd name="connsiteY1" fmla="*/ 342900 h 342900"/>
              </a:gdLst>
              <a:ahLst/>
              <a:cxnLst>
                <a:cxn ang="0">
                  <a:pos x="connsiteX0" y="connsiteY0"/>
                </a:cxn>
                <a:cxn ang="0">
                  <a:pos x="connsiteX1" y="connsiteY1"/>
                </a:cxn>
              </a:cxnLst>
              <a:rect l="l" t="t" r="r" b="b"/>
              <a:pathLst>
                <a:path w="285800" h="342900">
                  <a:moveTo>
                    <a:pt x="0" y="0"/>
                  </a:moveTo>
                  <a:cubicBezTo>
                    <a:pt x="207169" y="16669"/>
                    <a:pt x="288132" y="135732"/>
                    <a:pt x="285750" y="342900"/>
                  </a:cubicBezTo>
                </a:path>
              </a:pathLst>
            </a:cu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任意多边形 12">
              <a:extLst>
                <a:ext uri="{FF2B5EF4-FFF2-40B4-BE49-F238E27FC236}">
                  <a16:creationId xmlns:a16="http://schemas.microsoft.com/office/drawing/2014/main" id="{C6DD70E0-8130-43EB-BA89-F79B69FC3063}"/>
                </a:ext>
              </a:extLst>
            </p:cNvPr>
            <p:cNvSpPr/>
            <p:nvPr/>
          </p:nvSpPr>
          <p:spPr>
            <a:xfrm>
              <a:off x="5874011" y="10147108"/>
              <a:ext cx="313383" cy="375994"/>
            </a:xfrm>
            <a:custGeom>
              <a:avLst/>
              <a:gdLst>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800"/>
                <a:gd name="connsiteY0" fmla="*/ 0 h 342900"/>
                <a:gd name="connsiteX1" fmla="*/ 285750 w 285800"/>
                <a:gd name="connsiteY1" fmla="*/ 342900 h 342900"/>
              </a:gdLst>
              <a:ahLst/>
              <a:cxnLst>
                <a:cxn ang="0">
                  <a:pos x="connsiteX0" y="connsiteY0"/>
                </a:cxn>
                <a:cxn ang="0">
                  <a:pos x="connsiteX1" y="connsiteY1"/>
                </a:cxn>
              </a:cxnLst>
              <a:rect l="l" t="t" r="r" b="b"/>
              <a:pathLst>
                <a:path w="285800" h="342900">
                  <a:moveTo>
                    <a:pt x="0" y="0"/>
                  </a:moveTo>
                  <a:cubicBezTo>
                    <a:pt x="207169" y="16669"/>
                    <a:pt x="288132" y="135732"/>
                    <a:pt x="285750" y="342900"/>
                  </a:cubicBezTo>
                </a:path>
              </a:pathLst>
            </a:cu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4" name="直接连接符 14">
              <a:extLst>
                <a:ext uri="{FF2B5EF4-FFF2-40B4-BE49-F238E27FC236}">
                  <a16:creationId xmlns:a16="http://schemas.microsoft.com/office/drawing/2014/main" id="{59433D6B-5F3B-430B-99E0-FC53D9E6530E}"/>
                </a:ext>
              </a:extLst>
            </p:cNvPr>
            <p:cNvCxnSpPr/>
            <p:nvPr/>
          </p:nvCxnSpPr>
          <p:spPr>
            <a:xfrm>
              <a:off x="6423406" y="12481692"/>
              <a:ext cx="355269" cy="0"/>
            </a:xfrm>
            <a:prstGeom prst="line">
              <a:avLst/>
            </a:pr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25" name="直接连接符 15">
              <a:extLst>
                <a:ext uri="{FF2B5EF4-FFF2-40B4-BE49-F238E27FC236}">
                  <a16:creationId xmlns:a16="http://schemas.microsoft.com/office/drawing/2014/main" id="{77177F14-6009-4035-97FF-11F6476608CE}"/>
                </a:ext>
              </a:extLst>
            </p:cNvPr>
            <p:cNvCxnSpPr/>
            <p:nvPr/>
          </p:nvCxnSpPr>
          <p:spPr>
            <a:xfrm>
              <a:off x="7843715" y="12187363"/>
              <a:ext cx="355269" cy="0"/>
            </a:xfrm>
            <a:prstGeom prst="line">
              <a:avLst/>
            </a:pr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26" name="直接连接符 16">
              <a:extLst>
                <a:ext uri="{FF2B5EF4-FFF2-40B4-BE49-F238E27FC236}">
                  <a16:creationId xmlns:a16="http://schemas.microsoft.com/office/drawing/2014/main" id="{2DB0F80D-596C-49AC-8B14-B647F9CFB793}"/>
                </a:ext>
              </a:extLst>
            </p:cNvPr>
            <p:cNvCxnSpPr/>
            <p:nvPr/>
          </p:nvCxnSpPr>
          <p:spPr>
            <a:xfrm>
              <a:off x="9312177" y="12481692"/>
              <a:ext cx="355269" cy="0"/>
            </a:xfrm>
            <a:prstGeom prst="line">
              <a:avLst/>
            </a:pr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27" name="任意多边形 17">
              <a:extLst>
                <a:ext uri="{FF2B5EF4-FFF2-40B4-BE49-F238E27FC236}">
                  <a16:creationId xmlns:a16="http://schemas.microsoft.com/office/drawing/2014/main" id="{B499A767-E2C6-40A7-B4E7-9A2F20A3827E}"/>
                </a:ext>
              </a:extLst>
            </p:cNvPr>
            <p:cNvSpPr/>
            <p:nvPr/>
          </p:nvSpPr>
          <p:spPr>
            <a:xfrm flipH="1" flipV="1">
              <a:off x="9897209" y="14193543"/>
              <a:ext cx="313383" cy="375994"/>
            </a:xfrm>
            <a:custGeom>
              <a:avLst/>
              <a:gdLst>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800"/>
                <a:gd name="connsiteY0" fmla="*/ 0 h 342900"/>
                <a:gd name="connsiteX1" fmla="*/ 285750 w 285800"/>
                <a:gd name="connsiteY1" fmla="*/ 342900 h 342900"/>
              </a:gdLst>
              <a:ahLst/>
              <a:cxnLst>
                <a:cxn ang="0">
                  <a:pos x="connsiteX0" y="connsiteY0"/>
                </a:cxn>
                <a:cxn ang="0">
                  <a:pos x="connsiteX1" y="connsiteY1"/>
                </a:cxn>
              </a:cxnLst>
              <a:rect l="l" t="t" r="r" b="b"/>
              <a:pathLst>
                <a:path w="285800" h="342900">
                  <a:moveTo>
                    <a:pt x="0" y="0"/>
                  </a:moveTo>
                  <a:cubicBezTo>
                    <a:pt x="207169" y="16669"/>
                    <a:pt x="288132" y="135732"/>
                    <a:pt x="285750" y="342900"/>
                  </a:cubicBezTo>
                </a:path>
              </a:pathLst>
            </a:cu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任意多边形 18">
              <a:extLst>
                <a:ext uri="{FF2B5EF4-FFF2-40B4-BE49-F238E27FC236}">
                  <a16:creationId xmlns:a16="http://schemas.microsoft.com/office/drawing/2014/main" id="{787ACD25-4289-41D4-835F-C3AD7FC6DB69}"/>
                </a:ext>
              </a:extLst>
            </p:cNvPr>
            <p:cNvSpPr/>
            <p:nvPr/>
          </p:nvSpPr>
          <p:spPr>
            <a:xfrm flipH="1" flipV="1">
              <a:off x="6948234" y="14170017"/>
              <a:ext cx="313383" cy="375994"/>
            </a:xfrm>
            <a:custGeom>
              <a:avLst/>
              <a:gdLst>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800"/>
                <a:gd name="connsiteY0" fmla="*/ 0 h 342900"/>
                <a:gd name="connsiteX1" fmla="*/ 285750 w 285800"/>
                <a:gd name="connsiteY1" fmla="*/ 342900 h 342900"/>
              </a:gdLst>
              <a:ahLst/>
              <a:cxnLst>
                <a:cxn ang="0">
                  <a:pos x="connsiteX0" y="connsiteY0"/>
                </a:cxn>
                <a:cxn ang="0">
                  <a:pos x="connsiteX1" y="connsiteY1"/>
                </a:cxn>
              </a:cxnLst>
              <a:rect l="l" t="t" r="r" b="b"/>
              <a:pathLst>
                <a:path w="285800" h="342900">
                  <a:moveTo>
                    <a:pt x="0" y="0"/>
                  </a:moveTo>
                  <a:cubicBezTo>
                    <a:pt x="207169" y="16669"/>
                    <a:pt x="288132" y="135732"/>
                    <a:pt x="285750" y="342900"/>
                  </a:cubicBezTo>
                </a:path>
              </a:pathLst>
            </a:cu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椭圆 19">
              <a:extLst>
                <a:ext uri="{FF2B5EF4-FFF2-40B4-BE49-F238E27FC236}">
                  <a16:creationId xmlns:a16="http://schemas.microsoft.com/office/drawing/2014/main" id="{74E247F6-5AB6-4148-9C68-AC0C53F13DFB}"/>
                </a:ext>
              </a:extLst>
            </p:cNvPr>
            <p:cNvSpPr>
              <a:spLocks noChangeAspect="1"/>
            </p:cNvSpPr>
            <p:nvPr/>
          </p:nvSpPr>
          <p:spPr>
            <a:xfrm>
              <a:off x="7079436" y="14003385"/>
              <a:ext cx="473692" cy="473692"/>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椭圆 20">
              <a:extLst>
                <a:ext uri="{FF2B5EF4-FFF2-40B4-BE49-F238E27FC236}">
                  <a16:creationId xmlns:a16="http://schemas.microsoft.com/office/drawing/2014/main" id="{33B70B28-E8C3-4BE5-962D-8932CFC3C50E}"/>
                </a:ext>
              </a:extLst>
            </p:cNvPr>
            <p:cNvSpPr>
              <a:spLocks noChangeAspect="1"/>
            </p:cNvSpPr>
            <p:nvPr/>
          </p:nvSpPr>
          <p:spPr>
            <a:xfrm>
              <a:off x="5637165" y="10239951"/>
              <a:ext cx="473692" cy="473692"/>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椭圆 21">
              <a:extLst>
                <a:ext uri="{FF2B5EF4-FFF2-40B4-BE49-F238E27FC236}">
                  <a16:creationId xmlns:a16="http://schemas.microsoft.com/office/drawing/2014/main" id="{20192D1C-C897-4B42-B3CB-3DA90F4176AA}"/>
                </a:ext>
              </a:extLst>
            </p:cNvPr>
            <p:cNvSpPr>
              <a:spLocks noChangeAspect="1"/>
            </p:cNvSpPr>
            <p:nvPr/>
          </p:nvSpPr>
          <p:spPr>
            <a:xfrm>
              <a:off x="8519779" y="10239951"/>
              <a:ext cx="473692" cy="473692"/>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椭圆 22">
              <a:extLst>
                <a:ext uri="{FF2B5EF4-FFF2-40B4-BE49-F238E27FC236}">
                  <a16:creationId xmlns:a16="http://schemas.microsoft.com/office/drawing/2014/main" id="{1ED1E1FD-8EF5-44D5-8FD9-99D5C81CDA66}"/>
                </a:ext>
              </a:extLst>
            </p:cNvPr>
            <p:cNvSpPr>
              <a:spLocks noChangeAspect="1"/>
            </p:cNvSpPr>
            <p:nvPr/>
          </p:nvSpPr>
          <p:spPr>
            <a:xfrm>
              <a:off x="7075882" y="12108432"/>
              <a:ext cx="473692" cy="473692"/>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椭圆 23">
              <a:extLst>
                <a:ext uri="{FF2B5EF4-FFF2-40B4-BE49-F238E27FC236}">
                  <a16:creationId xmlns:a16="http://schemas.microsoft.com/office/drawing/2014/main" id="{30CAE1E8-6AA7-4A1C-B646-612934E8737B}"/>
                </a:ext>
              </a:extLst>
            </p:cNvPr>
            <p:cNvSpPr>
              <a:spLocks noChangeAspect="1"/>
            </p:cNvSpPr>
            <p:nvPr/>
          </p:nvSpPr>
          <p:spPr>
            <a:xfrm>
              <a:off x="5637165" y="12083365"/>
              <a:ext cx="473692" cy="473692"/>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椭圆 24">
              <a:extLst>
                <a:ext uri="{FF2B5EF4-FFF2-40B4-BE49-F238E27FC236}">
                  <a16:creationId xmlns:a16="http://schemas.microsoft.com/office/drawing/2014/main" id="{D283811B-EDD1-44E4-9EB3-B816CCD0E5E5}"/>
                </a:ext>
              </a:extLst>
            </p:cNvPr>
            <p:cNvSpPr>
              <a:spLocks noChangeAspect="1"/>
            </p:cNvSpPr>
            <p:nvPr/>
          </p:nvSpPr>
          <p:spPr>
            <a:xfrm>
              <a:off x="8526045" y="12108432"/>
              <a:ext cx="473692" cy="473692"/>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椭圆 25">
              <a:extLst>
                <a:ext uri="{FF2B5EF4-FFF2-40B4-BE49-F238E27FC236}">
                  <a16:creationId xmlns:a16="http://schemas.microsoft.com/office/drawing/2014/main" id="{C568868D-4604-4A97-9F36-0FB163677CDF}"/>
                </a:ext>
              </a:extLst>
            </p:cNvPr>
            <p:cNvSpPr>
              <a:spLocks noChangeAspect="1"/>
            </p:cNvSpPr>
            <p:nvPr/>
          </p:nvSpPr>
          <p:spPr>
            <a:xfrm>
              <a:off x="9996596" y="12079187"/>
              <a:ext cx="473692" cy="473692"/>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椭圆 26">
              <a:extLst>
                <a:ext uri="{FF2B5EF4-FFF2-40B4-BE49-F238E27FC236}">
                  <a16:creationId xmlns:a16="http://schemas.microsoft.com/office/drawing/2014/main" id="{99516454-A830-4C7D-9F5E-B00E090B5343}"/>
                </a:ext>
              </a:extLst>
            </p:cNvPr>
            <p:cNvSpPr>
              <a:spLocks noChangeAspect="1"/>
            </p:cNvSpPr>
            <p:nvPr/>
          </p:nvSpPr>
          <p:spPr>
            <a:xfrm>
              <a:off x="9998651" y="14003385"/>
              <a:ext cx="473692" cy="473692"/>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217">
              <a:extLst>
                <a:ext uri="{FF2B5EF4-FFF2-40B4-BE49-F238E27FC236}">
                  <a16:creationId xmlns:a16="http://schemas.microsoft.com/office/drawing/2014/main" id="{4719427B-CC72-4B86-82B0-CCE9C2F529AA}"/>
                </a:ext>
              </a:extLst>
            </p:cNvPr>
            <p:cNvSpPr>
              <a:spLocks noChangeAspect="1" noEditPoints="1"/>
            </p:cNvSpPr>
            <p:nvPr/>
          </p:nvSpPr>
          <p:spPr bwMode="auto">
            <a:xfrm>
              <a:off x="5753002" y="10348842"/>
              <a:ext cx="271969" cy="276321"/>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8" name="Freeform 218">
              <a:extLst>
                <a:ext uri="{FF2B5EF4-FFF2-40B4-BE49-F238E27FC236}">
                  <a16:creationId xmlns:a16="http://schemas.microsoft.com/office/drawing/2014/main" id="{59FF4608-6A7D-42C1-8EB5-29C7A0E60606}"/>
                </a:ext>
              </a:extLst>
            </p:cNvPr>
            <p:cNvSpPr>
              <a:spLocks noChangeAspect="1" noEditPoints="1"/>
            </p:cNvSpPr>
            <p:nvPr/>
          </p:nvSpPr>
          <p:spPr bwMode="auto">
            <a:xfrm>
              <a:off x="7172224" y="14098539"/>
              <a:ext cx="262841" cy="276321"/>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9" name="Freeform 219">
              <a:extLst>
                <a:ext uri="{FF2B5EF4-FFF2-40B4-BE49-F238E27FC236}">
                  <a16:creationId xmlns:a16="http://schemas.microsoft.com/office/drawing/2014/main" id="{E732878D-4D12-424F-B1EF-7F0A603ED1F4}"/>
                </a:ext>
              </a:extLst>
            </p:cNvPr>
            <p:cNvSpPr>
              <a:spLocks noChangeAspect="1" noEditPoints="1"/>
            </p:cNvSpPr>
            <p:nvPr/>
          </p:nvSpPr>
          <p:spPr bwMode="auto">
            <a:xfrm>
              <a:off x="10125742" y="14095845"/>
              <a:ext cx="215399" cy="276321"/>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0" name="Freeform 221">
              <a:extLst>
                <a:ext uri="{FF2B5EF4-FFF2-40B4-BE49-F238E27FC236}">
                  <a16:creationId xmlns:a16="http://schemas.microsoft.com/office/drawing/2014/main" id="{AB39CAB1-837E-4E87-8558-4DA15D7A64E7}"/>
                </a:ext>
              </a:extLst>
            </p:cNvPr>
            <p:cNvSpPr>
              <a:spLocks noChangeAspect="1"/>
            </p:cNvSpPr>
            <p:nvPr/>
          </p:nvSpPr>
          <p:spPr bwMode="auto">
            <a:xfrm>
              <a:off x="8612659" y="10338856"/>
              <a:ext cx="287930" cy="276321"/>
            </a:xfrm>
            <a:custGeom>
              <a:avLst/>
              <a:gdLst>
                <a:gd name="T0" fmla="*/ 61 w 124"/>
                <a:gd name="T1" fmla="*/ 0 h 119"/>
                <a:gd name="T2" fmla="*/ 82 w 124"/>
                <a:gd name="T3" fmla="*/ 38 h 119"/>
                <a:gd name="T4" fmla="*/ 124 w 124"/>
                <a:gd name="T5" fmla="*/ 45 h 119"/>
                <a:gd name="T6" fmla="*/ 95 w 124"/>
                <a:gd name="T7" fmla="*/ 77 h 119"/>
                <a:gd name="T8" fmla="*/ 101 w 124"/>
                <a:gd name="T9" fmla="*/ 119 h 119"/>
                <a:gd name="T10" fmla="*/ 61 w 124"/>
                <a:gd name="T11" fmla="*/ 100 h 119"/>
                <a:gd name="T12" fmla="*/ 23 w 124"/>
                <a:gd name="T13" fmla="*/ 119 h 119"/>
                <a:gd name="T14" fmla="*/ 29 w 124"/>
                <a:gd name="T15" fmla="*/ 77 h 119"/>
                <a:gd name="T16" fmla="*/ 0 w 124"/>
                <a:gd name="T17" fmla="*/ 45 h 119"/>
                <a:gd name="T18" fmla="*/ 42 w 124"/>
                <a:gd name="T19" fmla="*/ 38 h 119"/>
                <a:gd name="T20" fmla="*/ 61 w 124"/>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1" name="文本框 32">
              <a:extLst>
                <a:ext uri="{FF2B5EF4-FFF2-40B4-BE49-F238E27FC236}">
                  <a16:creationId xmlns:a16="http://schemas.microsoft.com/office/drawing/2014/main" id="{581CCE24-C307-40D0-BC15-111F2B26D8C2}"/>
                </a:ext>
              </a:extLst>
            </p:cNvPr>
            <p:cNvSpPr txBox="1"/>
            <p:nvPr/>
          </p:nvSpPr>
          <p:spPr>
            <a:xfrm>
              <a:off x="5954609" y="11270928"/>
              <a:ext cx="2688995" cy="716888"/>
            </a:xfrm>
            <a:prstGeom prst="rect">
              <a:avLst/>
            </a:prstGeom>
            <a:noFill/>
          </p:spPr>
          <p:txBody>
            <a:bodyPr wrap="square" rtlCol="0">
              <a:spAutoFit/>
            </a:bodyPr>
            <a:lstStyle/>
            <a:p>
              <a:pPr algn="just">
                <a:lnSpc>
                  <a:spcPct val="130000"/>
                </a:lnSpc>
              </a:pPr>
              <a:r>
                <a:rPr lang="en-US" altLang="zh-CN" sz="1400" b="1" dirty="0">
                  <a:solidFill>
                    <a:schemeClr val="bg1">
                      <a:lumMod val="95000"/>
                    </a:schemeClr>
                  </a:solidFill>
                  <a:cs typeface="Arial" panose="020B0604020202020204" pitchFamily="34" charset="0"/>
                </a:rPr>
                <a:t>Acquired data from the Kaggle and perform join between transaction and product master file.</a:t>
              </a:r>
              <a:endParaRPr lang="zh-CN" altLang="en-US" sz="1400" b="1" dirty="0">
                <a:solidFill>
                  <a:schemeClr val="bg1">
                    <a:lumMod val="95000"/>
                  </a:schemeClr>
                </a:solidFill>
                <a:cs typeface="Arial" panose="020B0604020202020204" pitchFamily="34" charset="0"/>
              </a:endParaRPr>
            </a:p>
          </p:txBody>
        </p:sp>
        <p:sp>
          <p:nvSpPr>
            <p:cNvPr id="442" name="矩形 33">
              <a:extLst>
                <a:ext uri="{FF2B5EF4-FFF2-40B4-BE49-F238E27FC236}">
                  <a16:creationId xmlns:a16="http://schemas.microsoft.com/office/drawing/2014/main" id="{C4C020A7-CD8C-4B25-B1E0-228386CC8AB9}"/>
                </a:ext>
              </a:extLst>
            </p:cNvPr>
            <p:cNvSpPr/>
            <p:nvPr/>
          </p:nvSpPr>
          <p:spPr>
            <a:xfrm>
              <a:off x="5968228" y="10708854"/>
              <a:ext cx="1993469" cy="551817"/>
            </a:xfrm>
            <a:prstGeom prst="rect">
              <a:avLst/>
            </a:prstGeom>
            <a:noFill/>
          </p:spPr>
          <p:txBody>
            <a:bodyPr wrap="square">
              <a:spAutoFit/>
            </a:bodyPr>
            <a:lstStyle/>
            <a:p>
              <a:pPr lvl="0"/>
              <a:r>
                <a:rPr lang="en-US" altLang="zh-CN" sz="1600" b="1" dirty="0">
                  <a:solidFill>
                    <a:srgbClr val="FB9460"/>
                  </a:solidFill>
                </a:rPr>
                <a:t>Data Understanding </a:t>
              </a:r>
              <a:r>
                <a:rPr lang="en-US" altLang="zh-CN" sz="1800" b="1" dirty="0">
                  <a:solidFill>
                    <a:srgbClr val="FB9460"/>
                  </a:solidFill>
                </a:rPr>
                <a:t>&amp; Cleansing</a:t>
              </a:r>
              <a:endParaRPr lang="en-US" altLang="zh-CN" sz="1600" b="1" dirty="0">
                <a:solidFill>
                  <a:srgbClr val="FB9460"/>
                </a:solidFill>
              </a:endParaRPr>
            </a:p>
          </p:txBody>
        </p:sp>
        <p:sp>
          <p:nvSpPr>
            <p:cNvPr id="443" name="文本框 35">
              <a:extLst>
                <a:ext uri="{FF2B5EF4-FFF2-40B4-BE49-F238E27FC236}">
                  <a16:creationId xmlns:a16="http://schemas.microsoft.com/office/drawing/2014/main" id="{BEA74ACF-745D-4081-969C-7149CB3F6064}"/>
                </a:ext>
              </a:extLst>
            </p:cNvPr>
            <p:cNvSpPr txBox="1"/>
            <p:nvPr/>
          </p:nvSpPr>
          <p:spPr>
            <a:xfrm>
              <a:off x="8780531" y="11267751"/>
              <a:ext cx="2784039" cy="716888"/>
            </a:xfrm>
            <a:prstGeom prst="rect">
              <a:avLst/>
            </a:prstGeom>
            <a:noFill/>
          </p:spPr>
          <p:txBody>
            <a:bodyPr wrap="square" rtlCol="0">
              <a:spAutoFit/>
            </a:bodyPr>
            <a:lstStyle/>
            <a:p>
              <a:pPr algn="just">
                <a:lnSpc>
                  <a:spcPct val="130000"/>
                </a:lnSpc>
              </a:pPr>
              <a:r>
                <a:rPr lang="en-US" altLang="zh-CN" sz="1400" b="1" dirty="0">
                  <a:solidFill>
                    <a:schemeClr val="bg1">
                      <a:lumMod val="95000"/>
                    </a:schemeClr>
                  </a:solidFill>
                  <a:cs typeface="Arial" panose="020B0604020202020204" pitchFamily="34" charset="0"/>
                </a:rPr>
                <a:t>Summary the data by product and select the most frequent product purchased by customer</a:t>
              </a:r>
              <a:endParaRPr lang="zh-CN" altLang="en-US" sz="1400" b="1" dirty="0">
                <a:solidFill>
                  <a:schemeClr val="bg1">
                    <a:lumMod val="95000"/>
                  </a:schemeClr>
                </a:solidFill>
                <a:cs typeface="Arial" panose="020B0604020202020204" pitchFamily="34" charset="0"/>
              </a:endParaRPr>
            </a:p>
          </p:txBody>
        </p:sp>
        <p:sp>
          <p:nvSpPr>
            <p:cNvPr id="444" name="矩形 36">
              <a:extLst>
                <a:ext uri="{FF2B5EF4-FFF2-40B4-BE49-F238E27FC236}">
                  <a16:creationId xmlns:a16="http://schemas.microsoft.com/office/drawing/2014/main" id="{3162BAA5-75FC-4E2A-8183-C07A9F448AC5}"/>
                </a:ext>
              </a:extLst>
            </p:cNvPr>
            <p:cNvSpPr/>
            <p:nvPr/>
          </p:nvSpPr>
          <p:spPr>
            <a:xfrm>
              <a:off x="8781242" y="10713643"/>
              <a:ext cx="1993469" cy="579408"/>
            </a:xfrm>
            <a:prstGeom prst="rect">
              <a:avLst/>
            </a:prstGeom>
            <a:noFill/>
          </p:spPr>
          <p:txBody>
            <a:bodyPr wrap="square">
              <a:spAutoFit/>
            </a:bodyPr>
            <a:lstStyle/>
            <a:p>
              <a:pPr lvl="0"/>
              <a:r>
                <a:rPr lang="en-US" altLang="zh-CN" sz="1800" b="1" dirty="0">
                  <a:solidFill>
                    <a:srgbClr val="00B0F0"/>
                  </a:solidFill>
                  <a:cs typeface="Arial" panose="020B0604020202020204" pitchFamily="34" charset="0"/>
                </a:rPr>
                <a:t>Select Most Frequent Product </a:t>
              </a:r>
              <a:endParaRPr lang="en-US" altLang="zh-CN" sz="1800" b="1" dirty="0">
                <a:solidFill>
                  <a:srgbClr val="00B0F0"/>
                </a:solidFill>
              </a:endParaRPr>
            </a:p>
          </p:txBody>
        </p:sp>
        <p:sp>
          <p:nvSpPr>
            <p:cNvPr id="445" name="文本框 38">
              <a:extLst>
                <a:ext uri="{FF2B5EF4-FFF2-40B4-BE49-F238E27FC236}">
                  <a16:creationId xmlns:a16="http://schemas.microsoft.com/office/drawing/2014/main" id="{6A8ECF2B-9EC0-4D4F-8822-33D1EA205B0F}"/>
                </a:ext>
              </a:extLst>
            </p:cNvPr>
            <p:cNvSpPr txBox="1"/>
            <p:nvPr/>
          </p:nvSpPr>
          <p:spPr>
            <a:xfrm>
              <a:off x="4856641" y="13340025"/>
              <a:ext cx="2430223" cy="716888"/>
            </a:xfrm>
            <a:prstGeom prst="rect">
              <a:avLst/>
            </a:prstGeom>
            <a:noFill/>
          </p:spPr>
          <p:txBody>
            <a:bodyPr wrap="square" rtlCol="0">
              <a:spAutoFit/>
            </a:bodyPr>
            <a:lstStyle/>
            <a:p>
              <a:pPr algn="r">
                <a:lnSpc>
                  <a:spcPct val="130000"/>
                </a:lnSpc>
              </a:pPr>
              <a:r>
                <a:rPr lang="en-US" altLang="zh-CN" sz="1400" b="1" dirty="0">
                  <a:solidFill>
                    <a:schemeClr val="bg1">
                      <a:lumMod val="95000"/>
                    </a:schemeClr>
                  </a:solidFill>
                  <a:cs typeface="Arial" panose="020B0604020202020204" pitchFamily="34" charset="0"/>
                </a:rPr>
                <a:t>Group</a:t>
              </a:r>
              <a:r>
                <a:rPr lang="zh-CN" altLang="en-US" sz="1400" b="1" dirty="0">
                  <a:solidFill>
                    <a:schemeClr val="bg1">
                      <a:lumMod val="95000"/>
                    </a:schemeClr>
                  </a:solidFill>
                  <a:cs typeface="Arial" panose="020B0604020202020204" pitchFamily="34" charset="0"/>
                </a:rPr>
                <a:t> </a:t>
              </a:r>
              <a:r>
                <a:rPr lang="en-US" altLang="zh-CN" sz="1400" b="1" dirty="0">
                  <a:solidFill>
                    <a:schemeClr val="bg1">
                      <a:lumMod val="95000"/>
                    </a:schemeClr>
                  </a:solidFill>
                  <a:cs typeface="Arial" panose="020B0604020202020204" pitchFamily="34" charset="0"/>
                </a:rPr>
                <a:t>the</a:t>
              </a:r>
              <a:r>
                <a:rPr lang="zh-CN" altLang="en-US" sz="1400" b="1" dirty="0">
                  <a:solidFill>
                    <a:schemeClr val="bg1">
                      <a:lumMod val="95000"/>
                    </a:schemeClr>
                  </a:solidFill>
                  <a:cs typeface="Arial" panose="020B0604020202020204" pitchFamily="34" charset="0"/>
                </a:rPr>
                <a:t> </a:t>
              </a:r>
              <a:r>
                <a:rPr lang="en-US" altLang="zh-CN" sz="1400" b="1" dirty="0">
                  <a:solidFill>
                    <a:schemeClr val="bg1">
                      <a:lumMod val="95000"/>
                    </a:schemeClr>
                  </a:solidFill>
                  <a:cs typeface="Arial" panose="020B0604020202020204" pitchFamily="34" charset="0"/>
                </a:rPr>
                <a:t>products</a:t>
              </a:r>
              <a:r>
                <a:rPr lang="zh-CN" altLang="en-US" sz="1400" b="1" dirty="0">
                  <a:solidFill>
                    <a:schemeClr val="bg1">
                      <a:lumMod val="95000"/>
                    </a:schemeClr>
                  </a:solidFill>
                  <a:cs typeface="Arial" panose="020B0604020202020204" pitchFamily="34" charset="0"/>
                </a:rPr>
                <a:t> </a:t>
              </a:r>
              <a:r>
                <a:rPr lang="en-US" altLang="zh-CN" sz="1400" b="1" dirty="0">
                  <a:solidFill>
                    <a:schemeClr val="bg1">
                      <a:lumMod val="95000"/>
                    </a:schemeClr>
                  </a:solidFill>
                  <a:cs typeface="Arial" panose="020B0604020202020204" pitchFamily="34" charset="0"/>
                </a:rPr>
                <a:t>by its natural and product similarity for better MBA result</a:t>
              </a:r>
              <a:endParaRPr lang="zh-CN" altLang="en-US" sz="1400" b="1" dirty="0">
                <a:solidFill>
                  <a:schemeClr val="bg1">
                    <a:lumMod val="95000"/>
                  </a:schemeClr>
                </a:solidFill>
                <a:cs typeface="Arial" panose="020B0604020202020204" pitchFamily="34" charset="0"/>
              </a:endParaRPr>
            </a:p>
          </p:txBody>
        </p:sp>
        <p:sp>
          <p:nvSpPr>
            <p:cNvPr id="446" name="矩形 39">
              <a:extLst>
                <a:ext uri="{FF2B5EF4-FFF2-40B4-BE49-F238E27FC236}">
                  <a16:creationId xmlns:a16="http://schemas.microsoft.com/office/drawing/2014/main" id="{144DF834-01EF-4458-9077-43A5BF44452C}"/>
                </a:ext>
              </a:extLst>
            </p:cNvPr>
            <p:cNvSpPr/>
            <p:nvPr/>
          </p:nvSpPr>
          <p:spPr>
            <a:xfrm>
              <a:off x="5057730" y="12841548"/>
              <a:ext cx="2203885" cy="331090"/>
            </a:xfrm>
            <a:prstGeom prst="rect">
              <a:avLst/>
            </a:prstGeom>
            <a:noFill/>
          </p:spPr>
          <p:txBody>
            <a:bodyPr wrap="square">
              <a:spAutoFit/>
            </a:bodyPr>
            <a:lstStyle/>
            <a:p>
              <a:pPr lvl="0" algn="r"/>
              <a:r>
                <a:rPr lang="en-US" altLang="zh-CN" sz="1800" b="1" dirty="0">
                  <a:solidFill>
                    <a:srgbClr val="F03F30"/>
                  </a:solidFill>
                  <a:cs typeface="Arial" panose="020B0604020202020204" pitchFamily="34" charset="0"/>
                </a:rPr>
                <a:t>Recode the Product</a:t>
              </a:r>
              <a:endParaRPr lang="en-US" altLang="zh-CN" sz="1800" b="1" dirty="0">
                <a:solidFill>
                  <a:srgbClr val="F03F30"/>
                </a:solidFill>
              </a:endParaRPr>
            </a:p>
          </p:txBody>
        </p:sp>
        <p:sp>
          <p:nvSpPr>
            <p:cNvPr id="447" name="文本框 41">
              <a:extLst>
                <a:ext uri="{FF2B5EF4-FFF2-40B4-BE49-F238E27FC236}">
                  <a16:creationId xmlns:a16="http://schemas.microsoft.com/office/drawing/2014/main" id="{368F3D59-92E8-4981-A383-8BCF2E3DC66A}"/>
                </a:ext>
              </a:extLst>
            </p:cNvPr>
            <p:cNvSpPr txBox="1"/>
            <p:nvPr/>
          </p:nvSpPr>
          <p:spPr>
            <a:xfrm>
              <a:off x="7493584" y="13325042"/>
              <a:ext cx="2688995" cy="490830"/>
            </a:xfrm>
            <a:prstGeom prst="rect">
              <a:avLst/>
            </a:prstGeom>
            <a:noFill/>
          </p:spPr>
          <p:txBody>
            <a:bodyPr wrap="square" rtlCol="0">
              <a:spAutoFit/>
            </a:bodyPr>
            <a:lstStyle/>
            <a:p>
              <a:pPr algn="just">
                <a:lnSpc>
                  <a:spcPct val="130000"/>
                </a:lnSpc>
              </a:pPr>
              <a:r>
                <a:rPr lang="en-US" altLang="zh-CN" sz="1400" b="1" dirty="0">
                  <a:solidFill>
                    <a:schemeClr val="bg1">
                      <a:lumMod val="95000"/>
                    </a:schemeClr>
                  </a:solidFill>
                  <a:cs typeface="Arial" panose="020B0604020202020204" pitchFamily="34" charset="0"/>
                </a:rPr>
                <a:t>Combine</a:t>
              </a:r>
              <a:r>
                <a:rPr lang="zh-CN" altLang="en-US" sz="1400" b="1" dirty="0">
                  <a:solidFill>
                    <a:schemeClr val="bg1">
                      <a:lumMod val="95000"/>
                    </a:schemeClr>
                  </a:solidFill>
                  <a:cs typeface="Arial" panose="020B0604020202020204" pitchFamily="34" charset="0"/>
                </a:rPr>
                <a:t> </a:t>
              </a:r>
              <a:r>
                <a:rPr lang="en-US" altLang="zh-CN" sz="1400" b="1" dirty="0">
                  <a:solidFill>
                    <a:schemeClr val="bg1">
                      <a:lumMod val="95000"/>
                    </a:schemeClr>
                  </a:solidFill>
                  <a:cs typeface="Arial" panose="020B0604020202020204" pitchFamily="34" charset="0"/>
                </a:rPr>
                <a:t>the</a:t>
              </a:r>
              <a:r>
                <a:rPr lang="zh-CN" altLang="en-US" sz="1400" b="1" dirty="0">
                  <a:solidFill>
                    <a:schemeClr val="bg1">
                      <a:lumMod val="95000"/>
                    </a:schemeClr>
                  </a:solidFill>
                  <a:cs typeface="Arial" panose="020B0604020202020204" pitchFamily="34" charset="0"/>
                </a:rPr>
                <a:t> </a:t>
              </a:r>
              <a:r>
                <a:rPr lang="en-US" altLang="zh-CN" sz="1400" b="1" dirty="0">
                  <a:solidFill>
                    <a:schemeClr val="bg1">
                      <a:lumMod val="95000"/>
                    </a:schemeClr>
                  </a:solidFill>
                  <a:cs typeface="Arial" panose="020B0604020202020204" pitchFamily="34" charset="0"/>
                </a:rPr>
                <a:t>Train</a:t>
              </a:r>
              <a:r>
                <a:rPr lang="zh-CN" altLang="en-US" sz="1400" b="1" dirty="0">
                  <a:solidFill>
                    <a:schemeClr val="bg1">
                      <a:lumMod val="95000"/>
                    </a:schemeClr>
                  </a:solidFill>
                  <a:cs typeface="Arial" panose="020B0604020202020204" pitchFamily="34" charset="0"/>
                </a:rPr>
                <a:t> </a:t>
              </a:r>
              <a:r>
                <a:rPr lang="en-US" altLang="zh-CN" sz="1400" b="1" dirty="0">
                  <a:solidFill>
                    <a:schemeClr val="bg1">
                      <a:lumMod val="95000"/>
                    </a:schemeClr>
                  </a:solidFill>
                  <a:cs typeface="Arial" panose="020B0604020202020204" pitchFamily="34" charset="0"/>
                </a:rPr>
                <a:t>and</a:t>
              </a:r>
              <a:r>
                <a:rPr lang="zh-CN" altLang="en-US" sz="1400" b="1" dirty="0">
                  <a:solidFill>
                    <a:schemeClr val="bg1">
                      <a:lumMod val="95000"/>
                    </a:schemeClr>
                  </a:solidFill>
                  <a:cs typeface="Arial" panose="020B0604020202020204" pitchFamily="34" charset="0"/>
                </a:rPr>
                <a:t> </a:t>
              </a:r>
              <a:r>
                <a:rPr lang="en-US" altLang="zh-CN" sz="1400" b="1" dirty="0">
                  <a:solidFill>
                    <a:schemeClr val="bg1">
                      <a:lumMod val="95000"/>
                    </a:schemeClr>
                  </a:solidFill>
                  <a:cs typeface="Arial" panose="020B0604020202020204" pitchFamily="34" charset="0"/>
                </a:rPr>
                <a:t>Prior</a:t>
              </a:r>
              <a:r>
                <a:rPr lang="zh-CN" altLang="en-US" sz="1400" b="1" dirty="0">
                  <a:solidFill>
                    <a:schemeClr val="bg1">
                      <a:lumMod val="95000"/>
                    </a:schemeClr>
                  </a:solidFill>
                  <a:cs typeface="Arial" panose="020B0604020202020204" pitchFamily="34" charset="0"/>
                </a:rPr>
                <a:t> </a:t>
              </a:r>
              <a:r>
                <a:rPr lang="en-US" altLang="zh-CN" sz="1400" b="1" dirty="0">
                  <a:solidFill>
                    <a:schemeClr val="bg1">
                      <a:lumMod val="95000"/>
                    </a:schemeClr>
                  </a:solidFill>
                  <a:cs typeface="Arial" panose="020B0604020202020204" pitchFamily="34" charset="0"/>
                </a:rPr>
                <a:t>data</a:t>
              </a:r>
              <a:r>
                <a:rPr lang="zh-CN" altLang="en-US" sz="1400" b="1" dirty="0">
                  <a:solidFill>
                    <a:schemeClr val="bg1">
                      <a:lumMod val="95000"/>
                    </a:schemeClr>
                  </a:solidFill>
                  <a:cs typeface="Arial" panose="020B0604020202020204" pitchFamily="34" charset="0"/>
                </a:rPr>
                <a:t> </a:t>
              </a:r>
              <a:r>
                <a:rPr lang="en-US" altLang="zh-CN" sz="1400" b="1" dirty="0">
                  <a:solidFill>
                    <a:schemeClr val="bg1">
                      <a:lumMod val="95000"/>
                    </a:schemeClr>
                  </a:solidFill>
                  <a:cs typeface="Arial" panose="020B0604020202020204" pitchFamily="34" charset="0"/>
                </a:rPr>
                <a:t>for the network analysis</a:t>
              </a:r>
              <a:endParaRPr lang="zh-CN" altLang="en-US" sz="1400" b="1" dirty="0">
                <a:solidFill>
                  <a:schemeClr val="bg1">
                    <a:lumMod val="95000"/>
                  </a:schemeClr>
                </a:solidFill>
                <a:cs typeface="Arial" panose="020B0604020202020204" pitchFamily="34" charset="0"/>
              </a:endParaRPr>
            </a:p>
          </p:txBody>
        </p:sp>
        <p:sp>
          <p:nvSpPr>
            <p:cNvPr id="448" name="矩形 42">
              <a:extLst>
                <a:ext uri="{FF2B5EF4-FFF2-40B4-BE49-F238E27FC236}">
                  <a16:creationId xmlns:a16="http://schemas.microsoft.com/office/drawing/2014/main" id="{A8FA379A-92DA-4AE9-9924-7B3078BF272E}"/>
                </a:ext>
              </a:extLst>
            </p:cNvPr>
            <p:cNvSpPr/>
            <p:nvPr/>
          </p:nvSpPr>
          <p:spPr>
            <a:xfrm>
              <a:off x="8198984" y="12822316"/>
              <a:ext cx="1983595" cy="331090"/>
            </a:xfrm>
            <a:prstGeom prst="rect">
              <a:avLst/>
            </a:prstGeom>
            <a:noFill/>
          </p:spPr>
          <p:txBody>
            <a:bodyPr wrap="square">
              <a:spAutoFit/>
            </a:bodyPr>
            <a:lstStyle/>
            <a:p>
              <a:pPr lvl="0" algn="r"/>
              <a:r>
                <a:rPr lang="en-US" altLang="zh-CN" sz="1800" b="1" dirty="0">
                  <a:solidFill>
                    <a:srgbClr val="FFC000"/>
                  </a:solidFill>
                  <a:cs typeface="Arial" panose="020B0604020202020204" pitchFamily="34" charset="0"/>
                </a:rPr>
                <a:t>Final Combination</a:t>
              </a:r>
              <a:endParaRPr lang="en-US" altLang="zh-CN" sz="1800" b="1" dirty="0">
                <a:solidFill>
                  <a:srgbClr val="FFC000"/>
                </a:solidFill>
              </a:endParaRPr>
            </a:p>
          </p:txBody>
        </p:sp>
        <p:sp>
          <p:nvSpPr>
            <p:cNvPr id="451" name="矩形 49">
              <a:extLst>
                <a:ext uri="{FF2B5EF4-FFF2-40B4-BE49-F238E27FC236}">
                  <a16:creationId xmlns:a16="http://schemas.microsoft.com/office/drawing/2014/main" id="{2F1C259F-2832-438A-98B9-051EB645DF0F}"/>
                </a:ext>
              </a:extLst>
            </p:cNvPr>
            <p:cNvSpPr/>
            <p:nvPr/>
          </p:nvSpPr>
          <p:spPr>
            <a:xfrm>
              <a:off x="8540642" y="12083668"/>
              <a:ext cx="431964" cy="523220"/>
            </a:xfrm>
            <a:prstGeom prst="rect">
              <a:avLst/>
            </a:prstGeom>
            <a:noFill/>
          </p:spPr>
          <p:txBody>
            <a:bodyPr wrap="square">
              <a:spAutoFit/>
            </a:bodyPr>
            <a:lstStyle/>
            <a:p>
              <a:pPr lvl="0" algn="ctr"/>
              <a:r>
                <a:rPr lang="en-US" altLang="zh-CN" sz="2800" dirty="0">
                  <a:solidFill>
                    <a:srgbClr val="FFFFFF"/>
                  </a:solidFill>
                </a:rPr>
                <a:t>3</a:t>
              </a:r>
            </a:p>
          </p:txBody>
        </p:sp>
        <p:sp>
          <p:nvSpPr>
            <p:cNvPr id="453" name="矩形 49">
              <a:extLst>
                <a:ext uri="{FF2B5EF4-FFF2-40B4-BE49-F238E27FC236}">
                  <a16:creationId xmlns:a16="http://schemas.microsoft.com/office/drawing/2014/main" id="{BD578748-69C8-4C21-BD05-2601D55B60CB}"/>
                </a:ext>
              </a:extLst>
            </p:cNvPr>
            <p:cNvSpPr/>
            <p:nvPr/>
          </p:nvSpPr>
          <p:spPr>
            <a:xfrm>
              <a:off x="10026794" y="12075311"/>
              <a:ext cx="431964" cy="523220"/>
            </a:xfrm>
            <a:prstGeom prst="rect">
              <a:avLst/>
            </a:prstGeom>
            <a:noFill/>
          </p:spPr>
          <p:txBody>
            <a:bodyPr wrap="square">
              <a:spAutoFit/>
            </a:bodyPr>
            <a:lstStyle/>
            <a:p>
              <a:pPr lvl="0" algn="ctr"/>
              <a:r>
                <a:rPr lang="en-US" altLang="zh-CN" sz="2800" dirty="0">
                  <a:solidFill>
                    <a:srgbClr val="FFFFFF"/>
                  </a:solidFill>
                </a:rPr>
                <a:t>4</a:t>
              </a:r>
            </a:p>
          </p:txBody>
        </p:sp>
        <p:sp>
          <p:nvSpPr>
            <p:cNvPr id="454" name="矩形 49">
              <a:extLst>
                <a:ext uri="{FF2B5EF4-FFF2-40B4-BE49-F238E27FC236}">
                  <a16:creationId xmlns:a16="http://schemas.microsoft.com/office/drawing/2014/main" id="{7599E986-8278-4209-A3AA-72C219705080}"/>
                </a:ext>
              </a:extLst>
            </p:cNvPr>
            <p:cNvSpPr/>
            <p:nvPr/>
          </p:nvSpPr>
          <p:spPr>
            <a:xfrm>
              <a:off x="7099308" y="12083668"/>
              <a:ext cx="431964" cy="523220"/>
            </a:xfrm>
            <a:prstGeom prst="rect">
              <a:avLst/>
            </a:prstGeom>
            <a:noFill/>
          </p:spPr>
          <p:txBody>
            <a:bodyPr wrap="square">
              <a:spAutoFit/>
            </a:bodyPr>
            <a:lstStyle/>
            <a:p>
              <a:pPr lvl="0" algn="ctr"/>
              <a:r>
                <a:rPr lang="en-US" altLang="zh-CN" sz="2800" dirty="0">
                  <a:solidFill>
                    <a:srgbClr val="FFFFFF"/>
                  </a:solidFill>
                </a:rPr>
                <a:t>2</a:t>
              </a:r>
            </a:p>
          </p:txBody>
        </p:sp>
        <p:sp>
          <p:nvSpPr>
            <p:cNvPr id="455" name="矩形 49">
              <a:extLst>
                <a:ext uri="{FF2B5EF4-FFF2-40B4-BE49-F238E27FC236}">
                  <a16:creationId xmlns:a16="http://schemas.microsoft.com/office/drawing/2014/main" id="{B442CCEB-96A8-442F-ABF7-F8BE2E38B56A}"/>
                </a:ext>
              </a:extLst>
            </p:cNvPr>
            <p:cNvSpPr/>
            <p:nvPr/>
          </p:nvSpPr>
          <p:spPr>
            <a:xfrm>
              <a:off x="5647059" y="12059589"/>
              <a:ext cx="431964" cy="523220"/>
            </a:xfrm>
            <a:prstGeom prst="rect">
              <a:avLst/>
            </a:prstGeom>
            <a:noFill/>
          </p:spPr>
          <p:txBody>
            <a:bodyPr wrap="square">
              <a:spAutoFit/>
            </a:bodyPr>
            <a:lstStyle/>
            <a:p>
              <a:pPr lvl="0" algn="ctr"/>
              <a:r>
                <a:rPr lang="en-US" altLang="zh-CN" sz="2800" dirty="0">
                  <a:solidFill>
                    <a:srgbClr val="FFFFFF"/>
                  </a:solidFill>
                </a:rPr>
                <a:t>1</a:t>
              </a:r>
            </a:p>
          </p:txBody>
        </p:sp>
      </p:grpSp>
      <p:cxnSp>
        <p:nvCxnSpPr>
          <p:cNvPr id="35" name="Straight Connector 34">
            <a:extLst>
              <a:ext uri="{FF2B5EF4-FFF2-40B4-BE49-F238E27FC236}">
                <a16:creationId xmlns:a16="http://schemas.microsoft.com/office/drawing/2014/main" id="{D86C74DC-8B38-4370-8F7F-62235A1354DE}"/>
              </a:ext>
            </a:extLst>
          </p:cNvPr>
          <p:cNvCxnSpPr/>
          <p:nvPr/>
        </p:nvCxnSpPr>
        <p:spPr bwMode="auto">
          <a:xfrm flipV="1">
            <a:off x="4563204" y="15128735"/>
            <a:ext cx="16832917" cy="12903"/>
          </a:xfrm>
          <a:prstGeom prst="line">
            <a:avLst/>
          </a:prstGeom>
          <a:solidFill>
            <a:schemeClr val="accent1"/>
          </a:solidFill>
          <a:ln w="34925" cap="flat" cmpd="sng" algn="ctr">
            <a:solidFill>
              <a:schemeClr val="bg1">
                <a:lumMod val="65000"/>
                <a:alpha val="3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Group 42">
            <a:extLst>
              <a:ext uri="{FF2B5EF4-FFF2-40B4-BE49-F238E27FC236}">
                <a16:creationId xmlns:a16="http://schemas.microsoft.com/office/drawing/2014/main" id="{96CC1C3E-A7DF-448D-86B3-6634F515DF2A}"/>
              </a:ext>
            </a:extLst>
          </p:cNvPr>
          <p:cNvGrpSpPr/>
          <p:nvPr/>
        </p:nvGrpSpPr>
        <p:grpSpPr>
          <a:xfrm>
            <a:off x="141272" y="14470096"/>
            <a:ext cx="4165932" cy="948517"/>
            <a:chOff x="160386" y="15951735"/>
            <a:chExt cx="4165932" cy="1102912"/>
          </a:xfrm>
        </p:grpSpPr>
        <p:sp>
          <p:nvSpPr>
            <p:cNvPr id="456" name="TextBox 455">
              <a:extLst>
                <a:ext uri="{FF2B5EF4-FFF2-40B4-BE49-F238E27FC236}">
                  <a16:creationId xmlns:a16="http://schemas.microsoft.com/office/drawing/2014/main" id="{95AFF7FE-08E9-407C-BD0B-64CC2EC1FA47}"/>
                </a:ext>
              </a:extLst>
            </p:cNvPr>
            <p:cNvSpPr txBox="1"/>
            <p:nvPr/>
          </p:nvSpPr>
          <p:spPr>
            <a:xfrm>
              <a:off x="160386" y="16248432"/>
              <a:ext cx="4165932" cy="461665"/>
            </a:xfrm>
            <a:prstGeom prst="rect">
              <a:avLst/>
            </a:prstGeom>
            <a:noFill/>
          </p:spPr>
          <p:txBody>
            <a:bodyPr wrap="square" rtlCol="0">
              <a:spAutoFit/>
            </a:bodyPr>
            <a:lstStyle/>
            <a:p>
              <a:pPr algn="ctr"/>
              <a:r>
                <a:rPr lang="en-SG" sz="2400" b="1" dirty="0">
                  <a:solidFill>
                    <a:schemeClr val="bg1"/>
                  </a:solidFill>
                </a:rPr>
                <a:t>Data Visualisation</a:t>
              </a:r>
              <a:endParaRPr lang="en-US" sz="2400" b="1" dirty="0">
                <a:solidFill>
                  <a:schemeClr val="bg1"/>
                </a:solidFill>
              </a:endParaRPr>
            </a:p>
          </p:txBody>
        </p:sp>
        <p:sp>
          <p:nvSpPr>
            <p:cNvPr id="457" name="矩形: 圆角 6">
              <a:extLst>
                <a:ext uri="{FF2B5EF4-FFF2-40B4-BE49-F238E27FC236}">
                  <a16:creationId xmlns:a16="http://schemas.microsoft.com/office/drawing/2014/main" id="{E488ECE5-98D2-4550-81AC-DA935B1A7ABF}"/>
                </a:ext>
              </a:extLst>
            </p:cNvPr>
            <p:cNvSpPr/>
            <p:nvPr/>
          </p:nvSpPr>
          <p:spPr>
            <a:xfrm>
              <a:off x="249972" y="15951735"/>
              <a:ext cx="3958786" cy="1102912"/>
            </a:xfrm>
            <a:prstGeom prst="roundRect">
              <a:avLst>
                <a:gd name="adj" fmla="val 50000"/>
              </a:avLst>
            </a:prstGeom>
            <a:noFill/>
            <a:ln w="38100">
              <a:solidFill>
                <a:schemeClr val="bg2">
                  <a:lumMod val="60000"/>
                  <a:lumOff val="40000"/>
                </a:schemeClr>
              </a:solidFill>
            </a:ln>
            <a:effectLst>
              <a:glow rad="88900">
                <a:schemeClr val="accent3">
                  <a:alpha val="40000"/>
                </a:schemeClr>
              </a:glow>
              <a:outerShdw blurRad="50800" dist="38100" dir="8100000" algn="tr" rotWithShape="0">
                <a:prstClr val="black">
                  <a:alpha val="40000"/>
                </a:prstClr>
              </a:out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8" name="Group 82">
              <a:extLst>
                <a:ext uri="{FF2B5EF4-FFF2-40B4-BE49-F238E27FC236}">
                  <a16:creationId xmlns:a16="http://schemas.microsoft.com/office/drawing/2014/main" id="{66AE251D-086C-4957-9249-F0F6CB66C39B}"/>
                </a:ext>
              </a:extLst>
            </p:cNvPr>
            <p:cNvGrpSpPr/>
            <p:nvPr/>
          </p:nvGrpSpPr>
          <p:grpSpPr>
            <a:xfrm>
              <a:off x="515051" y="16353694"/>
              <a:ext cx="275994" cy="298994"/>
              <a:chOff x="6941027" y="4788593"/>
              <a:chExt cx="359392" cy="389342"/>
            </a:xfrm>
            <a:solidFill>
              <a:schemeClr val="bg1"/>
            </a:solidFill>
          </p:grpSpPr>
          <p:sp>
            <p:nvSpPr>
              <p:cNvPr id="459" name="Freeform 132">
                <a:extLst>
                  <a:ext uri="{FF2B5EF4-FFF2-40B4-BE49-F238E27FC236}">
                    <a16:creationId xmlns:a16="http://schemas.microsoft.com/office/drawing/2014/main" id="{5E19FEF9-B1FB-430F-AAB4-0AA1A4685EF2}"/>
                  </a:ext>
                </a:extLst>
              </p:cNvPr>
              <p:cNvSpPr>
                <a:spLocks/>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460" name="Freeform 133">
                <a:extLst>
                  <a:ext uri="{FF2B5EF4-FFF2-40B4-BE49-F238E27FC236}">
                    <a16:creationId xmlns:a16="http://schemas.microsoft.com/office/drawing/2014/main" id="{C79E740E-7871-4B91-AC70-DB52D7D46B06}"/>
                  </a:ext>
                </a:extLst>
              </p:cNvPr>
              <p:cNvSpPr>
                <a:spLocks/>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461" name="Rectangle 134">
                <a:extLst>
                  <a:ext uri="{FF2B5EF4-FFF2-40B4-BE49-F238E27FC236}">
                    <a16:creationId xmlns:a16="http://schemas.microsoft.com/office/drawing/2014/main" id="{C768BB6B-FF48-4D79-93AA-98CDE27EA36F}"/>
                  </a:ext>
                </a:extLst>
              </p:cNvPr>
              <p:cNvSpPr>
                <a:spLocks noChangeArrowheads="1"/>
              </p:cNvSpPr>
              <p:nvPr/>
            </p:nvSpPr>
            <p:spPr bwMode="auto">
              <a:xfrm>
                <a:off x="6941027" y="4970784"/>
                <a:ext cx="207151" cy="207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grpSp>
      </p:grpSp>
      <p:cxnSp>
        <p:nvCxnSpPr>
          <p:cNvPr id="462" name="Straight Connector 461">
            <a:extLst>
              <a:ext uri="{FF2B5EF4-FFF2-40B4-BE49-F238E27FC236}">
                <a16:creationId xmlns:a16="http://schemas.microsoft.com/office/drawing/2014/main" id="{1BDE234E-7994-4C78-894C-B5FE302718C5}"/>
              </a:ext>
            </a:extLst>
          </p:cNvPr>
          <p:cNvCxnSpPr/>
          <p:nvPr/>
        </p:nvCxnSpPr>
        <p:spPr bwMode="auto">
          <a:xfrm>
            <a:off x="4468328" y="9397706"/>
            <a:ext cx="16858144" cy="19890"/>
          </a:xfrm>
          <a:prstGeom prst="line">
            <a:avLst/>
          </a:prstGeom>
          <a:solidFill>
            <a:schemeClr val="accent1"/>
          </a:solidFill>
          <a:ln w="34925" cap="flat" cmpd="sng" algn="ctr">
            <a:solidFill>
              <a:schemeClr val="bg1">
                <a:lumMod val="65000"/>
                <a:alpha val="3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Rounded Corners 44">
            <a:extLst>
              <a:ext uri="{FF2B5EF4-FFF2-40B4-BE49-F238E27FC236}">
                <a16:creationId xmlns:a16="http://schemas.microsoft.com/office/drawing/2014/main" id="{36A88D5B-0A4C-46B3-8449-0ED410AD0CF9}"/>
              </a:ext>
            </a:extLst>
          </p:cNvPr>
          <p:cNvSpPr/>
          <p:nvPr/>
        </p:nvSpPr>
        <p:spPr bwMode="auto">
          <a:xfrm>
            <a:off x="4507210" y="15286038"/>
            <a:ext cx="16842517" cy="766828"/>
          </a:xfrm>
          <a:prstGeom prst="roundRect">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panose="020B0604020202020204" pitchFamily="34" charset="0"/>
            </a:endParaRPr>
          </a:p>
        </p:txBody>
      </p:sp>
      <p:sp>
        <p:nvSpPr>
          <p:cNvPr id="46" name="TextBox 45">
            <a:extLst>
              <a:ext uri="{FF2B5EF4-FFF2-40B4-BE49-F238E27FC236}">
                <a16:creationId xmlns:a16="http://schemas.microsoft.com/office/drawing/2014/main" id="{23D2B24E-E878-442A-B907-9CF2AB4BC7A1}"/>
              </a:ext>
            </a:extLst>
          </p:cNvPr>
          <p:cNvSpPr txBox="1"/>
          <p:nvPr/>
        </p:nvSpPr>
        <p:spPr>
          <a:xfrm>
            <a:off x="4725741" y="15321998"/>
            <a:ext cx="16101294" cy="646331"/>
          </a:xfrm>
          <a:prstGeom prst="rect">
            <a:avLst/>
          </a:prstGeom>
          <a:noFill/>
        </p:spPr>
        <p:txBody>
          <a:bodyPr wrap="square" rtlCol="0">
            <a:spAutoFit/>
          </a:bodyPr>
          <a:lstStyle/>
          <a:p>
            <a:r>
              <a:rPr lang="en-US" b="1" dirty="0">
                <a:solidFill>
                  <a:schemeClr val="bg1"/>
                </a:solidFill>
              </a:rPr>
              <a:t>Pareto Chart Analysis by Products Quantity Sum and Percentage</a:t>
            </a:r>
          </a:p>
        </p:txBody>
      </p:sp>
      <p:pic>
        <p:nvPicPr>
          <p:cNvPr id="47" name="Picture 46">
            <a:extLst>
              <a:ext uri="{FF2B5EF4-FFF2-40B4-BE49-F238E27FC236}">
                <a16:creationId xmlns:a16="http://schemas.microsoft.com/office/drawing/2014/main" id="{F9B18AD0-5392-4DE4-87F9-29F5C7950D98}"/>
              </a:ext>
            </a:extLst>
          </p:cNvPr>
          <p:cNvPicPr>
            <a:picLocks noChangeAspect="1"/>
          </p:cNvPicPr>
          <p:nvPr/>
        </p:nvPicPr>
        <p:blipFill>
          <a:blip r:embed="rId10"/>
          <a:stretch>
            <a:fillRect/>
          </a:stretch>
        </p:blipFill>
        <p:spPr>
          <a:xfrm>
            <a:off x="4613058" y="16088826"/>
            <a:ext cx="7089054" cy="4112313"/>
          </a:xfrm>
          <a:prstGeom prst="rect">
            <a:avLst/>
          </a:prstGeom>
        </p:spPr>
      </p:pic>
      <p:cxnSp>
        <p:nvCxnSpPr>
          <p:cNvPr id="463" name="Straight Connector 462">
            <a:extLst>
              <a:ext uri="{FF2B5EF4-FFF2-40B4-BE49-F238E27FC236}">
                <a16:creationId xmlns:a16="http://schemas.microsoft.com/office/drawing/2014/main" id="{8BCA22C1-9B07-40E6-96A4-BA5C4AC3225B}"/>
              </a:ext>
            </a:extLst>
          </p:cNvPr>
          <p:cNvCxnSpPr/>
          <p:nvPr/>
        </p:nvCxnSpPr>
        <p:spPr bwMode="auto">
          <a:xfrm flipV="1">
            <a:off x="4550708" y="20511816"/>
            <a:ext cx="16832917" cy="12903"/>
          </a:xfrm>
          <a:prstGeom prst="line">
            <a:avLst/>
          </a:prstGeom>
          <a:solidFill>
            <a:schemeClr val="accent1"/>
          </a:solidFill>
          <a:ln w="34925" cap="flat" cmpd="sng" algn="ctr">
            <a:solidFill>
              <a:schemeClr val="bg1">
                <a:lumMod val="65000"/>
                <a:alpha val="3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4" name="Rectangle: Rounded Corners 463">
            <a:extLst>
              <a:ext uri="{FF2B5EF4-FFF2-40B4-BE49-F238E27FC236}">
                <a16:creationId xmlns:a16="http://schemas.microsoft.com/office/drawing/2014/main" id="{1E0C739C-1926-4F15-8158-6F5F91AFC801}"/>
              </a:ext>
            </a:extLst>
          </p:cNvPr>
          <p:cNvSpPr/>
          <p:nvPr/>
        </p:nvSpPr>
        <p:spPr bwMode="auto">
          <a:xfrm>
            <a:off x="4507210" y="20600870"/>
            <a:ext cx="16842517" cy="766828"/>
          </a:xfrm>
          <a:prstGeom prst="roundRect">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panose="020B0604020202020204" pitchFamily="34" charset="0"/>
            </a:endParaRPr>
          </a:p>
        </p:txBody>
      </p:sp>
      <p:sp>
        <p:nvSpPr>
          <p:cNvPr id="465" name="TextBox 464">
            <a:extLst>
              <a:ext uri="{FF2B5EF4-FFF2-40B4-BE49-F238E27FC236}">
                <a16:creationId xmlns:a16="http://schemas.microsoft.com/office/drawing/2014/main" id="{1990A10E-1387-4D99-AE42-A530F5ECA55D}"/>
              </a:ext>
            </a:extLst>
          </p:cNvPr>
          <p:cNvSpPr txBox="1"/>
          <p:nvPr/>
        </p:nvSpPr>
        <p:spPr>
          <a:xfrm>
            <a:off x="4725741" y="20636830"/>
            <a:ext cx="16101294" cy="646331"/>
          </a:xfrm>
          <a:prstGeom prst="rect">
            <a:avLst/>
          </a:prstGeom>
          <a:noFill/>
        </p:spPr>
        <p:txBody>
          <a:bodyPr wrap="square" rtlCol="0">
            <a:spAutoFit/>
          </a:bodyPr>
          <a:lstStyle/>
          <a:p>
            <a:r>
              <a:rPr lang="en-US" b="1" dirty="0">
                <a:solidFill>
                  <a:schemeClr val="bg1"/>
                </a:solidFill>
              </a:rPr>
              <a:t>Network Visualizations by Product Name and Department</a:t>
            </a:r>
          </a:p>
        </p:txBody>
      </p:sp>
      <p:grpSp>
        <p:nvGrpSpPr>
          <p:cNvPr id="54" name="Group 53">
            <a:extLst>
              <a:ext uri="{FF2B5EF4-FFF2-40B4-BE49-F238E27FC236}">
                <a16:creationId xmlns:a16="http://schemas.microsoft.com/office/drawing/2014/main" id="{3F0DF468-22F0-4506-8A89-FAA299A95711}"/>
              </a:ext>
            </a:extLst>
          </p:cNvPr>
          <p:cNvGrpSpPr/>
          <p:nvPr/>
        </p:nvGrpSpPr>
        <p:grpSpPr>
          <a:xfrm>
            <a:off x="15034475" y="21424306"/>
            <a:ext cx="6066724" cy="5952684"/>
            <a:chOff x="5317167" y="23257478"/>
            <a:chExt cx="6134100" cy="6210300"/>
          </a:xfrm>
        </p:grpSpPr>
        <p:pic>
          <p:nvPicPr>
            <p:cNvPr id="51" name="Picture 50">
              <a:extLst>
                <a:ext uri="{FF2B5EF4-FFF2-40B4-BE49-F238E27FC236}">
                  <a16:creationId xmlns:a16="http://schemas.microsoft.com/office/drawing/2014/main" id="{F09DBEFF-B959-4177-BB5F-3C7E961A8380}"/>
                </a:ext>
              </a:extLst>
            </p:cNvPr>
            <p:cNvPicPr>
              <a:picLocks noChangeAspect="1"/>
            </p:cNvPicPr>
            <p:nvPr/>
          </p:nvPicPr>
          <p:blipFill>
            <a:blip r:embed="rId11"/>
            <a:stretch>
              <a:fillRect/>
            </a:stretch>
          </p:blipFill>
          <p:spPr>
            <a:xfrm>
              <a:off x="5317167" y="23257478"/>
              <a:ext cx="6134100" cy="6210300"/>
            </a:xfrm>
            <a:prstGeom prst="rect">
              <a:avLst/>
            </a:prstGeom>
          </p:spPr>
        </p:pic>
        <p:pic>
          <p:nvPicPr>
            <p:cNvPr id="53" name="Picture 52">
              <a:extLst>
                <a:ext uri="{FF2B5EF4-FFF2-40B4-BE49-F238E27FC236}">
                  <a16:creationId xmlns:a16="http://schemas.microsoft.com/office/drawing/2014/main" id="{ED9DE6B3-0B44-404B-BC72-0F1AEACD53BE}"/>
                </a:ext>
              </a:extLst>
            </p:cNvPr>
            <p:cNvPicPr>
              <a:picLocks noChangeAspect="1"/>
            </p:cNvPicPr>
            <p:nvPr/>
          </p:nvPicPr>
          <p:blipFill>
            <a:blip r:embed="rId12"/>
            <a:stretch>
              <a:fillRect/>
            </a:stretch>
          </p:blipFill>
          <p:spPr>
            <a:xfrm>
              <a:off x="8905816" y="23348814"/>
              <a:ext cx="2486025" cy="1076325"/>
            </a:xfrm>
            <a:prstGeom prst="rect">
              <a:avLst/>
            </a:prstGeom>
          </p:spPr>
        </p:pic>
      </p:grpSp>
      <p:grpSp>
        <p:nvGrpSpPr>
          <p:cNvPr id="57" name="Group 56">
            <a:extLst>
              <a:ext uri="{FF2B5EF4-FFF2-40B4-BE49-F238E27FC236}">
                <a16:creationId xmlns:a16="http://schemas.microsoft.com/office/drawing/2014/main" id="{270E22E1-1432-4FC6-B1AC-CA3F09A6CB6F}"/>
              </a:ext>
            </a:extLst>
          </p:cNvPr>
          <p:cNvGrpSpPr>
            <a:grpSpLocks noChangeAspect="1"/>
          </p:cNvGrpSpPr>
          <p:nvPr/>
        </p:nvGrpSpPr>
        <p:grpSpPr>
          <a:xfrm>
            <a:off x="8837236" y="21403658"/>
            <a:ext cx="5955731" cy="5965036"/>
            <a:chOff x="7564375" y="21514809"/>
            <a:chExt cx="6096000" cy="6105525"/>
          </a:xfrm>
        </p:grpSpPr>
        <p:pic>
          <p:nvPicPr>
            <p:cNvPr id="56" name="Picture 55">
              <a:extLst>
                <a:ext uri="{FF2B5EF4-FFF2-40B4-BE49-F238E27FC236}">
                  <a16:creationId xmlns:a16="http://schemas.microsoft.com/office/drawing/2014/main" id="{3BAFF78B-3BAE-466B-880C-E2F509FC686C}"/>
                </a:ext>
              </a:extLst>
            </p:cNvPr>
            <p:cNvPicPr>
              <a:picLocks noChangeAspect="1"/>
            </p:cNvPicPr>
            <p:nvPr/>
          </p:nvPicPr>
          <p:blipFill>
            <a:blip r:embed="rId13"/>
            <a:stretch>
              <a:fillRect/>
            </a:stretch>
          </p:blipFill>
          <p:spPr>
            <a:xfrm>
              <a:off x="7564375" y="21514809"/>
              <a:ext cx="6096000" cy="6105525"/>
            </a:xfrm>
            <a:prstGeom prst="rect">
              <a:avLst/>
            </a:prstGeom>
          </p:spPr>
        </p:pic>
        <p:pic>
          <p:nvPicPr>
            <p:cNvPr id="55" name="Picture 54">
              <a:extLst>
                <a:ext uri="{FF2B5EF4-FFF2-40B4-BE49-F238E27FC236}">
                  <a16:creationId xmlns:a16="http://schemas.microsoft.com/office/drawing/2014/main" id="{93FD63FA-4F38-4127-A8DD-94F631810AEA}"/>
                </a:ext>
              </a:extLst>
            </p:cNvPr>
            <p:cNvPicPr>
              <a:picLocks noChangeAspect="1"/>
            </p:cNvPicPr>
            <p:nvPr/>
          </p:nvPicPr>
          <p:blipFill>
            <a:blip r:embed="rId14"/>
            <a:stretch>
              <a:fillRect/>
            </a:stretch>
          </p:blipFill>
          <p:spPr>
            <a:xfrm>
              <a:off x="11146245" y="21629155"/>
              <a:ext cx="2495550" cy="990600"/>
            </a:xfrm>
            <a:prstGeom prst="rect">
              <a:avLst/>
            </a:prstGeom>
          </p:spPr>
        </p:pic>
      </p:grpSp>
      <p:pic>
        <p:nvPicPr>
          <p:cNvPr id="58" name="Picture 57">
            <a:extLst>
              <a:ext uri="{FF2B5EF4-FFF2-40B4-BE49-F238E27FC236}">
                <a16:creationId xmlns:a16="http://schemas.microsoft.com/office/drawing/2014/main" id="{3D70CBD3-73F0-4674-B99B-26769DAA3B79}"/>
              </a:ext>
            </a:extLst>
          </p:cNvPr>
          <p:cNvPicPr>
            <a:picLocks noChangeAspect="1"/>
          </p:cNvPicPr>
          <p:nvPr/>
        </p:nvPicPr>
        <p:blipFill>
          <a:blip r:embed="rId15"/>
          <a:stretch>
            <a:fillRect/>
          </a:stretch>
        </p:blipFill>
        <p:spPr>
          <a:xfrm>
            <a:off x="4651522" y="21443849"/>
            <a:ext cx="4023113" cy="4104172"/>
          </a:xfrm>
          <a:prstGeom prst="rect">
            <a:avLst/>
          </a:prstGeom>
        </p:spPr>
      </p:pic>
      <p:sp>
        <p:nvSpPr>
          <p:cNvPr id="468" name="TextBox 467">
            <a:extLst>
              <a:ext uri="{FF2B5EF4-FFF2-40B4-BE49-F238E27FC236}">
                <a16:creationId xmlns:a16="http://schemas.microsoft.com/office/drawing/2014/main" id="{CDE35287-3CC4-442E-B40F-C3B592C9BFE5}"/>
              </a:ext>
            </a:extLst>
          </p:cNvPr>
          <p:cNvSpPr txBox="1"/>
          <p:nvPr/>
        </p:nvSpPr>
        <p:spPr>
          <a:xfrm>
            <a:off x="70832" y="20851857"/>
            <a:ext cx="4273776" cy="9787295"/>
          </a:xfrm>
          <a:prstGeom prst="rect">
            <a:avLst/>
          </a:prstGeom>
          <a:noFill/>
        </p:spPr>
        <p:txBody>
          <a:bodyPr wrap="square" rtlCol="0">
            <a:spAutoFit/>
          </a:bodyPr>
          <a:lstStyle/>
          <a:p>
            <a:pPr algn="just"/>
            <a:r>
              <a:rPr lang="en-US" sz="1800" dirty="0">
                <a:solidFill>
                  <a:schemeClr val="bg1">
                    <a:lumMod val="95000"/>
                  </a:schemeClr>
                </a:solidFill>
              </a:rPr>
              <a:t>Highlight functions are also included into the visualization to allow the users to highlight a certain product or department to facilitate the analysis as shown on the screen shot on the right.</a:t>
            </a:r>
          </a:p>
          <a:p>
            <a:pPr algn="just"/>
            <a:endParaRPr lang="en-US" sz="1800" dirty="0">
              <a:solidFill>
                <a:schemeClr val="bg1">
                  <a:lumMod val="95000"/>
                </a:schemeClr>
              </a:solidFill>
            </a:endParaRPr>
          </a:p>
          <a:p>
            <a:pPr algn="just"/>
            <a:r>
              <a:rPr lang="en-US" sz="1800" dirty="0">
                <a:solidFill>
                  <a:schemeClr val="bg1">
                    <a:lumMod val="95000"/>
                  </a:schemeClr>
                </a:solidFill>
              </a:rPr>
              <a:t>The interface design of the application also made reference to model building process covered in Week 1 lecture note of Visual Analytics and Applications by Professor Kam Tin Seong.</a:t>
            </a:r>
          </a:p>
          <a:p>
            <a:pPr algn="just"/>
            <a:endParaRPr lang="en-US" sz="1800" dirty="0">
              <a:solidFill>
                <a:schemeClr val="bg1">
                  <a:lumMod val="95000"/>
                </a:schemeClr>
              </a:solidFill>
            </a:endParaRPr>
          </a:p>
          <a:p>
            <a:pPr algn="just"/>
            <a:endParaRPr lang="en-US" sz="1800" dirty="0">
              <a:solidFill>
                <a:schemeClr val="bg1">
                  <a:lumMod val="95000"/>
                </a:schemeClr>
              </a:solidFill>
            </a:endParaRPr>
          </a:p>
          <a:p>
            <a:pPr algn="just"/>
            <a:endParaRPr lang="en-US" sz="1800" dirty="0">
              <a:solidFill>
                <a:schemeClr val="bg1">
                  <a:lumMod val="95000"/>
                </a:schemeClr>
              </a:solidFill>
            </a:endParaRPr>
          </a:p>
          <a:p>
            <a:pPr algn="just"/>
            <a:endParaRPr lang="en-US" sz="1800" dirty="0">
              <a:solidFill>
                <a:schemeClr val="bg1">
                  <a:lumMod val="95000"/>
                </a:schemeClr>
              </a:solidFill>
            </a:endParaRPr>
          </a:p>
          <a:p>
            <a:pPr algn="just"/>
            <a:endParaRPr lang="en-US" sz="1800" dirty="0">
              <a:solidFill>
                <a:schemeClr val="bg1">
                  <a:lumMod val="95000"/>
                </a:schemeClr>
              </a:solidFill>
            </a:endParaRPr>
          </a:p>
          <a:p>
            <a:pPr algn="just"/>
            <a:endParaRPr lang="en-US" sz="1800" dirty="0">
              <a:solidFill>
                <a:schemeClr val="bg1">
                  <a:lumMod val="95000"/>
                </a:schemeClr>
              </a:solidFill>
            </a:endParaRPr>
          </a:p>
          <a:p>
            <a:pPr algn="just"/>
            <a:endParaRPr lang="en-US" sz="1800" dirty="0">
              <a:solidFill>
                <a:schemeClr val="bg1">
                  <a:lumMod val="95000"/>
                </a:schemeClr>
              </a:solidFill>
            </a:endParaRPr>
          </a:p>
          <a:p>
            <a:pPr algn="just"/>
            <a:endParaRPr lang="en-US" sz="1800" dirty="0">
              <a:solidFill>
                <a:schemeClr val="bg1">
                  <a:lumMod val="95000"/>
                </a:schemeClr>
              </a:solidFill>
            </a:endParaRPr>
          </a:p>
          <a:p>
            <a:pPr algn="just"/>
            <a:endParaRPr lang="en-US" sz="1800" dirty="0">
              <a:solidFill>
                <a:schemeClr val="bg1">
                  <a:lumMod val="95000"/>
                </a:schemeClr>
              </a:solidFill>
            </a:endParaRPr>
          </a:p>
          <a:p>
            <a:pPr algn="just"/>
            <a:endParaRPr lang="en-US" sz="1800" dirty="0">
              <a:solidFill>
                <a:schemeClr val="bg1">
                  <a:lumMod val="95000"/>
                </a:schemeClr>
              </a:solidFill>
            </a:endParaRPr>
          </a:p>
          <a:p>
            <a:pPr algn="just"/>
            <a:endParaRPr lang="en-US" sz="1800" dirty="0">
              <a:solidFill>
                <a:schemeClr val="bg1">
                  <a:lumMod val="95000"/>
                </a:schemeClr>
              </a:solidFill>
            </a:endParaRPr>
          </a:p>
          <a:p>
            <a:pPr algn="just"/>
            <a:endParaRPr lang="en-US" sz="1800" dirty="0">
              <a:solidFill>
                <a:schemeClr val="bg1">
                  <a:lumMod val="95000"/>
                </a:schemeClr>
              </a:solidFill>
            </a:endParaRPr>
          </a:p>
          <a:p>
            <a:pPr algn="just"/>
            <a:r>
              <a:rPr lang="en-US" sz="1800" dirty="0">
                <a:solidFill>
                  <a:schemeClr val="bg1">
                    <a:lumMod val="95000"/>
                  </a:schemeClr>
                </a:solidFill>
              </a:rPr>
              <a:t>For example, the conventional interface of the analytics software would require the users to go back and forth between the model and visualization if parameters need to be updated. </a:t>
            </a:r>
          </a:p>
          <a:p>
            <a:pPr algn="just"/>
            <a:endParaRPr lang="en-US" sz="1800" dirty="0">
              <a:solidFill>
                <a:schemeClr val="bg1">
                  <a:lumMod val="95000"/>
                </a:schemeClr>
              </a:solidFill>
            </a:endParaRPr>
          </a:p>
          <a:p>
            <a:pPr algn="just"/>
            <a:r>
              <a:rPr lang="en-US" sz="1800" dirty="0">
                <a:solidFill>
                  <a:schemeClr val="bg1">
                    <a:lumMod val="95000"/>
                  </a:schemeClr>
                </a:solidFill>
              </a:rPr>
              <a:t>So to resolve this, parameters are included beside the visualization. This would allow the users to be able to calibrate the model on the fly. </a:t>
            </a:r>
          </a:p>
          <a:p>
            <a:pPr algn="just"/>
            <a:endParaRPr lang="en-US" sz="1800" dirty="0">
              <a:solidFill>
                <a:schemeClr val="bg1">
                  <a:lumMod val="95000"/>
                </a:schemeClr>
              </a:solidFill>
            </a:endParaRPr>
          </a:p>
          <a:p>
            <a:pPr algn="just"/>
            <a:endParaRPr lang="en-US" sz="1800" dirty="0">
              <a:solidFill>
                <a:schemeClr val="bg1">
                  <a:lumMod val="95000"/>
                </a:schemeClr>
              </a:solidFill>
            </a:endParaRPr>
          </a:p>
        </p:txBody>
      </p:sp>
      <p:sp>
        <p:nvSpPr>
          <p:cNvPr id="469" name="TextBox 468">
            <a:extLst>
              <a:ext uri="{FF2B5EF4-FFF2-40B4-BE49-F238E27FC236}">
                <a16:creationId xmlns:a16="http://schemas.microsoft.com/office/drawing/2014/main" id="{01BAD883-F33C-4E5A-8A8F-1FAAE2706657}"/>
              </a:ext>
            </a:extLst>
          </p:cNvPr>
          <p:cNvSpPr txBox="1"/>
          <p:nvPr/>
        </p:nvSpPr>
        <p:spPr>
          <a:xfrm>
            <a:off x="4634096" y="28219335"/>
            <a:ext cx="16526608" cy="2585323"/>
          </a:xfrm>
          <a:prstGeom prst="rect">
            <a:avLst/>
          </a:prstGeom>
          <a:noFill/>
        </p:spPr>
        <p:txBody>
          <a:bodyPr wrap="square" rtlCol="0">
            <a:spAutoFit/>
          </a:bodyPr>
          <a:lstStyle/>
          <a:p>
            <a:pPr algn="just"/>
            <a:r>
              <a:rPr lang="en-GB" sz="1800" dirty="0">
                <a:solidFill>
                  <a:schemeClr val="bg1">
                    <a:lumMod val="95000"/>
                  </a:schemeClr>
                </a:solidFill>
              </a:rPr>
              <a:t>In this paper, we have demonstrated how we have used </a:t>
            </a:r>
            <a:r>
              <a:rPr lang="en-GB" sz="1800" dirty="0" err="1">
                <a:solidFill>
                  <a:schemeClr val="bg1">
                    <a:lumMod val="95000"/>
                  </a:schemeClr>
                </a:solidFill>
              </a:rPr>
              <a:t>ShinyApp</a:t>
            </a:r>
            <a:r>
              <a:rPr lang="en-GB" sz="1800" dirty="0">
                <a:solidFill>
                  <a:schemeClr val="bg1">
                    <a:lumMod val="95000"/>
                  </a:schemeClr>
                </a:solidFill>
              </a:rPr>
              <a:t> and network visualisation to draw insights from the association rules. This would help the companies to have a better understand how the different items are ‘related’ to one another. The companies would know how they would like to cross-sell or up-sell the products in order to boost the product sales. </a:t>
            </a:r>
          </a:p>
          <a:p>
            <a:pPr algn="just"/>
            <a:endParaRPr lang="en-GB" sz="1800" dirty="0">
              <a:solidFill>
                <a:schemeClr val="bg1">
                  <a:lumMod val="95000"/>
                </a:schemeClr>
              </a:solidFill>
            </a:endParaRPr>
          </a:p>
          <a:p>
            <a:pPr algn="just"/>
            <a:r>
              <a:rPr lang="en-GB" sz="1800" dirty="0">
                <a:solidFill>
                  <a:schemeClr val="bg1">
                    <a:lumMod val="95000"/>
                  </a:schemeClr>
                </a:solidFill>
              </a:rPr>
              <a:t>Nevertheless, the network graph used in this research paper is not the only type of network graph. The design could further improve by trying different network graphs so we can compare the different types of the network graph. Crosstalk function could be added to the application to link the graphs together. This would enhance the user experience as well. </a:t>
            </a:r>
            <a:endParaRPr lang="en-SG" sz="1800" dirty="0">
              <a:solidFill>
                <a:schemeClr val="bg1">
                  <a:lumMod val="95000"/>
                </a:schemeClr>
              </a:solidFill>
            </a:endParaRPr>
          </a:p>
          <a:p>
            <a:pPr algn="just"/>
            <a:r>
              <a:rPr lang="en-GB" sz="1800" dirty="0">
                <a:solidFill>
                  <a:schemeClr val="bg1">
                    <a:lumMod val="95000"/>
                  </a:schemeClr>
                </a:solidFill>
              </a:rPr>
              <a:t> </a:t>
            </a:r>
            <a:endParaRPr lang="en-US" sz="1800" dirty="0">
              <a:solidFill>
                <a:schemeClr val="bg1">
                  <a:lumMod val="95000"/>
                </a:schemeClr>
              </a:solidFill>
            </a:endParaRPr>
          </a:p>
          <a:p>
            <a:pPr algn="just"/>
            <a:endParaRPr lang="en-US" sz="1800" dirty="0">
              <a:solidFill>
                <a:schemeClr val="bg1">
                  <a:lumMod val="95000"/>
                </a:schemeClr>
              </a:solidFill>
            </a:endParaRPr>
          </a:p>
        </p:txBody>
      </p:sp>
      <p:grpSp>
        <p:nvGrpSpPr>
          <p:cNvPr id="9" name="Group 8">
            <a:extLst>
              <a:ext uri="{FF2B5EF4-FFF2-40B4-BE49-F238E27FC236}">
                <a16:creationId xmlns:a16="http://schemas.microsoft.com/office/drawing/2014/main" id="{8A8940FE-D651-40BF-9610-77A70A9C7F46}"/>
              </a:ext>
            </a:extLst>
          </p:cNvPr>
          <p:cNvGrpSpPr/>
          <p:nvPr/>
        </p:nvGrpSpPr>
        <p:grpSpPr>
          <a:xfrm>
            <a:off x="4628003" y="27461527"/>
            <a:ext cx="16629066" cy="766828"/>
            <a:chOff x="4613058" y="27797367"/>
            <a:chExt cx="16629066" cy="766828"/>
          </a:xfrm>
        </p:grpSpPr>
        <p:sp>
          <p:nvSpPr>
            <p:cNvPr id="471" name="Rectangle: Rounded Corners 470">
              <a:extLst>
                <a:ext uri="{FF2B5EF4-FFF2-40B4-BE49-F238E27FC236}">
                  <a16:creationId xmlns:a16="http://schemas.microsoft.com/office/drawing/2014/main" id="{206E7673-E4DF-4237-BDDD-03D809C80204}"/>
                </a:ext>
              </a:extLst>
            </p:cNvPr>
            <p:cNvSpPr/>
            <p:nvPr/>
          </p:nvSpPr>
          <p:spPr bwMode="auto">
            <a:xfrm>
              <a:off x="4613058" y="27797367"/>
              <a:ext cx="16629066" cy="766828"/>
            </a:xfrm>
            <a:prstGeom prst="roundRect">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panose="020B0604020202020204" pitchFamily="34" charset="0"/>
              </a:endParaRPr>
            </a:p>
          </p:txBody>
        </p:sp>
        <p:sp>
          <p:nvSpPr>
            <p:cNvPr id="472" name="TextBox 471">
              <a:extLst>
                <a:ext uri="{FF2B5EF4-FFF2-40B4-BE49-F238E27FC236}">
                  <a16:creationId xmlns:a16="http://schemas.microsoft.com/office/drawing/2014/main" id="{3990361A-C067-4897-9A7A-2EB4B49D7D7F}"/>
                </a:ext>
              </a:extLst>
            </p:cNvPr>
            <p:cNvSpPr txBox="1"/>
            <p:nvPr/>
          </p:nvSpPr>
          <p:spPr>
            <a:xfrm>
              <a:off x="4767588" y="27864547"/>
              <a:ext cx="9237217" cy="646331"/>
            </a:xfrm>
            <a:prstGeom prst="rect">
              <a:avLst/>
            </a:prstGeom>
            <a:noFill/>
          </p:spPr>
          <p:txBody>
            <a:bodyPr wrap="square" rtlCol="0">
              <a:spAutoFit/>
            </a:bodyPr>
            <a:lstStyle/>
            <a:p>
              <a:r>
                <a:rPr lang="en-US" b="1" dirty="0">
                  <a:solidFill>
                    <a:schemeClr val="bg1"/>
                  </a:solidFill>
                </a:rPr>
                <a:t>Conclusion and Future Work</a:t>
              </a:r>
            </a:p>
          </p:txBody>
        </p:sp>
      </p:grpSp>
      <p:sp>
        <p:nvSpPr>
          <p:cNvPr id="473" name="Content Placeholder 2">
            <a:extLst>
              <a:ext uri="{FF2B5EF4-FFF2-40B4-BE49-F238E27FC236}">
                <a16:creationId xmlns:a16="http://schemas.microsoft.com/office/drawing/2014/main" id="{2BC31496-E6AD-4459-BC83-5F4831B26612}"/>
              </a:ext>
            </a:extLst>
          </p:cNvPr>
          <p:cNvSpPr txBox="1">
            <a:spLocks/>
          </p:cNvSpPr>
          <p:nvPr/>
        </p:nvSpPr>
        <p:spPr>
          <a:xfrm>
            <a:off x="-15514" y="11519980"/>
            <a:ext cx="4357302" cy="3513266"/>
          </a:xfrm>
          <a:prstGeom prst="rect">
            <a:avLst/>
          </a:prstGeom>
          <a:ln>
            <a:noFill/>
          </a:ln>
        </p:spPr>
        <p:txBody>
          <a:bodyPr vert="horz" lIns="91546" tIns="45773" rIns="91546" bIns="45773" rtlCol="0" anchor="t">
            <a:noAutofit/>
          </a:bodyPr>
          <a:lst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a:lstStyle>
          <a:p>
            <a:pPr algn="just"/>
            <a:r>
              <a:rPr lang="en-US" sz="1800" dirty="0">
                <a:solidFill>
                  <a:schemeClr val="bg1"/>
                </a:solidFill>
              </a:rPr>
              <a:t>Data is extracted from Kaggle with more than 30 million lines of transactions. It contains products data, order details and department data.</a:t>
            </a:r>
          </a:p>
          <a:p>
            <a:pPr algn="just"/>
            <a:r>
              <a:rPr lang="en-US" sz="1800" dirty="0">
                <a:solidFill>
                  <a:schemeClr val="bg1"/>
                </a:solidFill>
              </a:rPr>
              <a:t>Data prepared for network visualization by recode, sampling, joining , summarization and combination.</a:t>
            </a:r>
            <a:endParaRPr lang="en-SG" sz="1800" dirty="0">
              <a:solidFill>
                <a:schemeClr val="bg1"/>
              </a:solidFill>
            </a:endParaRPr>
          </a:p>
          <a:p>
            <a:pPr algn="just"/>
            <a:r>
              <a:rPr lang="en-GB" sz="1800" dirty="0">
                <a:solidFill>
                  <a:schemeClr val="bg1">
                    <a:lumMod val="95000"/>
                  </a:schemeClr>
                </a:solidFill>
                <a:latin typeface="Arial" panose="020B0604020202020204" pitchFamily="34" charset="0"/>
              </a:rPr>
              <a:t>The visualisation gives the user flexible to upload data and merge with secondary data for analysis.</a:t>
            </a:r>
            <a:endParaRPr lang="en-US" sz="1800" dirty="0">
              <a:solidFill>
                <a:schemeClr val="bg1">
                  <a:lumMod val="95000"/>
                </a:schemeClr>
              </a:solidFill>
              <a:latin typeface="Arial" panose="020B0604020202020204" pitchFamily="34" charset="0"/>
            </a:endParaRPr>
          </a:p>
        </p:txBody>
      </p:sp>
      <p:grpSp>
        <p:nvGrpSpPr>
          <p:cNvPr id="474" name="Group 82">
            <a:extLst>
              <a:ext uri="{FF2B5EF4-FFF2-40B4-BE49-F238E27FC236}">
                <a16:creationId xmlns:a16="http://schemas.microsoft.com/office/drawing/2014/main" id="{77DC9BF9-51DF-4D2B-AC3F-543B98C01417}"/>
              </a:ext>
            </a:extLst>
          </p:cNvPr>
          <p:cNvGrpSpPr/>
          <p:nvPr/>
        </p:nvGrpSpPr>
        <p:grpSpPr>
          <a:xfrm>
            <a:off x="376604" y="4529708"/>
            <a:ext cx="275994" cy="298994"/>
            <a:chOff x="6941027" y="4788593"/>
            <a:chExt cx="359392" cy="389342"/>
          </a:xfrm>
          <a:solidFill>
            <a:schemeClr val="bg1"/>
          </a:solidFill>
        </p:grpSpPr>
        <p:sp>
          <p:nvSpPr>
            <p:cNvPr id="475" name="Freeform 132">
              <a:extLst>
                <a:ext uri="{FF2B5EF4-FFF2-40B4-BE49-F238E27FC236}">
                  <a16:creationId xmlns:a16="http://schemas.microsoft.com/office/drawing/2014/main" id="{82B6C7FA-61CB-46D8-9020-8C49C6FE3652}"/>
                </a:ext>
              </a:extLst>
            </p:cNvPr>
            <p:cNvSpPr>
              <a:spLocks/>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476" name="Freeform 133">
              <a:extLst>
                <a:ext uri="{FF2B5EF4-FFF2-40B4-BE49-F238E27FC236}">
                  <a16:creationId xmlns:a16="http://schemas.microsoft.com/office/drawing/2014/main" id="{4E662FBB-33BA-460F-B2E3-945469FBD734}"/>
                </a:ext>
              </a:extLst>
            </p:cNvPr>
            <p:cNvSpPr>
              <a:spLocks/>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477" name="Rectangle 134">
              <a:extLst>
                <a:ext uri="{FF2B5EF4-FFF2-40B4-BE49-F238E27FC236}">
                  <a16:creationId xmlns:a16="http://schemas.microsoft.com/office/drawing/2014/main" id="{6D2B33D4-8A47-4285-9C0D-EFAE44B978F8}"/>
                </a:ext>
              </a:extLst>
            </p:cNvPr>
            <p:cNvSpPr>
              <a:spLocks noChangeArrowheads="1"/>
            </p:cNvSpPr>
            <p:nvPr/>
          </p:nvSpPr>
          <p:spPr bwMode="auto">
            <a:xfrm>
              <a:off x="6941027" y="4970784"/>
              <a:ext cx="207151" cy="207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grpSp>
      <p:sp>
        <p:nvSpPr>
          <p:cNvPr id="478" name="Content Placeholder 2">
            <a:extLst>
              <a:ext uri="{FF2B5EF4-FFF2-40B4-BE49-F238E27FC236}">
                <a16:creationId xmlns:a16="http://schemas.microsoft.com/office/drawing/2014/main" id="{7BD8D2A0-BF79-4627-8891-18DBBBADBF9A}"/>
              </a:ext>
            </a:extLst>
          </p:cNvPr>
          <p:cNvSpPr txBox="1">
            <a:spLocks/>
          </p:cNvSpPr>
          <p:nvPr/>
        </p:nvSpPr>
        <p:spPr>
          <a:xfrm>
            <a:off x="0" y="8118344"/>
            <a:ext cx="4357302" cy="903589"/>
          </a:xfrm>
          <a:prstGeom prst="rect">
            <a:avLst/>
          </a:prstGeom>
          <a:ln>
            <a:noFill/>
          </a:ln>
        </p:spPr>
        <p:txBody>
          <a:bodyPr vert="horz" lIns="91546" tIns="45773" rIns="91546" bIns="45773" rtlCol="0" anchor="t">
            <a:noAutofit/>
          </a:bodyPr>
          <a:lst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a:lstStyle>
          <a:p>
            <a:pPr marL="170815" indent="-170815" algn="just">
              <a:buFontTx/>
              <a:buChar char="-"/>
            </a:pPr>
            <a:endParaRPr lang="en-US" sz="1800" dirty="0">
              <a:solidFill>
                <a:schemeClr val="bg1"/>
              </a:solidFill>
            </a:endParaRPr>
          </a:p>
        </p:txBody>
      </p:sp>
      <p:sp>
        <p:nvSpPr>
          <p:cNvPr id="479" name="矩形: 圆角 6">
            <a:extLst>
              <a:ext uri="{FF2B5EF4-FFF2-40B4-BE49-F238E27FC236}">
                <a16:creationId xmlns:a16="http://schemas.microsoft.com/office/drawing/2014/main" id="{41BFAB69-2BBC-49E9-ACA0-7C69CA38BB18}"/>
              </a:ext>
            </a:extLst>
          </p:cNvPr>
          <p:cNvSpPr/>
          <p:nvPr/>
        </p:nvSpPr>
        <p:spPr>
          <a:xfrm>
            <a:off x="59976" y="6809730"/>
            <a:ext cx="4297325" cy="592599"/>
          </a:xfrm>
          <a:prstGeom prst="roundRect">
            <a:avLst>
              <a:gd name="adj" fmla="val 50000"/>
            </a:avLst>
          </a:prstGeom>
          <a:noFill/>
          <a:ln w="38100">
            <a:solidFill>
              <a:schemeClr val="bg2">
                <a:lumMod val="60000"/>
                <a:lumOff val="40000"/>
              </a:schemeClr>
            </a:solidFill>
          </a:ln>
          <a:effectLst>
            <a:glow rad="88900">
              <a:schemeClr val="accent3">
                <a:alpha val="40000"/>
              </a:schemeClr>
            </a:glow>
            <a:outerShdw blurRad="50800" dist="38100" dir="8100000" algn="tr" rotWithShape="0">
              <a:prstClr val="black">
                <a:alpha val="40000"/>
              </a:prstClr>
            </a:out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Rectangle 479">
            <a:extLst>
              <a:ext uri="{FF2B5EF4-FFF2-40B4-BE49-F238E27FC236}">
                <a16:creationId xmlns:a16="http://schemas.microsoft.com/office/drawing/2014/main" id="{1BE88511-2808-42AE-8E23-69780F8B9FE2}"/>
              </a:ext>
            </a:extLst>
          </p:cNvPr>
          <p:cNvSpPr/>
          <p:nvPr/>
        </p:nvSpPr>
        <p:spPr>
          <a:xfrm>
            <a:off x="65454" y="6901294"/>
            <a:ext cx="4123970" cy="400110"/>
          </a:xfrm>
          <a:prstGeom prst="rect">
            <a:avLst/>
          </a:prstGeom>
        </p:spPr>
        <p:txBody>
          <a:bodyPr wrap="square">
            <a:spAutoFit/>
          </a:bodyPr>
          <a:lstStyle/>
          <a:p>
            <a:pPr marL="0" indent="0" algn="ctr">
              <a:buNone/>
            </a:pPr>
            <a:r>
              <a:rPr lang="en-US" sz="2000" b="1" dirty="0">
                <a:solidFill>
                  <a:schemeClr val="bg1"/>
                </a:solidFill>
              </a:rPr>
              <a:t>R </a:t>
            </a:r>
            <a:r>
              <a:rPr lang="en-US" sz="2000" b="1" dirty="0" err="1">
                <a:solidFill>
                  <a:schemeClr val="bg1"/>
                </a:solidFill>
              </a:rPr>
              <a:t>ShinyApp</a:t>
            </a:r>
            <a:endParaRPr lang="en-US" sz="2000" b="1" dirty="0">
              <a:solidFill>
                <a:schemeClr val="bg1"/>
              </a:solidFill>
            </a:endParaRPr>
          </a:p>
        </p:txBody>
      </p:sp>
      <p:grpSp>
        <p:nvGrpSpPr>
          <p:cNvPr id="481" name="Group 82">
            <a:extLst>
              <a:ext uri="{FF2B5EF4-FFF2-40B4-BE49-F238E27FC236}">
                <a16:creationId xmlns:a16="http://schemas.microsoft.com/office/drawing/2014/main" id="{C82CFF36-38CA-451A-9B86-FC03AF452C2F}"/>
              </a:ext>
            </a:extLst>
          </p:cNvPr>
          <p:cNvGrpSpPr/>
          <p:nvPr/>
        </p:nvGrpSpPr>
        <p:grpSpPr>
          <a:xfrm>
            <a:off x="352231" y="6955278"/>
            <a:ext cx="275994" cy="298994"/>
            <a:chOff x="6941027" y="4788593"/>
            <a:chExt cx="359392" cy="389342"/>
          </a:xfrm>
          <a:solidFill>
            <a:schemeClr val="bg1"/>
          </a:solidFill>
        </p:grpSpPr>
        <p:sp>
          <p:nvSpPr>
            <p:cNvPr id="482" name="Freeform 132">
              <a:extLst>
                <a:ext uri="{FF2B5EF4-FFF2-40B4-BE49-F238E27FC236}">
                  <a16:creationId xmlns:a16="http://schemas.microsoft.com/office/drawing/2014/main" id="{E4CC7F9F-06A8-4334-87F1-8EFD42A6CB44}"/>
                </a:ext>
              </a:extLst>
            </p:cNvPr>
            <p:cNvSpPr>
              <a:spLocks/>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483" name="Freeform 133">
              <a:extLst>
                <a:ext uri="{FF2B5EF4-FFF2-40B4-BE49-F238E27FC236}">
                  <a16:creationId xmlns:a16="http://schemas.microsoft.com/office/drawing/2014/main" id="{4B9FF9BA-AE07-4799-8F0D-3D05D9C8F944}"/>
                </a:ext>
              </a:extLst>
            </p:cNvPr>
            <p:cNvSpPr>
              <a:spLocks/>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sp>
          <p:nvSpPr>
            <p:cNvPr id="484" name="Rectangle 134">
              <a:extLst>
                <a:ext uri="{FF2B5EF4-FFF2-40B4-BE49-F238E27FC236}">
                  <a16:creationId xmlns:a16="http://schemas.microsoft.com/office/drawing/2014/main" id="{F1646C3B-C26A-4BEB-A47E-ED96AF6DF9EA}"/>
                </a:ext>
              </a:extLst>
            </p:cNvPr>
            <p:cNvSpPr>
              <a:spLocks noChangeArrowheads="1"/>
            </p:cNvSpPr>
            <p:nvPr/>
          </p:nvSpPr>
          <p:spPr bwMode="auto">
            <a:xfrm>
              <a:off x="6941027" y="4970784"/>
              <a:ext cx="207151" cy="207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754" eaLnBrk="1" fontAlgn="auto" hangingPunct="1">
                <a:spcBef>
                  <a:spcPts val="0"/>
                </a:spcBef>
                <a:spcAft>
                  <a:spcPts val="0"/>
                </a:spcAft>
                <a:defRPr/>
              </a:pPr>
              <a:endParaRPr lang="en-US" sz="1350">
                <a:latin typeface="+mn-lt"/>
                <a:ea typeface="+mn-ea"/>
              </a:endParaRPr>
            </a:p>
          </p:txBody>
        </p:sp>
      </p:grpSp>
      <p:sp>
        <p:nvSpPr>
          <p:cNvPr id="485" name="Content Placeholder 2">
            <a:extLst>
              <a:ext uri="{FF2B5EF4-FFF2-40B4-BE49-F238E27FC236}">
                <a16:creationId xmlns:a16="http://schemas.microsoft.com/office/drawing/2014/main" id="{10CEF016-0BE7-44BD-A2E2-045D3E5988AD}"/>
              </a:ext>
            </a:extLst>
          </p:cNvPr>
          <p:cNvSpPr txBox="1">
            <a:spLocks/>
          </p:cNvSpPr>
          <p:nvPr/>
        </p:nvSpPr>
        <p:spPr>
          <a:xfrm>
            <a:off x="68061" y="7536522"/>
            <a:ext cx="4258257" cy="2279860"/>
          </a:xfrm>
          <a:prstGeom prst="rect">
            <a:avLst/>
          </a:prstGeom>
          <a:ln>
            <a:noFill/>
          </a:ln>
        </p:spPr>
        <p:txBody>
          <a:bodyPr vert="horz" lIns="91546" tIns="45773" rIns="91546" bIns="45773" rtlCol="0" anchor="t">
            <a:noAutofit/>
          </a:bodyPr>
          <a:lst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a:lstStyle>
          <a:p>
            <a:pPr marL="0" indent="0" algn="just">
              <a:buNone/>
            </a:pPr>
            <a:r>
              <a:rPr lang="en-GB" sz="1800" dirty="0">
                <a:solidFill>
                  <a:schemeClr val="bg1"/>
                </a:solidFill>
              </a:rPr>
              <a:t>R-Shiny is used to build our dashboards to achieve the outcome and gives the audience a deeper and better insight through our powerful, flexible and interactive dashboards. R packages used: </a:t>
            </a:r>
            <a:r>
              <a:rPr lang="en-GB" sz="1800" dirty="0" err="1">
                <a:solidFill>
                  <a:schemeClr val="bg1"/>
                </a:solidFill>
              </a:rPr>
              <a:t>dplyr</a:t>
            </a:r>
            <a:r>
              <a:rPr lang="en-GB" sz="1800" dirty="0">
                <a:solidFill>
                  <a:schemeClr val="bg1"/>
                </a:solidFill>
              </a:rPr>
              <a:t>, </a:t>
            </a:r>
            <a:r>
              <a:rPr lang="en-GB" sz="1800" dirty="0" err="1">
                <a:solidFill>
                  <a:schemeClr val="bg1"/>
                </a:solidFill>
              </a:rPr>
              <a:t>tidyverse</a:t>
            </a:r>
            <a:r>
              <a:rPr lang="en-GB" sz="1800" dirty="0">
                <a:solidFill>
                  <a:schemeClr val="bg1"/>
                </a:solidFill>
              </a:rPr>
              <a:t>, </a:t>
            </a:r>
            <a:r>
              <a:rPr lang="en-GB" sz="1800" dirty="0" err="1">
                <a:solidFill>
                  <a:schemeClr val="bg1"/>
                </a:solidFill>
              </a:rPr>
              <a:t>arules</a:t>
            </a:r>
            <a:r>
              <a:rPr lang="en-GB" sz="1800" dirty="0">
                <a:solidFill>
                  <a:schemeClr val="bg1"/>
                </a:solidFill>
              </a:rPr>
              <a:t>, </a:t>
            </a:r>
            <a:r>
              <a:rPr lang="en-GB" sz="1800" dirty="0" err="1">
                <a:solidFill>
                  <a:schemeClr val="bg1"/>
                </a:solidFill>
              </a:rPr>
              <a:t>arulesViz,DT</a:t>
            </a:r>
            <a:r>
              <a:rPr lang="en-GB" sz="1800" dirty="0">
                <a:solidFill>
                  <a:schemeClr val="bg1"/>
                </a:solidFill>
              </a:rPr>
              <a:t>, </a:t>
            </a:r>
            <a:r>
              <a:rPr lang="en-GB" sz="1800" dirty="0" err="1">
                <a:solidFill>
                  <a:schemeClr val="bg1"/>
                </a:solidFill>
              </a:rPr>
              <a:t>visNetwork</a:t>
            </a:r>
            <a:r>
              <a:rPr lang="en-GB" sz="1800" dirty="0">
                <a:solidFill>
                  <a:schemeClr val="bg1"/>
                </a:solidFill>
              </a:rPr>
              <a:t>, </a:t>
            </a:r>
            <a:r>
              <a:rPr lang="en-GB" sz="1800" dirty="0" err="1">
                <a:solidFill>
                  <a:schemeClr val="bg1"/>
                </a:solidFill>
              </a:rPr>
              <a:t>igraph</a:t>
            </a:r>
            <a:r>
              <a:rPr lang="en-GB" sz="1800" dirty="0">
                <a:solidFill>
                  <a:schemeClr val="bg1"/>
                </a:solidFill>
              </a:rPr>
              <a:t>, </a:t>
            </a:r>
            <a:r>
              <a:rPr lang="en-GB" sz="1800" dirty="0" err="1">
                <a:solidFill>
                  <a:schemeClr val="bg1"/>
                </a:solidFill>
              </a:rPr>
              <a:t>arulesSequences</a:t>
            </a:r>
            <a:r>
              <a:rPr lang="en-GB" sz="1800" dirty="0">
                <a:solidFill>
                  <a:schemeClr val="bg1"/>
                </a:solidFill>
              </a:rPr>
              <a:t>, </a:t>
            </a:r>
            <a:r>
              <a:rPr lang="en-GB" sz="1800" dirty="0" err="1">
                <a:solidFill>
                  <a:schemeClr val="bg1"/>
                </a:solidFill>
              </a:rPr>
              <a:t>stringr</a:t>
            </a:r>
            <a:r>
              <a:rPr lang="en-GB" sz="1800" dirty="0">
                <a:solidFill>
                  <a:schemeClr val="bg1"/>
                </a:solidFill>
              </a:rPr>
              <a:t>, </a:t>
            </a:r>
            <a:r>
              <a:rPr lang="en-GB" sz="1800" dirty="0" err="1">
                <a:solidFill>
                  <a:schemeClr val="bg1"/>
                </a:solidFill>
              </a:rPr>
              <a:t>tidygraph</a:t>
            </a:r>
            <a:r>
              <a:rPr lang="en-GB" sz="1800" dirty="0">
                <a:solidFill>
                  <a:schemeClr val="bg1"/>
                </a:solidFill>
              </a:rPr>
              <a:t>, </a:t>
            </a:r>
            <a:r>
              <a:rPr lang="en-GB" sz="1800" dirty="0" err="1">
                <a:solidFill>
                  <a:schemeClr val="bg1"/>
                </a:solidFill>
              </a:rPr>
              <a:t>ggraph</a:t>
            </a:r>
            <a:r>
              <a:rPr lang="en-GB" sz="1800" dirty="0">
                <a:solidFill>
                  <a:schemeClr val="bg1"/>
                </a:solidFill>
              </a:rPr>
              <a:t>, </a:t>
            </a:r>
            <a:r>
              <a:rPr lang="en-GB" sz="1800" dirty="0" err="1">
                <a:solidFill>
                  <a:schemeClr val="bg1"/>
                </a:solidFill>
              </a:rPr>
              <a:t>plotly,shinythemes</a:t>
            </a:r>
            <a:r>
              <a:rPr lang="en-GB" sz="1800" dirty="0">
                <a:solidFill>
                  <a:schemeClr val="bg1"/>
                </a:solidFill>
              </a:rPr>
              <a:t> </a:t>
            </a:r>
            <a:endParaRPr lang="en-US" sz="1800" dirty="0">
              <a:solidFill>
                <a:schemeClr val="bg1"/>
              </a:solidFill>
            </a:endParaRPr>
          </a:p>
        </p:txBody>
      </p:sp>
      <p:pic>
        <p:nvPicPr>
          <p:cNvPr id="144" name="Picture 143">
            <a:extLst>
              <a:ext uri="{FF2B5EF4-FFF2-40B4-BE49-F238E27FC236}">
                <a16:creationId xmlns:a16="http://schemas.microsoft.com/office/drawing/2014/main" id="{7A8B4376-E34B-46DB-8FF6-C80EB31F1E30}"/>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122160" y="23970194"/>
            <a:ext cx="4204157" cy="3052950"/>
          </a:xfrm>
          <a:prstGeom prst="rect">
            <a:avLst/>
          </a:prstGeom>
          <a:noFill/>
          <a:ln>
            <a:noFill/>
          </a:ln>
        </p:spPr>
      </p:pic>
      <p:sp>
        <p:nvSpPr>
          <p:cNvPr id="148" name="文本框 35">
            <a:extLst>
              <a:ext uri="{FF2B5EF4-FFF2-40B4-BE49-F238E27FC236}">
                <a16:creationId xmlns:a16="http://schemas.microsoft.com/office/drawing/2014/main" id="{FE3451C0-FAFF-4C19-9829-DE2C74317299}"/>
              </a:ext>
            </a:extLst>
          </p:cNvPr>
          <p:cNvSpPr txBox="1"/>
          <p:nvPr/>
        </p:nvSpPr>
        <p:spPr>
          <a:xfrm>
            <a:off x="13715075" y="10037722"/>
            <a:ext cx="3508318" cy="450829"/>
          </a:xfrm>
          <a:prstGeom prst="rect">
            <a:avLst/>
          </a:prstGeom>
          <a:noFill/>
        </p:spPr>
        <p:txBody>
          <a:bodyPr wrap="square" rtlCol="0">
            <a:spAutoFit/>
          </a:bodyPr>
          <a:lstStyle/>
          <a:p>
            <a:pPr algn="just">
              <a:lnSpc>
                <a:spcPct val="130000"/>
              </a:lnSpc>
            </a:pPr>
            <a:r>
              <a:rPr lang="en-US" altLang="zh-CN" sz="2000" b="1" dirty="0">
                <a:solidFill>
                  <a:schemeClr val="bg1">
                    <a:lumMod val="95000"/>
                  </a:schemeClr>
                </a:solidFill>
                <a:cs typeface="Arial" panose="020B0604020202020204" pitchFamily="34" charset="0"/>
              </a:rPr>
              <a:t>Input tab to upload data</a:t>
            </a:r>
            <a:endParaRPr lang="zh-CN" altLang="en-US" sz="2000" b="1" dirty="0">
              <a:solidFill>
                <a:schemeClr val="bg1">
                  <a:lumMod val="95000"/>
                </a:schemeClr>
              </a:solidFill>
              <a:cs typeface="Arial" panose="020B0604020202020204" pitchFamily="34" charset="0"/>
            </a:endParaRPr>
          </a:p>
        </p:txBody>
      </p:sp>
    </p:spTree>
    <p:extLst>
      <p:ext uri="{BB962C8B-B14F-4D97-AF65-F5344CB8AC3E}">
        <p14:creationId xmlns:p14="http://schemas.microsoft.com/office/powerpoint/2010/main" val="292942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500" fill="hold"/>
                                        <p:tgtEl>
                                          <p:spTgt spid="210"/>
                                        </p:tgtEl>
                                        <p:attrNameLst>
                                          <p:attrName>ppt_x</p:attrName>
                                        </p:attrNameLst>
                                      </p:cBhvr>
                                      <p:tavLst>
                                        <p:tav tm="0">
                                          <p:val>
                                            <p:strVal val="1+#ppt_w/2"/>
                                          </p:val>
                                        </p:tav>
                                        <p:tav tm="100000">
                                          <p:val>
                                            <p:strVal val="#ppt_x"/>
                                          </p:val>
                                        </p:tav>
                                      </p:tavLst>
                                    </p:anim>
                                    <p:anim calcmode="lin" valueType="num">
                                      <p:cBhvr additive="base">
                                        <p:cTn id="8" dur="500" fill="hold"/>
                                        <p:tgtEl>
                                          <p:spTgt spid="210"/>
                                        </p:tgtEl>
                                        <p:attrNameLst>
                                          <p:attrName>ppt_y</p:attrName>
                                        </p:attrNameLst>
                                      </p:cBhvr>
                                      <p:tavLst>
                                        <p:tav tm="0">
                                          <p:val>
                                            <p:strVal val="#ppt_y"/>
                                          </p:val>
                                        </p:tav>
                                        <p:tav tm="100000">
                                          <p:val>
                                            <p:strVal val="#ppt_y"/>
                                          </p:val>
                                        </p:tav>
                                      </p:tavLst>
                                    </p:anim>
                                  </p:childTnLst>
                                </p:cTn>
                              </p:par>
                              <p:par>
                                <p:cTn id="9" presetID="15" presetClass="entr" presetSubtype="0" fill="hold" grpId="0" nodeType="withEffect">
                                  <p:stCondLst>
                                    <p:cond delay="0"/>
                                  </p:stCondLst>
                                  <p:childTnLst>
                                    <p:set>
                                      <p:cBhvr>
                                        <p:cTn id="10" dur="1" fill="hold">
                                          <p:stCondLst>
                                            <p:cond delay="0"/>
                                          </p:stCondLst>
                                        </p:cTn>
                                        <p:tgtEl>
                                          <p:spTgt spid="234"/>
                                        </p:tgtEl>
                                        <p:attrNameLst>
                                          <p:attrName>style.visibility</p:attrName>
                                        </p:attrNameLst>
                                      </p:cBhvr>
                                      <p:to>
                                        <p:strVal val="visible"/>
                                      </p:to>
                                    </p:set>
                                    <p:anim calcmode="lin" valueType="num">
                                      <p:cBhvr>
                                        <p:cTn id="11" dur="1000" fill="hold"/>
                                        <p:tgtEl>
                                          <p:spTgt spid="234"/>
                                        </p:tgtEl>
                                        <p:attrNameLst>
                                          <p:attrName>ppt_w</p:attrName>
                                        </p:attrNameLst>
                                      </p:cBhvr>
                                      <p:tavLst>
                                        <p:tav tm="0">
                                          <p:val>
                                            <p:fltVal val="0"/>
                                          </p:val>
                                        </p:tav>
                                        <p:tav tm="100000">
                                          <p:val>
                                            <p:strVal val="#ppt_w"/>
                                          </p:val>
                                        </p:tav>
                                      </p:tavLst>
                                    </p:anim>
                                    <p:anim calcmode="lin" valueType="num">
                                      <p:cBhvr>
                                        <p:cTn id="12" dur="1000" fill="hold"/>
                                        <p:tgtEl>
                                          <p:spTgt spid="234"/>
                                        </p:tgtEl>
                                        <p:attrNameLst>
                                          <p:attrName>ppt_h</p:attrName>
                                        </p:attrNameLst>
                                      </p:cBhvr>
                                      <p:tavLst>
                                        <p:tav tm="0">
                                          <p:val>
                                            <p:fltVal val="0"/>
                                          </p:val>
                                        </p:tav>
                                        <p:tav tm="100000">
                                          <p:val>
                                            <p:strVal val="#ppt_h"/>
                                          </p:val>
                                        </p:tav>
                                      </p:tavLst>
                                    </p:anim>
                                    <p:anim calcmode="lin" valueType="num">
                                      <p:cBhvr>
                                        <p:cTn id="13" dur="1000" fill="hold"/>
                                        <p:tgtEl>
                                          <p:spTgt spid="23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34"/>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224"/>
                                        </p:tgtEl>
                                        <p:attrNameLst>
                                          <p:attrName>style.visibility</p:attrName>
                                        </p:attrNameLst>
                                      </p:cBhvr>
                                      <p:to>
                                        <p:strVal val="visible"/>
                                      </p:to>
                                    </p:set>
                                    <p:anim calcmode="lin" valueType="num">
                                      <p:cBhvr>
                                        <p:cTn id="17" dur="1000" fill="hold"/>
                                        <p:tgtEl>
                                          <p:spTgt spid="224"/>
                                        </p:tgtEl>
                                        <p:attrNameLst>
                                          <p:attrName>ppt_w</p:attrName>
                                        </p:attrNameLst>
                                      </p:cBhvr>
                                      <p:tavLst>
                                        <p:tav tm="0">
                                          <p:val>
                                            <p:fltVal val="0"/>
                                          </p:val>
                                        </p:tav>
                                        <p:tav tm="100000">
                                          <p:val>
                                            <p:strVal val="#ppt_w"/>
                                          </p:val>
                                        </p:tav>
                                      </p:tavLst>
                                    </p:anim>
                                    <p:anim calcmode="lin" valueType="num">
                                      <p:cBhvr>
                                        <p:cTn id="18" dur="1000" fill="hold"/>
                                        <p:tgtEl>
                                          <p:spTgt spid="224"/>
                                        </p:tgtEl>
                                        <p:attrNameLst>
                                          <p:attrName>ppt_h</p:attrName>
                                        </p:attrNameLst>
                                      </p:cBhvr>
                                      <p:tavLst>
                                        <p:tav tm="0">
                                          <p:val>
                                            <p:fltVal val="0"/>
                                          </p:val>
                                        </p:tav>
                                        <p:tav tm="100000">
                                          <p:val>
                                            <p:strVal val="#ppt_h"/>
                                          </p:val>
                                        </p:tav>
                                      </p:tavLst>
                                    </p:anim>
                                    <p:anim calcmode="lin" valueType="num">
                                      <p:cBhvr>
                                        <p:cTn id="19" dur="1000" fill="hold"/>
                                        <p:tgtEl>
                                          <p:spTgt spid="22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24"/>
                                        </p:tgtEl>
                                        <p:attrNameLst>
                                          <p:attrName>ppt_y</p:attrName>
                                        </p:attrNameLst>
                                      </p:cBhvr>
                                      <p:tavLst>
                                        <p:tav tm="0" fmla="#ppt_y+(sin(-2*pi*(1-$))*-#ppt_x+cos(-2*pi*(1-$))*(1-#ppt_y))*(1-$)">
                                          <p:val>
                                            <p:fltVal val="0"/>
                                          </p:val>
                                        </p:tav>
                                        <p:tav tm="100000">
                                          <p:val>
                                            <p:fltVal val="1"/>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474"/>
                                        </p:tgtEl>
                                        <p:attrNameLst>
                                          <p:attrName>style.visibility</p:attrName>
                                        </p:attrNameLst>
                                      </p:cBhvr>
                                      <p:to>
                                        <p:strVal val="visible"/>
                                      </p:to>
                                    </p:set>
                                    <p:anim calcmode="lin" valueType="num">
                                      <p:cBhvr additive="base">
                                        <p:cTn id="23" dur="500" fill="hold"/>
                                        <p:tgtEl>
                                          <p:spTgt spid="474"/>
                                        </p:tgtEl>
                                        <p:attrNameLst>
                                          <p:attrName>ppt_x</p:attrName>
                                        </p:attrNameLst>
                                      </p:cBhvr>
                                      <p:tavLst>
                                        <p:tav tm="0">
                                          <p:val>
                                            <p:strVal val="1+#ppt_w/2"/>
                                          </p:val>
                                        </p:tav>
                                        <p:tav tm="100000">
                                          <p:val>
                                            <p:strVal val="#ppt_x"/>
                                          </p:val>
                                        </p:tav>
                                      </p:tavLst>
                                    </p:anim>
                                    <p:anim calcmode="lin" valueType="num">
                                      <p:cBhvr additive="base">
                                        <p:cTn id="24" dur="500" fill="hold"/>
                                        <p:tgtEl>
                                          <p:spTgt spid="47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481"/>
                                        </p:tgtEl>
                                        <p:attrNameLst>
                                          <p:attrName>style.visibility</p:attrName>
                                        </p:attrNameLst>
                                      </p:cBhvr>
                                      <p:to>
                                        <p:strVal val="visible"/>
                                      </p:to>
                                    </p:set>
                                    <p:anim calcmode="lin" valueType="num">
                                      <p:cBhvr additive="base">
                                        <p:cTn id="27" dur="500" fill="hold"/>
                                        <p:tgtEl>
                                          <p:spTgt spid="481"/>
                                        </p:tgtEl>
                                        <p:attrNameLst>
                                          <p:attrName>ppt_x</p:attrName>
                                        </p:attrNameLst>
                                      </p:cBhvr>
                                      <p:tavLst>
                                        <p:tav tm="0">
                                          <p:val>
                                            <p:strVal val="1+#ppt_w/2"/>
                                          </p:val>
                                        </p:tav>
                                        <p:tav tm="100000">
                                          <p:val>
                                            <p:strVal val="#ppt_x"/>
                                          </p:val>
                                        </p:tav>
                                      </p:tavLst>
                                    </p:anim>
                                    <p:anim calcmode="lin" valueType="num">
                                      <p:cBhvr additive="base">
                                        <p:cTn id="28" dur="500" fill="hold"/>
                                        <p:tgtEl>
                                          <p:spTgt spid="4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34" grpId="0" animBg="1"/>
    </p:bldLst>
  </p:timing>
</p:sld>
</file>

<file path=ppt/theme/theme1.xml><?xml version="1.0" encoding="utf-8"?>
<a:theme xmlns:a="http://schemas.openxmlformats.org/drawingml/2006/main" name="Eri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ric" id="{8030EEEC-B3D4-4BD6-BB90-3C1E62690352}" vid="{9EA7483D-22BD-4249-992A-6F8C55A20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45BD7BD6526C458E6CFEB6E2F0E6E9" ma:contentTypeVersion="13" ma:contentTypeDescription="Create a new document." ma:contentTypeScope="" ma:versionID="b1d46ddf5844ca3cd8aa75901e8ff11e">
  <xsd:schema xmlns:xsd="http://www.w3.org/2001/XMLSchema" xmlns:xs="http://www.w3.org/2001/XMLSchema" xmlns:p="http://schemas.microsoft.com/office/2006/metadata/properties" xmlns:ns3="344113db-1872-498e-bec2-70708a85bc34" xmlns:ns4="86f3edcb-90b7-4946-9b66-16c68befd6f5" targetNamespace="http://schemas.microsoft.com/office/2006/metadata/properties" ma:root="true" ma:fieldsID="3581df4a82e3c7d127b3945f944665f6" ns3:_="" ns4:_="">
    <xsd:import namespace="344113db-1872-498e-bec2-70708a85bc34"/>
    <xsd:import namespace="86f3edcb-90b7-4946-9b66-16c68befd6f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4113db-1872-498e-bec2-70708a85bc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f3edcb-90b7-4946-9b66-16c68befd6f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E866B6-227F-46A9-AD8D-ED7C3E33C29D}">
  <ds:schemaRefs>
    <ds:schemaRef ds:uri="86f3edcb-90b7-4946-9b66-16c68befd6f5"/>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344113db-1872-498e-bec2-70708a85bc34"/>
  </ds:schemaRefs>
</ds:datastoreItem>
</file>

<file path=customXml/itemProps2.xml><?xml version="1.0" encoding="utf-8"?>
<ds:datastoreItem xmlns:ds="http://schemas.openxmlformats.org/officeDocument/2006/customXml" ds:itemID="{702C55C8-49EB-4558-8646-0E83E3B4F817}">
  <ds:schemaRefs>
    <ds:schemaRef ds:uri="http://schemas.microsoft.com/sharepoint/v3/contenttype/forms"/>
  </ds:schemaRefs>
</ds:datastoreItem>
</file>

<file path=customXml/itemProps3.xml><?xml version="1.0" encoding="utf-8"?>
<ds:datastoreItem xmlns:ds="http://schemas.openxmlformats.org/officeDocument/2006/customXml" ds:itemID="{EC19B2A2-D0B6-43EE-A446-66C4CF8FB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4113db-1872-498e-bec2-70708a85bc34"/>
    <ds:schemaRef ds:uri="86f3edcb-90b7-4946-9b66-16c68befd6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Eric</Template>
  <TotalTime>2220</TotalTime>
  <Words>753</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Garamond Pro Bold</vt:lpstr>
      <vt:lpstr>方正超粗黑_GBK</vt:lpstr>
      <vt:lpstr>Arial</vt:lpstr>
      <vt:lpstr>Bodoni MT Poster Compressed</vt:lpstr>
      <vt:lpstr>Calibri</vt:lpstr>
      <vt:lpstr>Impact</vt:lpstr>
      <vt:lpstr>Eric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Group;1</dc:creator>
  <cp:lastModifiedBy>LOK Jun Haur</cp:lastModifiedBy>
  <cp:revision>182</cp:revision>
  <dcterms:created xsi:type="dcterms:W3CDTF">2019-11-29T16:33:21Z</dcterms:created>
  <dcterms:modified xsi:type="dcterms:W3CDTF">2020-04-26T09:36:11Z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0x0101000D45BD7BD6526C458E6CFEB6E2F0E6E9</vt:lpwstr>
  </property>
</Properties>
</file>