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71" r:id="rId7"/>
    <p:sldId id="272" r:id="rId8"/>
    <p:sldId id="262" r:id="rId9"/>
    <p:sldId id="263" r:id="rId10"/>
    <p:sldId id="265" r:id="rId11"/>
    <p:sldId id="273" r:id="rId12"/>
    <p:sldId id="274" r:id="rId13"/>
    <p:sldId id="266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6BE7C-A904-4758-A2FE-710CF7194780}" type="datetimeFigureOut">
              <a:rPr lang="en-SG" smtClean="0"/>
              <a:t>26/4/2020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76518-A2B5-424A-9125-6AF3200206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918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392FB-AD1B-435A-9E49-C685F9AAF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2468D9-7FAB-4179-AE48-0459C02B9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CB5E8-69FC-464B-83D1-2B9B1C2B6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1F49A-9E28-47E0-B6E8-1AD936B36DAB}" type="datetime1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92FC4-33C0-4831-A183-0E0B2561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62EC-99B8-40C5-BAF9-59E72A2A5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0092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7638C-67DB-487B-8E2B-2FC910E2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2F70ED-B458-4256-8F7D-8D9E5141A5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2FA2A-CBF8-4A8D-A63D-107257E1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9ED-1C53-4C3C-99FA-559026AD42D6}" type="datetime1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45ABE-FEF0-4B25-9276-057F49CD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196EB-7F63-41DC-A3E2-03B064E6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727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64FF41-DE63-472D-86CB-1E8BCE9032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36066-40D9-441F-A221-131D2A17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163E4-6C50-4EC2-ADC6-C5A6DF42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C7D1-ECA9-4EAB-8A51-29D69633790B}" type="datetime1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4A700-A8A0-4E50-B006-393A34A09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700D7-6310-4C03-8AE9-84BFF9C5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966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803F-2EAF-480C-843F-E315E2B32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2495-0568-459E-9A0D-7514161CA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82ACF-9C6F-4055-8D47-325DEF5C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80C8-8E1F-4A1C-A647-D0AA2A8E4F1A}" type="datetime1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6D377-1D43-416E-98A7-813FB003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CD0A0-BFA8-42C0-A25B-4F5C77FC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78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05AC-D8E9-4B74-A84E-FDAB2964B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265C8-D821-458C-A9A0-CDF4CE9CB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FDB96-FADE-4383-A643-95D735A5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E026B-C5B3-4056-9747-D4F21EDDD396}" type="datetime1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1F6F8-3C14-449F-87F1-CF340121B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C005D-99FC-48A7-A167-613D10E5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792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FF3F-E116-4FF3-9D73-4CB062A7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2199-673B-4F5B-95CE-948A343DF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992E4-1D41-44CE-932C-88B36F8CD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B65CB-8F7D-44B5-9C03-258E5C6E5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1612-AE3D-4881-8ED6-896751B59B2E}" type="datetime1">
              <a:rPr lang="en-SG" smtClean="0"/>
              <a:t>26/4/2020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560C6-9835-4D07-989B-D49FC52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EE6F8-ED89-4554-A493-1012175B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088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0ED4-5FDF-4BA7-8CF0-308991AD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879F5-7AED-4829-8D30-7E487EF65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6F99A-93AC-498E-935A-C1812D633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44BBA-F64B-49C1-AE46-B56C882C8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A7539-9AC8-466A-815B-D0832A86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8859CF-E968-4305-B63B-BFA206284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39CB-DEBD-46B6-AE9A-75501D326282}" type="datetime1">
              <a:rPr lang="en-SG" smtClean="0"/>
              <a:t>26/4/2020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30897-8582-4463-BC8B-390B788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4882B-E622-4D9F-94EA-A4A16755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82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1CB0-B76B-4BA8-A0F7-29DA2540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B860D-8EDC-4156-A939-AAD10BD2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5109-48B3-4397-80AF-01234D2A8CE6}" type="datetime1">
              <a:rPr lang="en-SG" smtClean="0"/>
              <a:t>26/4/2020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6018BA-A032-4E6D-B90C-2C6C6163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A7E95-EEF3-4E4D-80F1-D5050BAC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945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603E6-B680-43B7-AD9B-9F6BB53A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1283B-C362-4DB1-A372-85C7FF9B9DC1}" type="datetime1">
              <a:rPr lang="en-SG" smtClean="0"/>
              <a:t>26/4/2020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FFDBB-51C8-4CB1-A188-6B4225A4A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64E65-8BC6-463B-AD53-B9A6FCA1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180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6A1ED-D63E-4983-AF1E-E100A506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68C6-EC83-4928-91DC-2B441BEA3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E25BB-E901-4E62-9876-F8CE95695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EBF9D-8D2B-4EF8-872A-34A0F0A8D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34AC1-F566-4F93-8544-521E13D1A8B8}" type="datetime1">
              <a:rPr lang="en-SG" smtClean="0"/>
              <a:t>26/4/2020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BA0AA-BF0D-4F78-89BB-A25555F9E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0519A-2800-4D9C-9393-6E0BA707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722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704E8-7317-41F0-B470-58D2751E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57992-D749-48B1-93ED-0E6BE9A54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11AF5-A2DA-4707-9E14-1FCB70526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E0CA00-CABE-424E-8FD2-2F0A2CE0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BE84-5E5D-4BC2-B484-94DB9C13B5EB}" type="datetime1">
              <a:rPr lang="en-SG" smtClean="0"/>
              <a:t>26/4/2020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7274F-4EB1-4BF5-B797-1430907A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71034-7533-46B5-9BFD-FA8F942D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942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A76471-2F67-4645-AD5F-A338E33A4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E0948-DB2D-4FC3-995A-7A258E7C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3929B-6E24-4159-A187-5DEE85E2C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7D48B-A4F6-4F9F-AEF5-BDCB9E3253DF}" type="datetime1">
              <a:rPr lang="en-SG" smtClean="0"/>
              <a:t>26/4/2020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F0845-CC6D-4FC0-AA9E-9BA27D57C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30DF0-B6A7-45C3-8B12-16179279A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8765-08E2-49C6-ABCD-6B61FBB7446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9140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view of a city with tall buildings in the background&#10;&#10;Description automatically generated">
            <a:extLst>
              <a:ext uri="{FF2B5EF4-FFF2-40B4-BE49-F238E27FC236}">
                <a16:creationId xmlns:a16="http://schemas.microsoft.com/office/drawing/2014/main" id="{EA9CA630-1110-4B4C-AC33-EEC11075F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0" r="2976" b="2"/>
          <a:stretch/>
        </p:blipFill>
        <p:spPr>
          <a:xfrm>
            <a:off x="4879920" y="-34346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93541587-C6A6-4BDC-A0D7-DE3B7CB16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BAF796-6591-4131-BC6A-E4B8EEB8E006}"/>
              </a:ext>
            </a:extLst>
          </p:cNvPr>
          <p:cNvSpPr/>
          <p:nvPr/>
        </p:nvSpPr>
        <p:spPr>
          <a:xfrm>
            <a:off x="31022" y="4338002"/>
            <a:ext cx="5477150" cy="121380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470ABE-2A60-4002-A4E8-9ADE4599B023}"/>
              </a:ext>
            </a:extLst>
          </p:cNvPr>
          <p:cNvSpPr/>
          <p:nvPr/>
        </p:nvSpPr>
        <p:spPr>
          <a:xfrm>
            <a:off x="181764" y="74154"/>
            <a:ext cx="3132104" cy="1213803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1334B-7EFD-41FC-BA73-D128A9516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9808" y="321106"/>
            <a:ext cx="4030111" cy="2915769"/>
          </a:xfrm>
        </p:spPr>
        <p:txBody>
          <a:bodyPr>
            <a:normAutofit/>
          </a:bodyPr>
          <a:lstStyle/>
          <a:p>
            <a:pPr algn="l"/>
            <a:r>
              <a:rPr lang="en-SG" sz="66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Gateway to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0E87D-67C8-4DCA-81BC-DE1E2956E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57981"/>
            <a:ext cx="4460166" cy="31201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SG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User Guide for </a:t>
            </a:r>
          </a:p>
          <a:p>
            <a:pPr algn="l"/>
            <a:r>
              <a:rPr lang="en-SG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Shiny Analytics Tool</a:t>
            </a:r>
          </a:p>
          <a:p>
            <a:pPr algn="l"/>
            <a:r>
              <a:rPr lang="en-SG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</a:p>
          <a:p>
            <a:pPr algn="l"/>
            <a:r>
              <a:rPr lang="en-SG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 Management University’s</a:t>
            </a:r>
          </a:p>
          <a:p>
            <a:pPr algn="l"/>
            <a:r>
              <a:rPr lang="en-SG" sz="3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Survey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8F901-9EFC-41EB-A89D-A754F286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7534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- Dumbbell Plot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701136D-FF47-3141-8CB9-FCC8C289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0" y="1462290"/>
            <a:ext cx="5336770" cy="43529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FAB336-9218-0042-8451-45F39171F32B}"/>
              </a:ext>
            </a:extLst>
          </p:cNvPr>
          <p:cNvSpPr txBox="1">
            <a:spLocks/>
          </p:cNvSpPr>
          <p:nvPr/>
        </p:nvSpPr>
        <p:spPr>
          <a:xfrm>
            <a:off x="6170612" y="2644512"/>
            <a:ext cx="5183188" cy="31707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chart is a dumbbell plot compares mean performance and improvement ratings and the gap between them, whether it is positive or negative.</a:t>
            </a:r>
          </a:p>
          <a:p>
            <a:r>
              <a:rPr lang="en-S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Hover over the chart to see values and the whole item wording easily, with calculated score gaps</a:t>
            </a:r>
            <a:endParaRPr lang="en-SG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left to select the type of Library, study area and the type of respondents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according to dimensions of the questions.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for this visualisation are similar to diverging bar charts tools (Fig. 9 – slide 9)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CF109-B10F-6A47-964F-1BD50DBE8AC2}"/>
              </a:ext>
            </a:extLst>
          </p:cNvPr>
          <p:cNvSpPr txBox="1"/>
          <p:nvPr/>
        </p:nvSpPr>
        <p:spPr>
          <a:xfrm>
            <a:off x="808365" y="6017796"/>
            <a:ext cx="237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10. Dumbbell Plot</a:t>
            </a:r>
          </a:p>
        </p:txBody>
      </p:sp>
    </p:spTree>
    <p:extLst>
      <p:ext uri="{BB962C8B-B14F-4D97-AF65-F5344CB8AC3E}">
        <p14:creationId xmlns:p14="http://schemas.microsoft.com/office/powerpoint/2010/main" val="124573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- Heat Map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FAB336-9218-0042-8451-45F39171F32B}"/>
              </a:ext>
            </a:extLst>
          </p:cNvPr>
          <p:cNvSpPr txBox="1">
            <a:spLocks/>
          </p:cNvSpPr>
          <p:nvPr/>
        </p:nvSpPr>
        <p:spPr>
          <a:xfrm>
            <a:off x="6170612" y="2644512"/>
            <a:ext cx="5183188" cy="355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heat map plot explains the proportions of ratings given by respondents per study area.</a:t>
            </a:r>
          </a:p>
          <a:p>
            <a:r>
              <a:rPr lang="en-S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Hover over the chart to see values.</a:t>
            </a:r>
            <a:endParaRPr lang="en-SG" sz="1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left to select the type of Library, study area and the type of respondents.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rating from the left to see the proportion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according to see between Performance and Improvements ratings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CF109-B10F-6A47-964F-1BD50DBE8AC2}"/>
              </a:ext>
            </a:extLst>
          </p:cNvPr>
          <p:cNvSpPr txBox="1"/>
          <p:nvPr/>
        </p:nvSpPr>
        <p:spPr>
          <a:xfrm>
            <a:off x="808365" y="6017796"/>
            <a:ext cx="237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10. </a:t>
            </a:r>
            <a:r>
              <a:rPr lang="en-US" sz="1600" dirty="0" err="1"/>
              <a:t>HeatMap</a:t>
            </a:r>
            <a:r>
              <a:rPr lang="en-US" sz="1600" dirty="0"/>
              <a:t> Plot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783BF7-0FDB-EA49-8B4A-26A57EB7A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37" y="1515770"/>
            <a:ext cx="5183188" cy="43993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817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- UpSet Plot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45552"/>
            <a:ext cx="5183188" cy="823912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98FAB336-9218-0042-8451-45F39171F32B}"/>
              </a:ext>
            </a:extLst>
          </p:cNvPr>
          <p:cNvSpPr txBox="1">
            <a:spLocks/>
          </p:cNvSpPr>
          <p:nvPr/>
        </p:nvSpPr>
        <p:spPr>
          <a:xfrm>
            <a:off x="6169024" y="2312678"/>
            <a:ext cx="5311343" cy="3943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UpSet plot chart explains the </a:t>
            </a:r>
            <a:r>
              <a:rPr lang="en-SG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distribution of each rating given by the respondents 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dimension (service category) and filter for rating score (e.g. 6), and the application groups respondents according the dimension and rating.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 shows you aggregation (number of respondents) at set intersections which have given. Shaded black dots means for that item, the group fulfils rating criteria (e.g. 6 or more). If it is empty, it means for that item the criteria was not fulfilled (in this example, it means the rating is 5 or less).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Boxplot at bottom shows recommendation score distribution for that aggregation group.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CF109-B10F-6A47-964F-1BD50DBE8AC2}"/>
              </a:ext>
            </a:extLst>
          </p:cNvPr>
          <p:cNvSpPr txBox="1"/>
          <p:nvPr/>
        </p:nvSpPr>
        <p:spPr>
          <a:xfrm>
            <a:off x="808365" y="6017796"/>
            <a:ext cx="237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11. Upset Plot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A47F32C-0561-8D4B-9436-1147EEAF2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1" y="1496871"/>
            <a:ext cx="5529727" cy="45209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259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74" y="104775"/>
            <a:ext cx="10922289" cy="1325563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– Principal Components Analysis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555750"/>
            <a:ext cx="5183188" cy="823912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B82E7-3890-40DF-AD3E-ED9F11B9EB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page has different charts showing the results of the PCA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Loading Plot diagram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left to select the Correlation Plot and Scree Plot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according to select the different dimensions for the loading plot.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accordingly to see between Performance and Improvements ratings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3059B95-67E2-E545-8D99-03BD0A9D83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06" y="1291086"/>
            <a:ext cx="4850594" cy="37610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B72974-E2D2-6D40-ACE4-F7718B90F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9" y="5203767"/>
            <a:ext cx="1133417" cy="11525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9D5D48-67FD-BC4D-A591-CAA19D79DF36}"/>
              </a:ext>
            </a:extLst>
          </p:cNvPr>
          <p:cNvCxnSpPr>
            <a:cxnSpLocks/>
          </p:cNvCxnSpPr>
          <p:nvPr/>
        </p:nvCxnSpPr>
        <p:spPr>
          <a:xfrm>
            <a:off x="703608" y="4721629"/>
            <a:ext cx="1" cy="48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B32C356-D6C8-514E-A429-DB96C3BD0C85}"/>
              </a:ext>
            </a:extLst>
          </p:cNvPr>
          <p:cNvSpPr txBox="1"/>
          <p:nvPr/>
        </p:nvSpPr>
        <p:spPr>
          <a:xfrm>
            <a:off x="2848403" y="5041586"/>
            <a:ext cx="237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12. Loading Plot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5E5692-8464-AD46-99E9-A3A13F2C24E7}"/>
              </a:ext>
            </a:extLst>
          </p:cNvPr>
          <p:cNvSpPr txBox="1"/>
          <p:nvPr/>
        </p:nvSpPr>
        <p:spPr>
          <a:xfrm>
            <a:off x="1837026" y="5890478"/>
            <a:ext cx="2591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13. Option to select different dimensions for Loading Plot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7CCD5C-E93A-DA41-AE26-689C37D33ECB}"/>
              </a:ext>
            </a:extLst>
          </p:cNvPr>
          <p:cNvSpPr/>
          <p:nvPr/>
        </p:nvSpPr>
        <p:spPr>
          <a:xfrm>
            <a:off x="455410" y="4172989"/>
            <a:ext cx="762404" cy="548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3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B82E7-3890-40DF-AD3E-ED9F11B9EB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does shows the graphs to display results of ANOVA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Violin Plot showing the comparison of means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left to select the service category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according to select between Performance and Improvement related Questions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QQ-Plot to see the normality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7D3BA0-91B2-354F-90E4-27CAF6928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30" y="1562793"/>
            <a:ext cx="5183188" cy="40688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itle 4">
            <a:extLst>
              <a:ext uri="{FF2B5EF4-FFF2-40B4-BE49-F238E27FC236}">
                <a16:creationId xmlns:a16="http://schemas.microsoft.com/office/drawing/2014/main" id="{544F70B3-3B6E-4343-928C-2E2B6E3495BA}"/>
              </a:ext>
            </a:extLst>
          </p:cNvPr>
          <p:cNvSpPr txBox="1">
            <a:spLocks/>
          </p:cNvSpPr>
          <p:nvPr/>
        </p:nvSpPr>
        <p:spPr>
          <a:xfrm>
            <a:off x="320675" y="104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- Analysis of Variance (ANOVA)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B204E-1B6E-DA44-8C6A-D4B567C9D144}"/>
              </a:ext>
            </a:extLst>
          </p:cNvPr>
          <p:cNvSpPr txBox="1"/>
          <p:nvPr/>
        </p:nvSpPr>
        <p:spPr>
          <a:xfrm>
            <a:off x="1202482" y="5689297"/>
            <a:ext cx="403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13. Violin Plot for comparing means</a:t>
            </a:r>
          </a:p>
        </p:txBody>
      </p:sp>
    </p:spTree>
    <p:extLst>
      <p:ext uri="{BB962C8B-B14F-4D97-AF65-F5344CB8AC3E}">
        <p14:creationId xmlns:p14="http://schemas.microsoft.com/office/powerpoint/2010/main" val="398427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7A59-03FC-4A94-9D03-FA07008C4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0"/>
            <a:ext cx="10515600" cy="1325563"/>
          </a:xfrm>
        </p:spPr>
        <p:txBody>
          <a:bodyPr/>
          <a:lstStyle/>
          <a:p>
            <a:r>
              <a:rPr lang="en-S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15E65E5-AFED-4B54-B025-717B95008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50310"/>
              </p:ext>
            </p:extLst>
          </p:nvPr>
        </p:nvGraphicFramePr>
        <p:xfrm>
          <a:off x="1211179" y="1052195"/>
          <a:ext cx="9569116" cy="530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763">
                  <a:extLst>
                    <a:ext uri="{9D8B030D-6E8A-4147-A177-3AD203B41FA5}">
                      <a16:colId xmlns:a16="http://schemas.microsoft.com/office/drawing/2014/main" val="3298456494"/>
                    </a:ext>
                  </a:extLst>
                </a:gridCol>
                <a:gridCol w="2916353">
                  <a:extLst>
                    <a:ext uri="{9D8B030D-6E8A-4147-A177-3AD203B41FA5}">
                      <a16:colId xmlns:a16="http://schemas.microsoft.com/office/drawing/2014/main" val="1761591989"/>
                    </a:ext>
                  </a:extLst>
                </a:gridCol>
              </a:tblGrid>
              <a:tr h="491248"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526460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Overview &amp; Walkthrough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805941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Navigation Sidebar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46394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2: Demographic Exploration Pane-Sunburst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081955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2: Demographic Exploration Pane-Sunburst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35060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2: Demographic Exploration Pane-Donut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287827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2: Demographic Exploration Pane-Grouped Bar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7351"/>
                  </a:ext>
                </a:extLst>
              </a:tr>
              <a:tr h="446897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2: Visualisation - Divergent Stacked Bar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122198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3:  Visualisation - Dumbbell Plot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02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3:  Visualisation - Heat Map Plot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418474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3:  Visualisation - Upset Plot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472954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4:  Modelling - Principle Components Analysis (PCA)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40239"/>
                  </a:ext>
                </a:extLst>
              </a:tr>
              <a:tr h="400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Panel 4:  Modelling - Analysis of variance (ANOVA)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05956"/>
                  </a:ext>
                </a:extLst>
              </a:tr>
            </a:tbl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BA4873-9956-4C95-A51A-45FF4A8D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84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173" y="136525"/>
            <a:ext cx="10515600" cy="1325563"/>
          </a:xfrm>
        </p:spPr>
        <p:txBody>
          <a:bodyPr/>
          <a:lstStyle/>
          <a:p>
            <a:r>
              <a:rPr lang="en-S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&amp; Walkthrough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B82E7-3890-40DF-AD3E-ED9F11B9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173" y="1146551"/>
            <a:ext cx="11582401" cy="5574924"/>
          </a:xfrm>
        </p:spPr>
        <p:txBody>
          <a:bodyPr>
            <a:normAutofit fontScale="77500" lnSpcReduction="20000"/>
          </a:bodyPr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landing page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Sunburst Chart shows the demographic breakdown of respondents.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Donut Chart shows the split users between 2 libraries and whether they are on international exchange.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Grouped Bar Chart shows the frequency of the visitors to different libraries and campus resources.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Visualisations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Divergent stacked bar charts show sentiments of respondents for various survey items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Dumbbell plots show library performance on item parameters compared to their importance ratings.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maps show the proportion of ratings given by respondents from different areas of study/research.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UpSet plots show the grouping of respondents according to user defined parameters.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 components analysis shows how items may be related to each other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ANOVA  analyses whether difference in the means ratings given for each category by respondents are significant.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  <a:p>
            <a:pPr lvl="1"/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overview of and motivation behind the project, the data, authors and acknowledgements.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1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11" y="136525"/>
            <a:ext cx="10515600" cy="1325563"/>
          </a:xfrm>
        </p:spPr>
        <p:txBody>
          <a:bodyPr/>
          <a:lstStyle/>
          <a:p>
            <a:r>
              <a:rPr lang="en-S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Sidebar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63564"/>
            <a:ext cx="5183188" cy="823912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B82E7-3890-40DF-AD3E-ED9F11B9E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1788422"/>
            <a:ext cx="5653419" cy="3684588"/>
          </a:xfrm>
        </p:spPr>
        <p:txBody>
          <a:bodyPr>
            <a:normAutofit/>
          </a:bodyPr>
          <a:lstStyle/>
          <a:p>
            <a:pPr algn="just"/>
            <a:r>
              <a:rPr lang="en-SG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Collapsed View:  </a:t>
            </a:r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main headers are present in the navigation panel as shown in the adjacent figure (Fig 1).</a:t>
            </a:r>
          </a:p>
          <a:p>
            <a:pPr algn="just"/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navigate, the user needs to click on the corresponding tab.</a:t>
            </a:r>
          </a:p>
          <a:p>
            <a:pPr algn="just"/>
            <a:r>
              <a:rPr lang="en-SG" sz="2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View: </a:t>
            </a:r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user has clicked the options appear as shown in Fig 2. </a:t>
            </a:r>
          </a:p>
          <a:p>
            <a:pPr algn="just"/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user has to click on the options provided to see the associated page display in the R Shiny application.</a:t>
            </a:r>
          </a:p>
          <a:p>
            <a:pPr marL="0" indent="0">
              <a:buNone/>
            </a:pPr>
            <a:endParaRPr lang="en-SG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82586-6226-F040-B0CC-94AA566DC15E}"/>
              </a:ext>
            </a:extLst>
          </p:cNvPr>
          <p:cNvSpPr txBox="1"/>
          <p:nvPr/>
        </p:nvSpPr>
        <p:spPr>
          <a:xfrm>
            <a:off x="442579" y="5303733"/>
            <a:ext cx="196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1. Collapsed 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B90E3B-B37B-FA41-B2D5-30782E34DE2D}"/>
              </a:ext>
            </a:extLst>
          </p:cNvPr>
          <p:cNvSpPr txBox="1"/>
          <p:nvPr/>
        </p:nvSpPr>
        <p:spPr>
          <a:xfrm>
            <a:off x="3321553" y="6260606"/>
            <a:ext cx="196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2. Expanded View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73A7D9-8444-3A43-9C2E-0C15032C33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" y="1312935"/>
            <a:ext cx="1966005" cy="3782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E0AF76-E6FB-3D49-A64A-9B05FDB9CA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54" y="1312935"/>
            <a:ext cx="1966006" cy="4911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042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151"/>
            <a:ext cx="10515600" cy="1325563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Section - Sunburst Chart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26" y="871523"/>
            <a:ext cx="5183188" cy="823912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B82E7-3890-40DF-AD3E-ED9F11B9E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746" y="1891997"/>
            <a:ext cx="5183188" cy="4039330"/>
          </a:xfrm>
        </p:spPr>
        <p:txBody>
          <a:bodyPr>
            <a:normAutofit lnSpcReduction="10000"/>
          </a:bodyPr>
          <a:lstStyle/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user clicks the ”Sunburst Plot” in the navigation panel the shiny app loads the default page as shown in the adjacent fig 3.</a:t>
            </a:r>
          </a:p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user needs to hover over the chart to see the split of the demography of the respondents.</a:t>
            </a:r>
          </a:p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different options listed under the study area helps the user the slice the demography and see as per the Major study area</a:t>
            </a:r>
          </a:p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default when the page loads the Option “All” is selected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895E740-AEB4-E942-8996-8BA2697A0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9" y="1183669"/>
            <a:ext cx="6026327" cy="50166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579741-4A30-D649-84A5-6A28B638B115}"/>
              </a:ext>
            </a:extLst>
          </p:cNvPr>
          <p:cNvSpPr txBox="1"/>
          <p:nvPr/>
        </p:nvSpPr>
        <p:spPr>
          <a:xfrm>
            <a:off x="222899" y="6200358"/>
            <a:ext cx="196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3. Sunburst Chart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82B5C-F8A2-C849-A36D-720090C21A58}"/>
              </a:ext>
            </a:extLst>
          </p:cNvPr>
          <p:cNvSpPr/>
          <p:nvPr/>
        </p:nvSpPr>
        <p:spPr>
          <a:xfrm>
            <a:off x="324753" y="1745052"/>
            <a:ext cx="881149" cy="263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8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5151"/>
            <a:ext cx="11432414" cy="1325563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Exploration - Sunburst Chart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26" y="871523"/>
            <a:ext cx="5183188" cy="823912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579741-4A30-D649-84A5-6A28B638B115}"/>
              </a:ext>
            </a:extLst>
          </p:cNvPr>
          <p:cNvSpPr txBox="1"/>
          <p:nvPr/>
        </p:nvSpPr>
        <p:spPr>
          <a:xfrm>
            <a:off x="222899" y="6200358"/>
            <a:ext cx="196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3. Sunburst Chart</a:t>
            </a:r>
          </a:p>
        </p:txBody>
      </p:sp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52AF8C-D325-F94E-9752-942F591C3C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9" y="1476605"/>
            <a:ext cx="6026328" cy="46648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0DC083A-97AD-4F44-A029-C7518F191B56}"/>
              </a:ext>
            </a:extLst>
          </p:cNvPr>
          <p:cNvSpPr/>
          <p:nvPr/>
        </p:nvSpPr>
        <p:spPr>
          <a:xfrm>
            <a:off x="222899" y="2102761"/>
            <a:ext cx="881149" cy="2639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F1783DAC-FDB3-5A4D-AA09-AE92F71C024C}"/>
              </a:ext>
            </a:extLst>
          </p:cNvPr>
          <p:cNvSpPr txBox="1">
            <a:spLocks/>
          </p:cNvSpPr>
          <p:nvPr/>
        </p:nvSpPr>
        <p:spPr>
          <a:xfrm>
            <a:off x="6322495" y="1695435"/>
            <a:ext cx="5183188" cy="4039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G" sz="2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user has selected one of the study area then the plot automatically updates reflecting the demographic split for that study area</a:t>
            </a:r>
          </a:p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user hovers the graph, the split of the corresponding selection appears.</a:t>
            </a:r>
          </a:p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e.g. here the user has the mouse pointer over the outer navy blue ring which represents the undergrad who are in year 4. </a:t>
            </a:r>
          </a:p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graph it can be inferred that there are total 380 respondents from the Accountancy study area out of which 91 is from undergrad year 4. </a:t>
            </a:r>
          </a:p>
          <a:p>
            <a:r>
              <a:rPr lang="en-SG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selection accounts to 24% of the total responses from the Accountancy study area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BB99B5-B66A-884C-8D3A-1EDF4C531211}"/>
              </a:ext>
            </a:extLst>
          </p:cNvPr>
          <p:cNvSpPr/>
          <p:nvPr/>
        </p:nvSpPr>
        <p:spPr>
          <a:xfrm>
            <a:off x="2786201" y="3931228"/>
            <a:ext cx="881149" cy="6854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64779" cy="1325563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Exploration - Donut Chart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B82E7-3890-40DF-AD3E-ED9F11B9EB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Hover over the donut chart to see the value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2 Donut chart showing the split of the respondents and the library preference.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left portion as shown in Fig 5 has tools where you can save the chart by clicking on the camera symbol.</a:t>
            </a:r>
          </a:p>
          <a:p>
            <a:endParaRPr lang="en-S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AD9742-A3A5-7648-866E-C4A2754654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1" y="1681163"/>
            <a:ext cx="2846705" cy="370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58ACB6-45FC-FC4D-AAB8-732256F98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23" y="1820737"/>
            <a:ext cx="1244600" cy="393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10556B-3B14-4F46-9A4F-CF5C892BC460}"/>
              </a:ext>
            </a:extLst>
          </p:cNvPr>
          <p:cNvSpPr txBox="1"/>
          <p:nvPr/>
        </p:nvSpPr>
        <p:spPr>
          <a:xfrm>
            <a:off x="481041" y="5568590"/>
            <a:ext cx="1966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4. Donut Chart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2BF25-4A85-3A4D-A275-2FE057210FD3}"/>
              </a:ext>
            </a:extLst>
          </p:cNvPr>
          <p:cNvSpPr txBox="1"/>
          <p:nvPr/>
        </p:nvSpPr>
        <p:spPr>
          <a:xfrm>
            <a:off x="3326621" y="2335798"/>
            <a:ext cx="2259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5. Donut Chart tool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23BDA5-A674-7D4E-A8C7-B85CEAEE461D}"/>
              </a:ext>
            </a:extLst>
          </p:cNvPr>
          <p:cNvCxnSpPr>
            <a:cxnSpLocks/>
          </p:cNvCxnSpPr>
          <p:nvPr/>
        </p:nvCxnSpPr>
        <p:spPr>
          <a:xfrm flipV="1">
            <a:off x="3260148" y="1927463"/>
            <a:ext cx="612544" cy="1968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362EA-EE5A-A040-A79A-C6707C92DD32}"/>
              </a:ext>
            </a:extLst>
          </p:cNvPr>
          <p:cNvSpPr/>
          <p:nvPr/>
        </p:nvSpPr>
        <p:spPr>
          <a:xfrm>
            <a:off x="2497744" y="1973190"/>
            <a:ext cx="762404" cy="249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11414" y="1618371"/>
            <a:ext cx="5183188" cy="823912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B82E7-3890-40DF-AD3E-ED9F11B9E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3892" y="2584145"/>
            <a:ext cx="5183188" cy="3928715"/>
          </a:xfrm>
        </p:spPr>
        <p:txBody>
          <a:bodyPr>
            <a:normAutofit fontScale="92500" lnSpcReduction="20000"/>
          </a:bodyPr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grouped bar chart shows respondent numbers grouped by frequency of visits 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Hover over the chart to see values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left to slice and dice according to major area of study</a:t>
            </a:r>
          </a:p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top left portion as shown in Fig 5 has tools where you can save the chart, zoom, pan and lasso select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EAA44D29-6491-514A-9E87-C77B669E477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2260947"/>
            <a:ext cx="4542905" cy="39287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1BFFEF-E72B-D24D-88EB-268D1D9B232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94" y="1564481"/>
            <a:ext cx="44704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CA041B-65C9-1D45-9D75-7D23E48A76C3}"/>
              </a:ext>
            </a:extLst>
          </p:cNvPr>
          <p:cNvCxnSpPr>
            <a:cxnSpLocks/>
          </p:cNvCxnSpPr>
          <p:nvPr/>
        </p:nvCxnSpPr>
        <p:spPr>
          <a:xfrm flipV="1">
            <a:off x="3199722" y="1999456"/>
            <a:ext cx="524380" cy="604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7C29C5F-36CF-D44C-907F-23174F525662}"/>
              </a:ext>
            </a:extLst>
          </p:cNvPr>
          <p:cNvSpPr/>
          <p:nvPr/>
        </p:nvSpPr>
        <p:spPr>
          <a:xfrm>
            <a:off x="1854245" y="2603500"/>
            <a:ext cx="2634628" cy="286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BFCB7-28AD-9C49-92E1-6399DA3774C2}"/>
              </a:ext>
            </a:extLst>
          </p:cNvPr>
          <p:cNvSpPr txBox="1"/>
          <p:nvPr/>
        </p:nvSpPr>
        <p:spPr>
          <a:xfrm>
            <a:off x="450917" y="6200358"/>
            <a:ext cx="237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6. Grouped Bar Chart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D4D6E-B78F-624B-94F8-B381A1021F22}"/>
              </a:ext>
            </a:extLst>
          </p:cNvPr>
          <p:cNvSpPr txBox="1"/>
          <p:nvPr/>
        </p:nvSpPr>
        <p:spPr>
          <a:xfrm>
            <a:off x="4694322" y="2132201"/>
            <a:ext cx="1966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7. tools of the chart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96C284B8-8EEC-0E44-9270-C0C19EBD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2" y="150945"/>
            <a:ext cx="12077482" cy="1325563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Exploration- Grouped Bar Chart</a:t>
            </a:r>
          </a:p>
        </p:txBody>
      </p:sp>
    </p:spTree>
    <p:extLst>
      <p:ext uri="{BB962C8B-B14F-4D97-AF65-F5344CB8AC3E}">
        <p14:creationId xmlns:p14="http://schemas.microsoft.com/office/powerpoint/2010/main" val="400816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3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EFC91C-2F89-4099-AE94-26BE17827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811"/>
            <a:ext cx="10515600" cy="1325563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Visualisation - Diverging Bar chart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30D02-2B48-43EF-AE61-DF937829C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006" y="927340"/>
            <a:ext cx="5183188" cy="823912"/>
          </a:xfrm>
        </p:spPr>
        <p:txBody>
          <a:bodyPr/>
          <a:lstStyle/>
          <a:p>
            <a:r>
              <a:rPr lang="en-S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Use: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0B82E7-3890-40DF-AD3E-ED9F11B9EB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4420" y="1794901"/>
            <a:ext cx="5677144" cy="2643447"/>
          </a:xfrm>
        </p:spPr>
        <p:txBody>
          <a:bodyPr>
            <a:normAutofit/>
          </a:bodyPr>
          <a:lstStyle/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chart explains the overall sentiments of the respondents for each questions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diverging bar chart. Hover over the chart to see values.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left to select the type of Library, study area and the type of respondents.</a:t>
            </a:r>
          </a:p>
          <a:p>
            <a:r>
              <a:rPr lang="en-SG" sz="1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 according to see between Performance and Improvements ratings.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E35B2-F95E-40C0-B763-532E1D87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8765-08E2-49C6-ABCD-6B61FBB74463}" type="slidenum">
              <a:rPr lang="en-SG" sz="160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S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screenshot, woman, holding, player&#10;&#10;Description automatically generated">
            <a:extLst>
              <a:ext uri="{FF2B5EF4-FFF2-40B4-BE49-F238E27FC236}">
                <a16:creationId xmlns:a16="http://schemas.microsoft.com/office/drawing/2014/main" id="{2A0907F2-F522-AA42-8E42-DB6FA27C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44" y="6013450"/>
            <a:ext cx="2362200" cy="342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A04C92-3829-4440-8FBF-71438F2CA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8" y="1490626"/>
            <a:ext cx="4747364" cy="42552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E462365-B03E-DD40-AEBB-9D67403ACC6B}"/>
              </a:ext>
            </a:extLst>
          </p:cNvPr>
          <p:cNvSpPr txBox="1"/>
          <p:nvPr/>
        </p:nvSpPr>
        <p:spPr>
          <a:xfrm>
            <a:off x="5872595" y="4314758"/>
            <a:ext cx="61284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 9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Selecting Points –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highlighted in Red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Zooming in and out of boxplot –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highlighted in Blue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 Inferring Aids –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 highlighted in Green box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Resetting Selection -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reset and remove selected markers from the chart, user can double click at any blank spaces available within the chart</a:t>
            </a:r>
          </a:p>
          <a:p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1BE6F5-8AEC-4646-BE9D-CDEB5817E5A3}"/>
              </a:ext>
            </a:extLst>
          </p:cNvPr>
          <p:cNvSpPr txBox="1"/>
          <p:nvPr/>
        </p:nvSpPr>
        <p:spPr>
          <a:xfrm>
            <a:off x="2834985" y="6369635"/>
            <a:ext cx="3037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9. tools of the chart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F0DF2D-FE3B-714E-8136-BE4CC5572128}"/>
              </a:ext>
            </a:extLst>
          </p:cNvPr>
          <p:cNvSpPr txBox="1"/>
          <p:nvPr/>
        </p:nvSpPr>
        <p:spPr>
          <a:xfrm>
            <a:off x="190988" y="5888500"/>
            <a:ext cx="2375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 8. Grouped Bar Chart</a:t>
            </a:r>
          </a:p>
        </p:txBody>
      </p:sp>
    </p:spTree>
    <p:extLst>
      <p:ext uri="{BB962C8B-B14F-4D97-AF65-F5344CB8AC3E}">
        <p14:creationId xmlns:p14="http://schemas.microsoft.com/office/powerpoint/2010/main" val="3506095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1334</Words>
  <Application>Microsoft Office PowerPoint</Application>
  <PresentationFormat>Widescreen</PresentationFormat>
  <Paragraphs>156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Office Theme</vt:lpstr>
      <vt:lpstr>Gateway to the Future</vt:lpstr>
      <vt:lpstr>Contents</vt:lpstr>
      <vt:lpstr>Overview &amp; Walkthrough</vt:lpstr>
      <vt:lpstr>Navigation Sidebar</vt:lpstr>
      <vt:lpstr>Demographic Section - Sunburst Chart</vt:lpstr>
      <vt:lpstr>Demographic Exploration - Sunburst Chart</vt:lpstr>
      <vt:lpstr>Demographic Exploration - Donut Chart</vt:lpstr>
      <vt:lpstr>Demographic Exploration- Grouped Bar Chart</vt:lpstr>
      <vt:lpstr>Visualisation - Diverging Bar chart</vt:lpstr>
      <vt:lpstr>Visualisation - Dumbbell Plot</vt:lpstr>
      <vt:lpstr>Visualisation - Heat Map</vt:lpstr>
      <vt:lpstr>Visualisation - UpSet Plot</vt:lpstr>
      <vt:lpstr>Modelling – Principal Components Analysis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Gateway to the Future</dc:title>
  <dc:creator>Joshua LAM Jie Feng</dc:creator>
  <cp:lastModifiedBy>Joshua LAM Jie Feng</cp:lastModifiedBy>
  <cp:revision>27</cp:revision>
  <dcterms:created xsi:type="dcterms:W3CDTF">2020-04-23T08:06:17Z</dcterms:created>
  <dcterms:modified xsi:type="dcterms:W3CDTF">2020-04-26T15:29:23Z</dcterms:modified>
</cp:coreProperties>
</file>