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0275213" cy="213883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324"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1003300" y="685800"/>
            <a:ext cx="4851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270641" y="3500369"/>
            <a:ext cx="25733931" cy="7446327"/>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1871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3784401" y="11233856"/>
            <a:ext cx="22706408" cy="5163907"/>
          </a:xfrm>
          <a:prstGeom prst="rect">
            <a:avLst/>
          </a:prstGeom>
          <a:noFill/>
          <a:ln>
            <a:noFill/>
          </a:ln>
        </p:spPr>
        <p:txBody>
          <a:bodyPr lIns="91425" tIns="91425" rIns="91425" bIns="91425" anchor="t" anchorCtr="0"/>
          <a:lstStyle>
            <a:lvl1pPr marL="0" marR="0" lvl="0" indent="0" algn="ctr" rtl="0">
              <a:lnSpc>
                <a:spcPct val="90000"/>
              </a:lnSpc>
              <a:spcBef>
                <a:spcPts val="3119"/>
              </a:spcBef>
              <a:spcAft>
                <a:spcPts val="0"/>
              </a:spcAft>
              <a:buClr>
                <a:schemeClr val="dk1"/>
              </a:buClr>
              <a:buFont typeface="Arial"/>
              <a:buNone/>
              <a:defRPr sz="7485" b="0" i="0" u="none" strike="noStrike" cap="none">
                <a:solidFill>
                  <a:schemeClr val="dk1"/>
                </a:solidFill>
                <a:latin typeface="Calibri"/>
                <a:ea typeface="Calibri"/>
                <a:cs typeface="Calibri"/>
                <a:sym typeface="Calibri"/>
              </a:defRPr>
            </a:lvl1pPr>
            <a:lvl2pPr marL="1425915" marR="0" lvl="1" indent="-3514" algn="ctr"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2pPr>
            <a:lvl3pPr marL="2851831" marR="0" lvl="2" indent="-7030" algn="ctr" rtl="0">
              <a:lnSpc>
                <a:spcPct val="90000"/>
              </a:lnSpc>
              <a:spcBef>
                <a:spcPts val="1559"/>
              </a:spcBef>
              <a:spcAft>
                <a:spcPts val="0"/>
              </a:spcAft>
              <a:buClr>
                <a:schemeClr val="dk1"/>
              </a:buClr>
              <a:buFont typeface="Arial"/>
              <a:buNone/>
              <a:defRPr sz="5614" b="0" i="0" u="none" strike="noStrike" cap="none">
                <a:solidFill>
                  <a:schemeClr val="dk1"/>
                </a:solidFill>
                <a:latin typeface="Calibri"/>
                <a:ea typeface="Calibri"/>
                <a:cs typeface="Calibri"/>
                <a:sym typeface="Calibri"/>
              </a:defRPr>
            </a:lvl3pPr>
            <a:lvl4pPr marL="4277746" marR="0" lvl="3" indent="-10545"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4pPr>
            <a:lvl5pPr marL="5703661" marR="0" lvl="4" indent="-1361"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5pPr>
            <a:lvl6pPr marL="7129577" marR="0" lvl="5" indent="-4877"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6pPr>
            <a:lvl7pPr marL="8555492" marR="0" lvl="6" indent="-8391"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7pPr>
            <a:lvl8pPr marL="9981408" marR="0" lvl="7" indent="-11907"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8pPr>
            <a:lvl9pPr marL="11407323" marR="0" lvl="8" indent="-2723" algn="ctr" rtl="0">
              <a:lnSpc>
                <a:spcPct val="90000"/>
              </a:lnSpc>
              <a:spcBef>
                <a:spcPts val="155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081421"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rot="5400000">
            <a:off x="8352238" y="-577148"/>
            <a:ext cx="13570734" cy="26112370"/>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5866911" y="6937522"/>
            <a:ext cx="18125670" cy="6528093"/>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rot="5400000">
            <a:off x="2621505" y="598650"/>
            <a:ext cx="18125670" cy="19205838"/>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081421"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9" name="Shape 19"/>
          <p:cNvSpPr txBox="1">
            <a:spLocks noGrp="1"/>
          </p:cNvSpPr>
          <p:nvPr>
            <p:ph type="body" idx="1"/>
          </p:nvPr>
        </p:nvSpPr>
        <p:spPr>
          <a:xfrm>
            <a:off x="2081421" y="5693667"/>
            <a:ext cx="26112370" cy="13570734"/>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065651" y="5332250"/>
            <a:ext cx="26112370" cy="8896973"/>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1871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txBox="1">
            <a:spLocks noGrp="1"/>
          </p:cNvSpPr>
          <p:nvPr>
            <p:ph type="body" idx="1"/>
          </p:nvPr>
        </p:nvSpPr>
        <p:spPr>
          <a:xfrm>
            <a:off x="2065651" y="14313393"/>
            <a:ext cx="26112370" cy="4678708"/>
          </a:xfrm>
          <a:prstGeom prst="rect">
            <a:avLst/>
          </a:prstGeom>
          <a:noFill/>
          <a:ln>
            <a:noFill/>
          </a:ln>
        </p:spPr>
        <p:txBody>
          <a:bodyPr lIns="91425" tIns="91425" rIns="91425" bIns="91425" anchor="t" anchorCtr="0"/>
          <a:lstStyle>
            <a:lvl1pPr marL="0" marR="0" lvl="0" indent="0" algn="l" rtl="0">
              <a:lnSpc>
                <a:spcPct val="90000"/>
              </a:lnSpc>
              <a:spcBef>
                <a:spcPts val="3119"/>
              </a:spcBef>
              <a:spcAft>
                <a:spcPts val="0"/>
              </a:spcAft>
              <a:buClr>
                <a:schemeClr val="dk1"/>
              </a:buClr>
              <a:buFont typeface="Arial"/>
              <a:buNone/>
              <a:defRPr sz="7485" b="0"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rgbClr val="888888"/>
              </a:buClr>
              <a:buFont typeface="Arial"/>
              <a:buNone/>
              <a:defRPr sz="6238" b="0" i="0" u="none" strike="noStrike" cap="none">
                <a:solidFill>
                  <a:srgbClr val="888888"/>
                </a:solidFill>
                <a:latin typeface="Calibri"/>
                <a:ea typeface="Calibri"/>
                <a:cs typeface="Calibri"/>
                <a:sym typeface="Calibri"/>
              </a:defRPr>
            </a:lvl2pPr>
            <a:lvl3pPr marL="2851831" marR="0" lvl="2" indent="-7030" algn="l" rtl="0">
              <a:lnSpc>
                <a:spcPct val="90000"/>
              </a:lnSpc>
              <a:spcBef>
                <a:spcPts val="1559"/>
              </a:spcBef>
              <a:spcAft>
                <a:spcPts val="0"/>
              </a:spcAft>
              <a:buClr>
                <a:srgbClr val="888888"/>
              </a:buClr>
              <a:buFont typeface="Arial"/>
              <a:buNone/>
              <a:defRPr sz="5614" b="0" i="0" u="none" strike="noStrike" cap="none">
                <a:solidFill>
                  <a:srgbClr val="888888"/>
                </a:solidFill>
                <a:latin typeface="Calibri"/>
                <a:ea typeface="Calibri"/>
                <a:cs typeface="Calibri"/>
                <a:sym typeface="Calibri"/>
              </a:defRPr>
            </a:lvl3pPr>
            <a:lvl4pPr marL="4277746" marR="0" lvl="3" indent="-10545"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4pPr>
            <a:lvl5pPr marL="5703661" marR="0" lvl="4" indent="-1361"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5pPr>
            <a:lvl6pPr marL="7129577" marR="0" lvl="5" indent="-4877"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6pPr>
            <a:lvl7pPr marL="8555492" marR="0" lvl="6" indent="-8391"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7pPr>
            <a:lvl8pPr marL="9981408" marR="0" lvl="7" indent="-11907"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8pPr>
            <a:lvl9pPr marL="11407323" marR="0" lvl="8" indent="-2723" algn="l" rtl="0">
              <a:lnSpc>
                <a:spcPct val="90000"/>
              </a:lnSpc>
              <a:spcBef>
                <a:spcPts val="1559"/>
              </a:spcBef>
              <a:spcAft>
                <a:spcPts val="0"/>
              </a:spcAft>
              <a:buClr>
                <a:srgbClr val="888888"/>
              </a:buClr>
              <a:buFont typeface="Arial"/>
              <a:buNone/>
              <a:defRPr sz="499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081421"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body" idx="1"/>
          </p:nvPr>
        </p:nvSpPr>
        <p:spPr>
          <a:xfrm>
            <a:off x="2081421" y="5693667"/>
            <a:ext cx="12866964" cy="13570734"/>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5326826" y="5693667"/>
            <a:ext cx="12866964" cy="13570734"/>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085364"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body" idx="1"/>
          </p:nvPr>
        </p:nvSpPr>
        <p:spPr>
          <a:xfrm>
            <a:off x="2085366" y="5243126"/>
            <a:ext cx="12807831" cy="2569576"/>
          </a:xfrm>
          <a:prstGeom prst="rect">
            <a:avLst/>
          </a:prstGeom>
          <a:noFill/>
          <a:ln>
            <a:noFill/>
          </a:ln>
        </p:spPr>
        <p:txBody>
          <a:bodyPr lIns="91425" tIns="91425" rIns="91425" bIns="91425" anchor="b" anchorCtr="0"/>
          <a:lstStyle>
            <a:lvl1pPr marL="0" marR="0" lvl="0" indent="0" algn="l" rtl="0">
              <a:lnSpc>
                <a:spcPct val="90000"/>
              </a:lnSpc>
              <a:spcBef>
                <a:spcPts val="3119"/>
              </a:spcBef>
              <a:spcAft>
                <a:spcPts val="0"/>
              </a:spcAft>
              <a:buClr>
                <a:schemeClr val="dk1"/>
              </a:buClr>
              <a:buFont typeface="Arial"/>
              <a:buNone/>
              <a:defRPr sz="7485" b="1"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chemeClr val="dk1"/>
              </a:buClr>
              <a:buFont typeface="Arial"/>
              <a:buNone/>
              <a:defRPr sz="6238" b="1" i="0" u="none" strike="noStrike" cap="none">
                <a:solidFill>
                  <a:schemeClr val="dk1"/>
                </a:solidFill>
                <a:latin typeface="Calibri"/>
                <a:ea typeface="Calibri"/>
                <a:cs typeface="Calibri"/>
                <a:sym typeface="Calibri"/>
              </a:defRPr>
            </a:lvl2pPr>
            <a:lvl3pPr marL="2851831" marR="0" lvl="2" indent="-7030" algn="l" rtl="0">
              <a:lnSpc>
                <a:spcPct val="90000"/>
              </a:lnSpc>
              <a:spcBef>
                <a:spcPts val="1559"/>
              </a:spcBef>
              <a:spcAft>
                <a:spcPts val="0"/>
              </a:spcAft>
              <a:buClr>
                <a:schemeClr val="dk1"/>
              </a:buClr>
              <a:buFont typeface="Arial"/>
              <a:buNone/>
              <a:defRPr sz="5614" b="1" i="0" u="none" strike="noStrike" cap="none">
                <a:solidFill>
                  <a:schemeClr val="dk1"/>
                </a:solidFill>
                <a:latin typeface="Calibri"/>
                <a:ea typeface="Calibri"/>
                <a:cs typeface="Calibri"/>
                <a:sym typeface="Calibri"/>
              </a:defRPr>
            </a:lvl3pPr>
            <a:lvl4pPr marL="4277746" marR="0" lvl="3" indent="-10545"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4pPr>
            <a:lvl5pPr marL="5703661" marR="0" lvl="4" indent="-1361"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5pPr>
            <a:lvl6pPr marL="7129577" marR="0" lvl="5" indent="-4877"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6pPr>
            <a:lvl7pPr marL="8555492" marR="0" lvl="6" indent="-8391"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7pPr>
            <a:lvl8pPr marL="9981408" marR="0" lvl="7" indent="-11907"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8pPr>
            <a:lvl9pPr marL="11407323" marR="0" lvl="8" indent="-2723"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085366" y="7812703"/>
            <a:ext cx="12807831" cy="11491307"/>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5326828" y="5243126"/>
            <a:ext cx="12870909" cy="2569576"/>
          </a:xfrm>
          <a:prstGeom prst="rect">
            <a:avLst/>
          </a:prstGeom>
          <a:noFill/>
          <a:ln>
            <a:noFill/>
          </a:ln>
        </p:spPr>
        <p:txBody>
          <a:bodyPr lIns="91425" tIns="91425" rIns="91425" bIns="91425" anchor="b" anchorCtr="0"/>
          <a:lstStyle>
            <a:lvl1pPr marL="0" marR="0" lvl="0" indent="0" algn="l" rtl="0">
              <a:lnSpc>
                <a:spcPct val="90000"/>
              </a:lnSpc>
              <a:spcBef>
                <a:spcPts val="3119"/>
              </a:spcBef>
              <a:spcAft>
                <a:spcPts val="0"/>
              </a:spcAft>
              <a:buClr>
                <a:schemeClr val="dk1"/>
              </a:buClr>
              <a:buFont typeface="Arial"/>
              <a:buNone/>
              <a:defRPr sz="7485" b="1"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chemeClr val="dk1"/>
              </a:buClr>
              <a:buFont typeface="Arial"/>
              <a:buNone/>
              <a:defRPr sz="6238" b="1" i="0" u="none" strike="noStrike" cap="none">
                <a:solidFill>
                  <a:schemeClr val="dk1"/>
                </a:solidFill>
                <a:latin typeface="Calibri"/>
                <a:ea typeface="Calibri"/>
                <a:cs typeface="Calibri"/>
                <a:sym typeface="Calibri"/>
              </a:defRPr>
            </a:lvl2pPr>
            <a:lvl3pPr marL="2851831" marR="0" lvl="2" indent="-7030" algn="l" rtl="0">
              <a:lnSpc>
                <a:spcPct val="90000"/>
              </a:lnSpc>
              <a:spcBef>
                <a:spcPts val="1559"/>
              </a:spcBef>
              <a:spcAft>
                <a:spcPts val="0"/>
              </a:spcAft>
              <a:buClr>
                <a:schemeClr val="dk1"/>
              </a:buClr>
              <a:buFont typeface="Arial"/>
              <a:buNone/>
              <a:defRPr sz="5614" b="1" i="0" u="none" strike="noStrike" cap="none">
                <a:solidFill>
                  <a:schemeClr val="dk1"/>
                </a:solidFill>
                <a:latin typeface="Calibri"/>
                <a:ea typeface="Calibri"/>
                <a:cs typeface="Calibri"/>
                <a:sym typeface="Calibri"/>
              </a:defRPr>
            </a:lvl3pPr>
            <a:lvl4pPr marL="4277746" marR="0" lvl="3" indent="-10545"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4pPr>
            <a:lvl5pPr marL="5703661" marR="0" lvl="4" indent="-1361"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5pPr>
            <a:lvl6pPr marL="7129577" marR="0" lvl="5" indent="-4877"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6pPr>
            <a:lvl7pPr marL="8555492" marR="0" lvl="6" indent="-8391"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7pPr>
            <a:lvl8pPr marL="9981408" marR="0" lvl="7" indent="-11907"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8pPr>
            <a:lvl9pPr marL="11407323" marR="0" lvl="8" indent="-2723" algn="l" rtl="0">
              <a:lnSpc>
                <a:spcPct val="90000"/>
              </a:lnSpc>
              <a:spcBef>
                <a:spcPts val="1559"/>
              </a:spcBef>
              <a:spcAft>
                <a:spcPts val="0"/>
              </a:spcAft>
              <a:buClr>
                <a:schemeClr val="dk1"/>
              </a:buClr>
              <a:buFont typeface="Arial"/>
              <a:buNone/>
              <a:defRPr sz="499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5326828" y="7812703"/>
            <a:ext cx="12870909" cy="11491307"/>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081421"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085364" y="1425891"/>
            <a:ext cx="9764544" cy="4990622"/>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998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6" name="Shape 56"/>
          <p:cNvSpPr txBox="1">
            <a:spLocks noGrp="1"/>
          </p:cNvSpPr>
          <p:nvPr>
            <p:ph type="body" idx="1"/>
          </p:nvPr>
        </p:nvSpPr>
        <p:spPr>
          <a:xfrm>
            <a:off x="12870909" y="3079534"/>
            <a:ext cx="15326827" cy="15199616"/>
          </a:xfrm>
          <a:prstGeom prst="rect">
            <a:avLst/>
          </a:prstGeom>
          <a:noFill/>
          <a:ln>
            <a:noFill/>
          </a:ln>
        </p:spPr>
        <p:txBody>
          <a:bodyPr lIns="91425" tIns="91425" rIns="91425" bIns="91425" anchor="t" anchorCtr="0"/>
          <a:lstStyle>
            <a:lvl1pPr marL="712958" marR="0" lvl="0" indent="1162837" algn="l" rtl="0">
              <a:lnSpc>
                <a:spcPct val="90000"/>
              </a:lnSpc>
              <a:spcBef>
                <a:spcPts val="3119"/>
              </a:spcBef>
              <a:spcAft>
                <a:spcPts val="0"/>
              </a:spcAft>
              <a:buClr>
                <a:schemeClr val="dk1"/>
              </a:buClr>
              <a:buSzPct val="99400"/>
              <a:buFont typeface="Arial"/>
              <a:buChar char="•"/>
              <a:defRPr sz="9980" b="0" i="0" u="none" strike="noStrike" cap="none">
                <a:solidFill>
                  <a:schemeClr val="dk1"/>
                </a:solidFill>
                <a:latin typeface="Calibri"/>
                <a:ea typeface="Calibri"/>
                <a:cs typeface="Calibri"/>
                <a:sym typeface="Calibri"/>
              </a:defRPr>
            </a:lvl1pPr>
            <a:lvl2pPr marL="2138873" marR="0" lvl="1" indent="934481" algn="l" rtl="0">
              <a:lnSpc>
                <a:spcPct val="90000"/>
              </a:lnSpc>
              <a:spcBef>
                <a:spcPts val="155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2pPr>
            <a:lvl3pPr marL="3564787" marR="0" lvl="2" indent="693209"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3pPr>
            <a:lvl4pPr marL="4990704" marR="0" lvl="3" indent="464873"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4pPr>
            <a:lvl5pPr marL="6416619" marR="0" lvl="4" indent="474057"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5pPr>
            <a:lvl6pPr marL="7842533" marR="0" lvl="5" indent="470544"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6pPr>
            <a:lvl7pPr marL="9268450" marR="0" lvl="6" indent="467027"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7pPr>
            <a:lvl8pPr marL="10694365" marR="0" lvl="7" indent="463512"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8pPr>
            <a:lvl9pPr marL="12120281" marR="0" lvl="8" indent="472695"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085364" y="6416517"/>
            <a:ext cx="9764544" cy="11887390"/>
          </a:xfrm>
          <a:prstGeom prst="rect">
            <a:avLst/>
          </a:prstGeom>
          <a:noFill/>
          <a:ln>
            <a:noFill/>
          </a:ln>
        </p:spPr>
        <p:txBody>
          <a:bodyPr lIns="91425" tIns="91425" rIns="91425" bIns="91425" anchor="t" anchorCtr="0"/>
          <a:lstStyle>
            <a:lvl1pPr marL="0" marR="0" lvl="0" indent="0" algn="l" rtl="0">
              <a:lnSpc>
                <a:spcPct val="90000"/>
              </a:lnSpc>
              <a:spcBef>
                <a:spcPts val="311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chemeClr val="dk1"/>
              </a:buClr>
              <a:buFont typeface="Arial"/>
              <a:buNone/>
              <a:defRPr sz="4366" b="0" i="0" u="none" strike="noStrike" cap="none">
                <a:solidFill>
                  <a:schemeClr val="dk1"/>
                </a:solidFill>
                <a:latin typeface="Calibri"/>
                <a:ea typeface="Calibri"/>
                <a:cs typeface="Calibri"/>
                <a:sym typeface="Calibri"/>
              </a:defRPr>
            </a:lvl2pPr>
            <a:lvl3pPr marL="2851831" marR="0" lvl="2" indent="-7030" algn="l" rtl="0">
              <a:lnSpc>
                <a:spcPct val="90000"/>
              </a:lnSpc>
              <a:spcBef>
                <a:spcPts val="1559"/>
              </a:spcBef>
              <a:spcAft>
                <a:spcPts val="0"/>
              </a:spcAft>
              <a:buClr>
                <a:schemeClr val="dk1"/>
              </a:buClr>
              <a:buFont typeface="Arial"/>
              <a:buNone/>
              <a:defRPr sz="3743" b="0" i="0" u="none" strike="noStrike" cap="none">
                <a:solidFill>
                  <a:schemeClr val="dk1"/>
                </a:solidFill>
                <a:latin typeface="Calibri"/>
                <a:ea typeface="Calibri"/>
                <a:cs typeface="Calibri"/>
                <a:sym typeface="Calibri"/>
              </a:defRPr>
            </a:lvl3pPr>
            <a:lvl4pPr marL="4277746" marR="0" lvl="3" indent="-10545"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4pPr>
            <a:lvl5pPr marL="5703661" marR="0" lvl="4" indent="-1361"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5pPr>
            <a:lvl6pPr marL="7129577" marR="0" lvl="5" indent="-4877"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6pPr>
            <a:lvl7pPr marL="8555492" marR="0" lvl="6" indent="-8391"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7pPr>
            <a:lvl8pPr marL="9981408" marR="0" lvl="7" indent="-11907"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8pPr>
            <a:lvl9pPr marL="11407323" marR="0" lvl="8" indent="-2723"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085364" y="1425891"/>
            <a:ext cx="9764544" cy="4990622"/>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998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3" name="Shape 63"/>
          <p:cNvSpPr>
            <a:spLocks noGrp="1"/>
          </p:cNvSpPr>
          <p:nvPr>
            <p:ph type="pic" idx="2"/>
          </p:nvPr>
        </p:nvSpPr>
        <p:spPr>
          <a:xfrm>
            <a:off x="12870909" y="3079534"/>
            <a:ext cx="15326827" cy="15199616"/>
          </a:xfrm>
          <a:prstGeom prst="rect">
            <a:avLst/>
          </a:prstGeom>
          <a:noFill/>
          <a:ln>
            <a:noFill/>
          </a:ln>
        </p:spPr>
        <p:txBody>
          <a:bodyPr lIns="91425" tIns="91425" rIns="91425" bIns="91425" anchor="t" anchorCtr="0"/>
          <a:lstStyle>
            <a:lvl1pPr marL="0" marR="0" lvl="0" indent="0" algn="l" rtl="0">
              <a:lnSpc>
                <a:spcPct val="90000"/>
              </a:lnSpc>
              <a:spcBef>
                <a:spcPts val="3119"/>
              </a:spcBef>
              <a:spcAft>
                <a:spcPts val="0"/>
              </a:spcAft>
              <a:buClr>
                <a:schemeClr val="dk1"/>
              </a:buClr>
              <a:buFont typeface="Arial"/>
              <a:buNone/>
              <a:defRPr sz="9980" b="0"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chemeClr val="dk1"/>
              </a:buClr>
              <a:buFont typeface="Arial"/>
              <a:buNone/>
              <a:defRPr sz="8733" b="0" i="0" u="none" strike="noStrike" cap="none">
                <a:solidFill>
                  <a:schemeClr val="dk1"/>
                </a:solidFill>
                <a:latin typeface="Calibri"/>
                <a:ea typeface="Calibri"/>
                <a:cs typeface="Calibri"/>
                <a:sym typeface="Calibri"/>
              </a:defRPr>
            </a:lvl2pPr>
            <a:lvl3pPr marL="2851831" marR="0" lvl="2" indent="-7030" algn="l" rtl="0">
              <a:lnSpc>
                <a:spcPct val="90000"/>
              </a:lnSpc>
              <a:spcBef>
                <a:spcPts val="1559"/>
              </a:spcBef>
              <a:spcAft>
                <a:spcPts val="0"/>
              </a:spcAft>
              <a:buClr>
                <a:schemeClr val="dk1"/>
              </a:buClr>
              <a:buFont typeface="Arial"/>
              <a:buNone/>
              <a:defRPr sz="7485" b="0" i="0" u="none" strike="noStrike" cap="none">
                <a:solidFill>
                  <a:schemeClr val="dk1"/>
                </a:solidFill>
                <a:latin typeface="Calibri"/>
                <a:ea typeface="Calibri"/>
                <a:cs typeface="Calibri"/>
                <a:sym typeface="Calibri"/>
              </a:defRPr>
            </a:lvl3pPr>
            <a:lvl4pPr marL="4277746" marR="0" lvl="3" indent="-10545"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4pPr>
            <a:lvl5pPr marL="5703661" marR="0" lvl="4" indent="-1361"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5pPr>
            <a:lvl6pPr marL="7129577" marR="0" lvl="5" indent="-4877"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6pPr>
            <a:lvl7pPr marL="8555492" marR="0" lvl="6" indent="-8391"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7pPr>
            <a:lvl8pPr marL="9981408" marR="0" lvl="7" indent="-11907"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8pPr>
            <a:lvl9pPr marL="11407323" marR="0" lvl="8" indent="-2723" algn="l" rtl="0">
              <a:lnSpc>
                <a:spcPct val="90000"/>
              </a:lnSpc>
              <a:spcBef>
                <a:spcPts val="1559"/>
              </a:spcBef>
              <a:spcAft>
                <a:spcPts val="0"/>
              </a:spcAft>
              <a:buClr>
                <a:schemeClr val="dk1"/>
              </a:buClr>
              <a:buFont typeface="Arial"/>
              <a:buNone/>
              <a:defRPr sz="6238"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085364" y="6416517"/>
            <a:ext cx="9764544" cy="11887390"/>
          </a:xfrm>
          <a:prstGeom prst="rect">
            <a:avLst/>
          </a:prstGeom>
          <a:noFill/>
          <a:ln>
            <a:noFill/>
          </a:ln>
        </p:spPr>
        <p:txBody>
          <a:bodyPr lIns="91425" tIns="91425" rIns="91425" bIns="91425" anchor="t" anchorCtr="0"/>
          <a:lstStyle>
            <a:lvl1pPr marL="0" marR="0" lvl="0" indent="0" algn="l" rtl="0">
              <a:lnSpc>
                <a:spcPct val="90000"/>
              </a:lnSpc>
              <a:spcBef>
                <a:spcPts val="3119"/>
              </a:spcBef>
              <a:spcAft>
                <a:spcPts val="0"/>
              </a:spcAft>
              <a:buClr>
                <a:schemeClr val="dk1"/>
              </a:buClr>
              <a:buFont typeface="Arial"/>
              <a:buNone/>
              <a:defRPr sz="4990" b="0" i="0" u="none" strike="noStrike" cap="none">
                <a:solidFill>
                  <a:schemeClr val="dk1"/>
                </a:solidFill>
                <a:latin typeface="Calibri"/>
                <a:ea typeface="Calibri"/>
                <a:cs typeface="Calibri"/>
                <a:sym typeface="Calibri"/>
              </a:defRPr>
            </a:lvl1pPr>
            <a:lvl2pPr marL="1425915" marR="0" lvl="1" indent="-3514" algn="l" rtl="0">
              <a:lnSpc>
                <a:spcPct val="90000"/>
              </a:lnSpc>
              <a:spcBef>
                <a:spcPts val="1559"/>
              </a:spcBef>
              <a:spcAft>
                <a:spcPts val="0"/>
              </a:spcAft>
              <a:buClr>
                <a:schemeClr val="dk1"/>
              </a:buClr>
              <a:buFont typeface="Arial"/>
              <a:buNone/>
              <a:defRPr sz="4366" b="0" i="0" u="none" strike="noStrike" cap="none">
                <a:solidFill>
                  <a:schemeClr val="dk1"/>
                </a:solidFill>
                <a:latin typeface="Calibri"/>
                <a:ea typeface="Calibri"/>
                <a:cs typeface="Calibri"/>
                <a:sym typeface="Calibri"/>
              </a:defRPr>
            </a:lvl2pPr>
            <a:lvl3pPr marL="2851831" marR="0" lvl="2" indent="-7030" algn="l" rtl="0">
              <a:lnSpc>
                <a:spcPct val="90000"/>
              </a:lnSpc>
              <a:spcBef>
                <a:spcPts val="1559"/>
              </a:spcBef>
              <a:spcAft>
                <a:spcPts val="0"/>
              </a:spcAft>
              <a:buClr>
                <a:schemeClr val="dk1"/>
              </a:buClr>
              <a:buFont typeface="Arial"/>
              <a:buNone/>
              <a:defRPr sz="3743" b="0" i="0" u="none" strike="noStrike" cap="none">
                <a:solidFill>
                  <a:schemeClr val="dk1"/>
                </a:solidFill>
                <a:latin typeface="Calibri"/>
                <a:ea typeface="Calibri"/>
                <a:cs typeface="Calibri"/>
                <a:sym typeface="Calibri"/>
              </a:defRPr>
            </a:lvl3pPr>
            <a:lvl4pPr marL="4277746" marR="0" lvl="3" indent="-10545"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4pPr>
            <a:lvl5pPr marL="5703661" marR="0" lvl="4" indent="-1361"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5pPr>
            <a:lvl6pPr marL="7129577" marR="0" lvl="5" indent="-4877"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6pPr>
            <a:lvl7pPr marL="8555492" marR="0" lvl="6" indent="-8391"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7pPr>
            <a:lvl8pPr marL="9981408" marR="0" lvl="7" indent="-11907"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8pPr>
            <a:lvl9pPr marL="11407323" marR="0" lvl="8" indent="-2723" algn="l" rtl="0">
              <a:lnSpc>
                <a:spcPct val="90000"/>
              </a:lnSpc>
              <a:spcBef>
                <a:spcPts val="1559"/>
              </a:spcBef>
              <a:spcAft>
                <a:spcPts val="0"/>
              </a:spcAft>
              <a:buClr>
                <a:schemeClr val="dk1"/>
              </a:buClr>
              <a:buFont typeface="Arial"/>
              <a:buNone/>
              <a:defRPr sz="3119"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81421" y="1138737"/>
            <a:ext cx="26112370" cy="41340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13723"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2081421" y="5693667"/>
            <a:ext cx="26112370" cy="13570734"/>
          </a:xfrm>
          <a:prstGeom prst="rect">
            <a:avLst/>
          </a:prstGeom>
          <a:noFill/>
          <a:ln>
            <a:noFill/>
          </a:ln>
        </p:spPr>
        <p:txBody>
          <a:bodyPr lIns="91425" tIns="91425" rIns="91425" bIns="91425" anchor="t" anchorCtr="0"/>
          <a:lstStyle>
            <a:lvl1pPr marL="712958" marR="0" lvl="0" indent="937996" algn="l" rtl="0">
              <a:lnSpc>
                <a:spcPct val="90000"/>
              </a:lnSpc>
              <a:spcBef>
                <a:spcPts val="3119"/>
              </a:spcBef>
              <a:spcAft>
                <a:spcPts val="0"/>
              </a:spcAft>
              <a:buClr>
                <a:schemeClr val="dk1"/>
              </a:buClr>
              <a:buSzPct val="101141"/>
              <a:buFont typeface="Arial"/>
              <a:buChar char="•"/>
              <a:defRPr sz="8733" b="0" i="0" u="none" strike="noStrike" cap="none">
                <a:solidFill>
                  <a:schemeClr val="dk1"/>
                </a:solidFill>
                <a:latin typeface="Calibri"/>
                <a:ea typeface="Calibri"/>
                <a:cs typeface="Calibri"/>
                <a:sym typeface="Calibri"/>
              </a:defRPr>
            </a:lvl1pPr>
            <a:lvl2pPr marL="2138873" marR="0" lvl="1" indent="696723" algn="l" rtl="0">
              <a:lnSpc>
                <a:spcPct val="90000"/>
              </a:lnSpc>
              <a:spcBef>
                <a:spcPts val="1559"/>
              </a:spcBef>
              <a:spcAft>
                <a:spcPts val="0"/>
              </a:spcAft>
              <a:buClr>
                <a:schemeClr val="dk1"/>
              </a:buClr>
              <a:buSzPct val="99400"/>
              <a:buFont typeface="Arial"/>
              <a:buChar char="•"/>
              <a:defRPr sz="7485" b="0" i="0" u="none" strike="noStrike" cap="none">
                <a:solidFill>
                  <a:schemeClr val="dk1"/>
                </a:solidFill>
                <a:latin typeface="Calibri"/>
                <a:ea typeface="Calibri"/>
                <a:cs typeface="Calibri"/>
                <a:sym typeface="Calibri"/>
              </a:defRPr>
            </a:lvl2pPr>
            <a:lvl3pPr marL="3564787" marR="0" lvl="2" indent="468390" algn="l" rtl="0">
              <a:lnSpc>
                <a:spcPct val="90000"/>
              </a:lnSpc>
              <a:spcBef>
                <a:spcPts val="1559"/>
              </a:spcBef>
              <a:spcAft>
                <a:spcPts val="0"/>
              </a:spcAft>
              <a:buClr>
                <a:schemeClr val="dk1"/>
              </a:buClr>
              <a:buSzPct val="101848"/>
              <a:buFont typeface="Arial"/>
              <a:buChar char="•"/>
              <a:defRPr sz="6238" b="0" i="0" u="none" strike="noStrike" cap="none">
                <a:solidFill>
                  <a:schemeClr val="dk1"/>
                </a:solidFill>
                <a:latin typeface="Calibri"/>
                <a:ea typeface="Calibri"/>
                <a:cs typeface="Calibri"/>
                <a:sym typeface="Calibri"/>
              </a:defRPr>
            </a:lvl3pPr>
            <a:lvl4pPr marL="4990704" marR="0" lvl="3" indent="345964"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4pPr>
            <a:lvl5pPr marL="6416619" marR="0" lvl="4" indent="35514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5pPr>
            <a:lvl6pPr marL="7842533" marR="0" lvl="5" indent="351635"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6pPr>
            <a:lvl7pPr marL="9268450" marR="0" lvl="6" indent="348118"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7pPr>
            <a:lvl8pPr marL="10694365" marR="0" lvl="7" indent="344603"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8pPr>
            <a:lvl9pPr marL="12120281" marR="0" lvl="8" indent="353786" algn="l" rtl="0">
              <a:lnSpc>
                <a:spcPct val="90000"/>
              </a:lnSpc>
              <a:spcBef>
                <a:spcPts val="1559"/>
              </a:spcBef>
              <a:spcAft>
                <a:spcPts val="0"/>
              </a:spcAft>
              <a:buClr>
                <a:schemeClr val="dk1"/>
              </a:buClr>
              <a:buSzPct val="100750"/>
              <a:buFont typeface="Arial"/>
              <a:buChar char="•"/>
              <a:defRPr sz="5614"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081421" y="19823870"/>
            <a:ext cx="6811923" cy="113873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0028664" y="19823870"/>
            <a:ext cx="10217883" cy="113873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3743"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1381868" y="19823870"/>
            <a:ext cx="6811923" cy="11387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3743" b="0" i="0" u="none" strike="noStrike" cap="none">
                <a:solidFill>
                  <a:srgbClr val="888888"/>
                </a:solidFill>
                <a:latin typeface="Calibri"/>
                <a:ea typeface="Calibri"/>
                <a:cs typeface="Calibri"/>
                <a:sym typeface="Calibri"/>
              </a:rPr>
              <a:t>‹#›</a:t>
            </a:fld>
            <a:endParaRPr lang="en-US" sz="3743"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jpg"/><Relationship Id="rId21" Type="http://schemas.openxmlformats.org/officeDocument/2006/relationships/image" Target="../media/image18.png"/><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jp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jpg"/><Relationship Id="rId19" Type="http://schemas.openxmlformats.org/officeDocument/2006/relationships/image" Target="../media/image16.png"/><Relationship Id="rId4" Type="http://schemas.openxmlformats.org/officeDocument/2006/relationships/hyperlink" Target="https://wonder.cdc.gov/cancer.html" TargetMode="External"/><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13227" r="5273" b="27256"/>
          <a:stretch/>
        </p:blipFill>
        <p:spPr>
          <a:xfrm>
            <a:off x="339500" y="9310850"/>
            <a:ext cx="11293800" cy="6513900"/>
          </a:xfrm>
          <a:prstGeom prst="rect">
            <a:avLst/>
          </a:prstGeom>
          <a:noFill/>
          <a:ln w="9525" cap="flat" cmpd="sng">
            <a:solidFill>
              <a:srgbClr val="0C2972"/>
            </a:solidFill>
            <a:prstDash val="solid"/>
            <a:round/>
            <a:headEnd type="none" w="med" len="med"/>
            <a:tailEnd type="none" w="med" len="med"/>
          </a:ln>
        </p:spPr>
      </p:pic>
      <p:sp>
        <p:nvSpPr>
          <p:cNvPr id="85" name="Shape 85"/>
          <p:cNvSpPr txBox="1"/>
          <p:nvPr/>
        </p:nvSpPr>
        <p:spPr>
          <a:xfrm>
            <a:off x="11040399" y="845475"/>
            <a:ext cx="13185300" cy="1572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1">
                <a:solidFill>
                  <a:schemeClr val="dk1"/>
                </a:solidFill>
                <a:latin typeface="Calibri"/>
                <a:ea typeface="Calibri"/>
                <a:cs typeface="Calibri"/>
                <a:sym typeface="Calibri"/>
              </a:rPr>
              <a:t>How Close You are to</a:t>
            </a:r>
            <a:r>
              <a:rPr lang="en-US" sz="8000" b="1" i="0" u="none" strike="noStrike" cap="none">
                <a:solidFill>
                  <a:schemeClr val="dk1"/>
                </a:solidFill>
                <a:latin typeface="Calibri"/>
                <a:ea typeface="Calibri"/>
                <a:cs typeface="Calibri"/>
                <a:sym typeface="Calibri"/>
              </a:rPr>
              <a:t> Cancer</a:t>
            </a:r>
          </a:p>
        </p:txBody>
      </p:sp>
      <p:sp>
        <p:nvSpPr>
          <p:cNvPr id="86" name="Shape 86"/>
          <p:cNvSpPr/>
          <p:nvPr/>
        </p:nvSpPr>
        <p:spPr>
          <a:xfrm>
            <a:off x="425450" y="1487545"/>
            <a:ext cx="5931000" cy="20481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2000" b="0" i="0" u="none" strike="noStrike" cap="none">
                <a:latin typeface="Calibri"/>
                <a:ea typeface="Calibri"/>
                <a:cs typeface="Calibri"/>
                <a:sym typeface="Calibri"/>
              </a:rPr>
              <a:t>Cancer remains to be an </a:t>
            </a:r>
            <a:r>
              <a:rPr lang="en-US" sz="2000">
                <a:latin typeface="Calibri"/>
                <a:ea typeface="Calibri"/>
                <a:cs typeface="Calibri"/>
                <a:sym typeface="Calibri"/>
              </a:rPr>
              <a:t>significant </a:t>
            </a:r>
            <a:r>
              <a:rPr lang="en-US" sz="2000" b="0" i="0" u="none" strike="noStrike" cap="none">
                <a:latin typeface="Calibri"/>
                <a:ea typeface="Calibri"/>
                <a:cs typeface="Calibri"/>
                <a:sym typeface="Calibri"/>
              </a:rPr>
              <a:t>cause of death around the world. One </a:t>
            </a:r>
            <a:r>
              <a:rPr lang="en-US" sz="2000">
                <a:latin typeface="Calibri"/>
                <a:ea typeface="Calibri"/>
                <a:cs typeface="Calibri"/>
                <a:sym typeface="Calibri"/>
              </a:rPr>
              <a:t>among</a:t>
            </a:r>
            <a:r>
              <a:rPr lang="en-US" sz="2000" b="0" i="0" u="none" strike="noStrike" cap="none">
                <a:latin typeface="Calibri"/>
                <a:ea typeface="Calibri"/>
                <a:cs typeface="Calibri"/>
                <a:sym typeface="Calibri"/>
              </a:rPr>
              <a:t> 5 people who passed away is killed by cancer each year in the United States, and the number in the world is 100-350 per 100000. </a:t>
            </a:r>
          </a:p>
        </p:txBody>
      </p:sp>
      <p:sp>
        <p:nvSpPr>
          <p:cNvPr id="87" name="Shape 87"/>
          <p:cNvSpPr/>
          <p:nvPr/>
        </p:nvSpPr>
        <p:spPr>
          <a:xfrm>
            <a:off x="425450" y="4328900"/>
            <a:ext cx="6811200" cy="24027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2000">
                <a:latin typeface="Calibri"/>
                <a:ea typeface="Calibri"/>
                <a:cs typeface="Calibri"/>
                <a:sym typeface="Calibri"/>
              </a:rPr>
              <a:t>The dataset is sourced from Centers for Disease Control in USA, see </a:t>
            </a:r>
            <a:r>
              <a:rPr lang="en-US" sz="2000" u="sng">
                <a:solidFill>
                  <a:schemeClr val="hlink"/>
                </a:solidFill>
                <a:latin typeface="Calibri"/>
                <a:ea typeface="Calibri"/>
                <a:cs typeface="Calibri"/>
                <a:sym typeface="Calibri"/>
                <a:hlinkClick r:id="rId4"/>
              </a:rPr>
              <a:t>https://wonder.cdc.gov/cancer.html</a:t>
            </a:r>
            <a:r>
              <a:rPr lang="en-US" sz="2000">
                <a:latin typeface="Calibri"/>
                <a:ea typeface="Calibri"/>
                <a:cs typeface="Calibri"/>
                <a:sym typeface="Calibri"/>
              </a:rPr>
              <a:t>. </a:t>
            </a:r>
            <a:r>
              <a:rPr lang="en-US" sz="2000">
                <a:solidFill>
                  <a:schemeClr val="dk1"/>
                </a:solidFill>
                <a:latin typeface="Calibri"/>
                <a:ea typeface="Calibri"/>
                <a:cs typeface="Calibri"/>
                <a:sym typeface="Calibri"/>
              </a:rPr>
              <a:t>Variables of our dataset includes ‘Year’, ‘State’, ‘Sex’, ‘Race’, ‘Mortality Rate’, ‘Incidence Rate’, ‘Cancer Sites’, etc.</a:t>
            </a:r>
            <a:r>
              <a:rPr lang="en-US" sz="2000">
                <a:latin typeface="Calibri"/>
                <a:ea typeface="Calibri"/>
                <a:cs typeface="Calibri"/>
                <a:sym typeface="Calibri"/>
              </a:rPr>
              <a:t>With the dataset, it is intended to </a:t>
            </a:r>
            <a:r>
              <a:rPr lang="en-US" sz="2000" b="0" i="0" u="none" strike="noStrike" cap="none">
                <a:latin typeface="Calibri"/>
                <a:ea typeface="Calibri"/>
                <a:cs typeface="Calibri"/>
                <a:sym typeface="Calibri"/>
              </a:rPr>
              <a:t>explore </a:t>
            </a:r>
            <a:r>
              <a:rPr lang="en-US" sz="2000">
                <a:latin typeface="Calibri"/>
                <a:ea typeface="Calibri"/>
                <a:cs typeface="Calibri"/>
                <a:sym typeface="Calibri"/>
              </a:rPr>
              <a:t>various cancer-related features to offer guidance for cancer </a:t>
            </a:r>
            <a:r>
              <a:rPr lang="en-US" sz="2000" b="0" i="0" u="none" strike="noStrike" cap="none">
                <a:latin typeface="Calibri"/>
                <a:ea typeface="Calibri"/>
                <a:cs typeface="Calibri"/>
                <a:sym typeface="Calibri"/>
              </a:rPr>
              <a:t>prevention and treatment </a:t>
            </a:r>
            <a:r>
              <a:rPr lang="en-US" sz="2000">
                <a:latin typeface="Calibri"/>
                <a:ea typeface="Calibri"/>
                <a:cs typeface="Calibri"/>
                <a:sym typeface="Calibri"/>
              </a:rPr>
              <a:t>at a high level.</a:t>
            </a:r>
          </a:p>
        </p:txBody>
      </p:sp>
      <p:pic>
        <p:nvPicPr>
          <p:cNvPr id="88" name="Shape 88"/>
          <p:cNvPicPr preferRelativeResize="0"/>
          <p:nvPr/>
        </p:nvPicPr>
        <p:blipFill rotWithShape="1">
          <a:blip r:embed="rId5">
            <a:alphaModFix/>
          </a:blip>
          <a:srcRect/>
          <a:stretch/>
        </p:blipFill>
        <p:spPr>
          <a:xfrm>
            <a:off x="25485773" y="112044"/>
            <a:ext cx="1853001" cy="951205"/>
          </a:xfrm>
          <a:prstGeom prst="rect">
            <a:avLst/>
          </a:prstGeom>
          <a:noFill/>
          <a:ln>
            <a:noFill/>
          </a:ln>
        </p:spPr>
      </p:pic>
      <p:pic>
        <p:nvPicPr>
          <p:cNvPr id="89" name="Shape 89"/>
          <p:cNvPicPr preferRelativeResize="0"/>
          <p:nvPr/>
        </p:nvPicPr>
        <p:blipFill rotWithShape="1">
          <a:blip r:embed="rId6">
            <a:alphaModFix/>
          </a:blip>
          <a:srcRect/>
          <a:stretch/>
        </p:blipFill>
        <p:spPr>
          <a:xfrm>
            <a:off x="29306796" y="24961"/>
            <a:ext cx="890511" cy="1199465"/>
          </a:xfrm>
          <a:prstGeom prst="rect">
            <a:avLst/>
          </a:prstGeom>
          <a:noFill/>
          <a:ln>
            <a:noFill/>
          </a:ln>
        </p:spPr>
      </p:pic>
      <p:pic>
        <p:nvPicPr>
          <p:cNvPr id="90" name="Shape 90"/>
          <p:cNvPicPr preferRelativeResize="0"/>
          <p:nvPr/>
        </p:nvPicPr>
        <p:blipFill rotWithShape="1">
          <a:blip r:embed="rId7">
            <a:alphaModFix/>
          </a:blip>
          <a:srcRect/>
          <a:stretch/>
        </p:blipFill>
        <p:spPr>
          <a:xfrm>
            <a:off x="27362493" y="27826"/>
            <a:ext cx="848336" cy="1196601"/>
          </a:xfrm>
          <a:prstGeom prst="rect">
            <a:avLst/>
          </a:prstGeom>
          <a:noFill/>
          <a:ln>
            <a:noFill/>
          </a:ln>
        </p:spPr>
      </p:pic>
      <p:pic>
        <p:nvPicPr>
          <p:cNvPr id="91" name="Shape 91"/>
          <p:cNvPicPr preferRelativeResize="0"/>
          <p:nvPr/>
        </p:nvPicPr>
        <p:blipFill rotWithShape="1">
          <a:blip r:embed="rId8">
            <a:alphaModFix/>
          </a:blip>
          <a:srcRect/>
          <a:stretch/>
        </p:blipFill>
        <p:spPr>
          <a:xfrm>
            <a:off x="28392893" y="48710"/>
            <a:ext cx="859852" cy="1175716"/>
          </a:xfrm>
          <a:prstGeom prst="rect">
            <a:avLst/>
          </a:prstGeom>
          <a:noFill/>
          <a:ln>
            <a:noFill/>
          </a:ln>
        </p:spPr>
      </p:pic>
      <p:sp>
        <p:nvSpPr>
          <p:cNvPr id="92" name="Shape 92"/>
          <p:cNvSpPr/>
          <p:nvPr/>
        </p:nvSpPr>
        <p:spPr>
          <a:xfrm>
            <a:off x="425450" y="795450"/>
            <a:ext cx="5112000" cy="1045200"/>
          </a:xfrm>
          <a:prstGeom prst="roundRect">
            <a:avLst>
              <a:gd name="adj" fmla="val 16667"/>
            </a:avLst>
          </a:prstGeom>
          <a:solidFill>
            <a:srgbClr val="0C2972"/>
          </a:solidFill>
          <a:ln w="9525" cap="flat" cmpd="sng">
            <a:solidFill>
              <a:schemeClr val="accent6"/>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1. Issues And Problems</a:t>
            </a:r>
          </a:p>
        </p:txBody>
      </p:sp>
      <p:sp>
        <p:nvSpPr>
          <p:cNvPr id="93" name="Shape 93"/>
          <p:cNvSpPr/>
          <p:nvPr/>
        </p:nvSpPr>
        <p:spPr>
          <a:xfrm>
            <a:off x="425450" y="3694596"/>
            <a:ext cx="3253500" cy="874200"/>
          </a:xfrm>
          <a:prstGeom prst="roundRect">
            <a:avLst>
              <a:gd name="adj" fmla="val 16667"/>
            </a:avLst>
          </a:prstGeom>
          <a:solidFill>
            <a:srgbClr val="0C2972"/>
          </a:solidFill>
          <a:ln w="9525" cap="flat" cmpd="sng">
            <a:solidFill>
              <a:schemeClr val="accent6"/>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2. Motivation</a:t>
            </a:r>
          </a:p>
        </p:txBody>
      </p:sp>
      <p:sp>
        <p:nvSpPr>
          <p:cNvPr id="94" name="Shape 94"/>
          <p:cNvSpPr txBox="1"/>
          <p:nvPr/>
        </p:nvSpPr>
        <p:spPr>
          <a:xfrm>
            <a:off x="17666048" y="1577619"/>
            <a:ext cx="12609300" cy="708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Kam Tim Seong (Advisor)</a:t>
            </a:r>
          </a:p>
          <a:p>
            <a:pPr marL="0" marR="0" lvl="0" indent="0" algn="r" rtl="0">
              <a:lnSpc>
                <a:spcPct val="10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LI Dan; WEI Jingxian; ZHANG Zhe</a:t>
            </a:r>
          </a:p>
        </p:txBody>
      </p:sp>
      <p:sp>
        <p:nvSpPr>
          <p:cNvPr id="95" name="Shape 95"/>
          <p:cNvSpPr/>
          <p:nvPr/>
        </p:nvSpPr>
        <p:spPr>
          <a:xfrm>
            <a:off x="9366425" y="16894775"/>
            <a:ext cx="6811200" cy="33015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R="0" lvl="0" algn="l" rtl="0">
              <a:lnSpc>
                <a:spcPct val="100000"/>
              </a:lnSpc>
              <a:spcBef>
                <a:spcPts val="1000"/>
              </a:spcBef>
              <a:spcAft>
                <a:spcPts val="50"/>
              </a:spcAft>
              <a:buNone/>
            </a:pPr>
            <a:endParaRPr sz="2000" dirty="0">
              <a:latin typeface="Calibri"/>
              <a:ea typeface="Calibri"/>
              <a:cs typeface="Calibri"/>
              <a:sym typeface="Calibri"/>
            </a:endParaRPr>
          </a:p>
          <a:p>
            <a:pPr marL="457200" marR="0" lvl="0" indent="-355600" algn="l" rtl="0">
              <a:lnSpc>
                <a:spcPct val="100000"/>
              </a:lnSpc>
              <a:spcBef>
                <a:spcPts val="1000"/>
              </a:spcBef>
              <a:spcAft>
                <a:spcPts val="50"/>
              </a:spcAft>
              <a:buClr>
                <a:srgbClr val="000000"/>
              </a:buClr>
              <a:buSzPct val="100000"/>
              <a:buFont typeface="Calibri"/>
              <a:buChar char="★"/>
            </a:pPr>
            <a:r>
              <a:rPr lang="en-US" sz="2000" dirty="0">
                <a:latin typeface="Calibri"/>
                <a:ea typeface="Calibri"/>
                <a:cs typeface="Calibri"/>
                <a:sym typeface="Calibri"/>
              </a:rPr>
              <a:t>Both </a:t>
            </a:r>
            <a:r>
              <a:rPr lang="en-US" sz="2000" b="0" i="0" u="none" strike="noStrike" cap="none" dirty="0">
                <a:solidFill>
                  <a:srgbClr val="000000"/>
                </a:solidFill>
                <a:latin typeface="Calibri"/>
                <a:ea typeface="Calibri"/>
                <a:cs typeface="Calibri"/>
                <a:sym typeface="Calibri"/>
              </a:rPr>
              <a:t>Incidence </a:t>
            </a:r>
            <a:r>
              <a:rPr lang="en-US" sz="2000" dirty="0">
                <a:solidFill>
                  <a:schemeClr val="dk1"/>
                </a:solidFill>
                <a:latin typeface="Calibri"/>
                <a:ea typeface="Calibri"/>
                <a:cs typeface="Calibri"/>
                <a:sym typeface="Calibri"/>
              </a:rPr>
              <a:t>age adjusted rate </a:t>
            </a:r>
            <a:r>
              <a:rPr lang="en-US" sz="2000" b="0" i="0" u="none" strike="noStrike" cap="none" dirty="0">
                <a:solidFill>
                  <a:srgbClr val="000000"/>
                </a:solidFill>
                <a:latin typeface="Calibri"/>
                <a:ea typeface="Calibri"/>
                <a:cs typeface="Calibri"/>
                <a:sym typeface="Calibri"/>
              </a:rPr>
              <a:t>and mortality age adjusted rate have </a:t>
            </a:r>
            <a:r>
              <a:rPr lang="en-US" sz="2000" dirty="0">
                <a:latin typeface="Calibri"/>
                <a:ea typeface="Calibri"/>
                <a:cs typeface="Calibri"/>
                <a:sym typeface="Calibri"/>
              </a:rPr>
              <a:t>experienced</a:t>
            </a:r>
            <a:r>
              <a:rPr lang="en-US" sz="2000" b="0" i="0" u="none" strike="noStrike" cap="none" dirty="0">
                <a:solidFill>
                  <a:srgbClr val="000000"/>
                </a:solidFill>
                <a:latin typeface="Calibri"/>
                <a:ea typeface="Calibri"/>
                <a:cs typeface="Calibri"/>
                <a:sym typeface="Calibri"/>
              </a:rPr>
              <a:t> overall downward trends over the  15 years.</a:t>
            </a:r>
          </a:p>
          <a:p>
            <a:pPr marL="457200" marR="0" lvl="0" indent="-355600" algn="l" rtl="0">
              <a:lnSpc>
                <a:spcPct val="100000"/>
              </a:lnSpc>
              <a:spcBef>
                <a:spcPts val="1000"/>
              </a:spcBef>
              <a:spcAft>
                <a:spcPts val="50"/>
              </a:spcAft>
              <a:buClr>
                <a:srgbClr val="000000"/>
              </a:buClr>
              <a:buSzPct val="100000"/>
              <a:buFont typeface="Calibri"/>
              <a:buChar char="★"/>
            </a:pPr>
            <a:r>
              <a:rPr lang="en-US" sz="2000" dirty="0">
                <a:latin typeface="Calibri"/>
                <a:ea typeface="Calibri"/>
                <a:cs typeface="Calibri"/>
                <a:sym typeface="Calibri"/>
              </a:rPr>
              <a:t>District of Columbia and Wyoming have been leading in terms of Mortality age adjusted rate </a:t>
            </a:r>
            <a:r>
              <a:rPr lang="en-US" sz="2000" b="0" i="0" u="none" strike="noStrike" cap="none" dirty="0">
                <a:solidFill>
                  <a:srgbClr val="000000"/>
                </a:solidFill>
                <a:latin typeface="Calibri"/>
                <a:ea typeface="Calibri"/>
                <a:cs typeface="Calibri"/>
                <a:sym typeface="Calibri"/>
              </a:rPr>
              <a:t>from 1999 to 2013. </a:t>
            </a:r>
          </a:p>
        </p:txBody>
      </p:sp>
      <p:sp>
        <p:nvSpPr>
          <p:cNvPr id="96" name="Shape 96"/>
          <p:cNvSpPr/>
          <p:nvPr/>
        </p:nvSpPr>
        <p:spPr>
          <a:xfrm>
            <a:off x="690575" y="16666200"/>
            <a:ext cx="8082900" cy="39342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L="457200" lvl="0" indent="-355600" rtl="0">
              <a:spcBef>
                <a:spcPts val="1000"/>
              </a:spcBef>
              <a:spcAft>
                <a:spcPts val="50"/>
              </a:spcAft>
              <a:buClr>
                <a:schemeClr val="dk1"/>
              </a:buClr>
              <a:buSzPct val="100000"/>
              <a:buFont typeface="Calibri"/>
              <a:buChar char="★"/>
            </a:pPr>
            <a:r>
              <a:rPr lang="en-US" sz="2000">
                <a:latin typeface="Calibri"/>
                <a:ea typeface="Calibri"/>
                <a:cs typeface="Calibri"/>
                <a:sym typeface="Calibri"/>
              </a:rPr>
              <a:t>The Visualisation of this project is mainly descriptive analysis with statistical measures. With more variables, </a:t>
            </a:r>
            <a:r>
              <a:rPr lang="en-US" sz="2000">
                <a:solidFill>
                  <a:schemeClr val="dk1"/>
                </a:solidFill>
                <a:latin typeface="Calibri"/>
                <a:ea typeface="Calibri"/>
                <a:cs typeface="Calibri"/>
                <a:sym typeface="Calibri"/>
              </a:rPr>
              <a:t>such as weight, diet, living habits or  jobs of cancer patients,</a:t>
            </a:r>
            <a:r>
              <a:rPr lang="en-US" sz="2000">
                <a:latin typeface="Calibri"/>
                <a:ea typeface="Calibri"/>
                <a:cs typeface="Calibri"/>
                <a:sym typeface="Calibri"/>
              </a:rPr>
              <a:t>to be collected in the future, it is possible to apply machine learning algorithms  to accurately predict the chances of people getting  infected by certain cancers. In this way, people should be alert to take prevention before cancers get to them.</a:t>
            </a:r>
          </a:p>
          <a:p>
            <a:pPr marL="457200" lvl="0" indent="-355600" rtl="0">
              <a:spcBef>
                <a:spcPts val="1000"/>
              </a:spcBef>
              <a:spcAft>
                <a:spcPts val="50"/>
              </a:spcAft>
              <a:buClr>
                <a:schemeClr val="dk1"/>
              </a:buClr>
              <a:buSzPct val="100000"/>
              <a:buFont typeface="Calibri"/>
              <a:buChar char="★"/>
            </a:pPr>
            <a:r>
              <a:rPr lang="en-US" sz="2000">
                <a:solidFill>
                  <a:schemeClr val="dk1"/>
                </a:solidFill>
                <a:latin typeface="Calibri"/>
                <a:ea typeface="Calibri"/>
                <a:cs typeface="Calibri"/>
                <a:sym typeface="Calibri"/>
              </a:rPr>
              <a:t>Depending on the the kinds of information needed, other interactive plots can be created to look at the data at different perspectives.</a:t>
            </a:r>
          </a:p>
        </p:txBody>
      </p:sp>
      <p:pic>
        <p:nvPicPr>
          <p:cNvPr id="97" name="Shape 97"/>
          <p:cNvPicPr preferRelativeResize="0"/>
          <p:nvPr/>
        </p:nvPicPr>
        <p:blipFill rotWithShape="1">
          <a:blip r:embed="rId9">
            <a:alphaModFix/>
          </a:blip>
          <a:srcRect/>
          <a:stretch/>
        </p:blipFill>
        <p:spPr>
          <a:xfrm>
            <a:off x="5783150" y="3535776"/>
            <a:ext cx="1189500" cy="1199100"/>
          </a:xfrm>
          <a:prstGeom prst="rect">
            <a:avLst/>
          </a:prstGeom>
          <a:noFill/>
          <a:ln>
            <a:noFill/>
          </a:ln>
        </p:spPr>
      </p:pic>
      <p:pic>
        <p:nvPicPr>
          <p:cNvPr id="98" name="Shape 98"/>
          <p:cNvPicPr preferRelativeResize="0"/>
          <p:nvPr/>
        </p:nvPicPr>
        <p:blipFill rotWithShape="1">
          <a:blip r:embed="rId10">
            <a:alphaModFix/>
          </a:blip>
          <a:srcRect/>
          <a:stretch/>
        </p:blipFill>
        <p:spPr>
          <a:xfrm>
            <a:off x="17140325" y="12861866"/>
            <a:ext cx="12813900" cy="7509000"/>
          </a:xfrm>
          <a:prstGeom prst="rect">
            <a:avLst/>
          </a:prstGeom>
          <a:noFill/>
          <a:ln w="9525" cap="flat" cmpd="sng">
            <a:solidFill>
              <a:srgbClr val="0C2972"/>
            </a:solidFill>
            <a:prstDash val="solid"/>
            <a:round/>
            <a:headEnd type="none" w="med" len="med"/>
            <a:tailEnd type="none" w="med" len="med"/>
          </a:ln>
        </p:spPr>
      </p:pic>
      <p:sp>
        <p:nvSpPr>
          <p:cNvPr id="99" name="Shape 99"/>
          <p:cNvSpPr/>
          <p:nvPr/>
        </p:nvSpPr>
        <p:spPr>
          <a:xfrm>
            <a:off x="9418201" y="16284825"/>
            <a:ext cx="3253500" cy="1191900"/>
          </a:xfrm>
          <a:prstGeom prst="roundRect">
            <a:avLst>
              <a:gd name="adj" fmla="val 16667"/>
            </a:avLst>
          </a:prstGeom>
          <a:solidFill>
            <a:srgbClr val="0C2972"/>
          </a:solidFill>
          <a:ln w="9525" cap="flat" cmpd="sng">
            <a:solidFill>
              <a:srgbClr val="0C2972"/>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a:solidFill>
                  <a:schemeClr val="lt1"/>
                </a:solidFill>
                <a:latin typeface="Calibri"/>
                <a:ea typeface="Calibri"/>
                <a:cs typeface="Calibri"/>
                <a:sym typeface="Calibri"/>
              </a:rPr>
              <a:t>4</a:t>
            </a:r>
            <a:r>
              <a:rPr lang="en-US" sz="3600" b="1" i="0" u="none" strike="noStrike" cap="none">
                <a:solidFill>
                  <a:schemeClr val="lt1"/>
                </a:solidFill>
                <a:latin typeface="Calibri"/>
                <a:ea typeface="Calibri"/>
                <a:cs typeface="Calibri"/>
                <a:sym typeface="Calibri"/>
              </a:rPr>
              <a:t>. Results_</a:t>
            </a:r>
            <a:r>
              <a:rPr lang="en-US" sz="3600" b="1">
                <a:solidFill>
                  <a:schemeClr val="lt1"/>
                </a:solidFill>
                <a:latin typeface="Calibri"/>
                <a:ea typeface="Calibri"/>
                <a:cs typeface="Calibri"/>
                <a:sym typeface="Calibri"/>
              </a:rPr>
              <a:t>3</a:t>
            </a:r>
          </a:p>
        </p:txBody>
      </p:sp>
      <p:sp>
        <p:nvSpPr>
          <p:cNvPr id="100" name="Shape 100"/>
          <p:cNvSpPr/>
          <p:nvPr/>
        </p:nvSpPr>
        <p:spPr>
          <a:xfrm>
            <a:off x="12163325" y="9866100"/>
            <a:ext cx="4696800" cy="61107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L="457200" marR="0" lvl="0" indent="-228600" algn="l" rtl="0">
              <a:lnSpc>
                <a:spcPct val="100000"/>
              </a:lnSpc>
              <a:spcBef>
                <a:spcPts val="1000"/>
              </a:spcBef>
              <a:spcAft>
                <a:spcPts val="1000"/>
              </a:spcAft>
              <a:buChar char="★"/>
            </a:pPr>
            <a:r>
              <a:rPr lang="en-US" sz="2000" b="0" i="0" u="none" strike="noStrike" cap="none">
                <a:latin typeface="Calibri"/>
                <a:ea typeface="Calibri"/>
                <a:cs typeface="Calibri"/>
                <a:sym typeface="Calibri"/>
              </a:rPr>
              <a:t>As for the incidence counts of leading</a:t>
            </a:r>
            <a:r>
              <a:rPr lang="en-US"/>
              <a:t> </a:t>
            </a:r>
            <a:r>
              <a:rPr lang="en-US" sz="2000" b="0" i="0" u="none" strike="noStrike" cap="none">
                <a:latin typeface="Calibri"/>
                <a:ea typeface="Calibri"/>
                <a:cs typeface="Calibri"/>
                <a:sym typeface="Calibri"/>
              </a:rPr>
              <a:t>cancer sites, digestive system         (3,935,477) ranks first, followed by respiratory system        (3,296,761).</a:t>
            </a:r>
          </a:p>
          <a:p>
            <a:pPr marL="457200" marR="0" lvl="0" indent="-228600" algn="l" rtl="0">
              <a:lnSpc>
                <a:spcPct val="100000"/>
              </a:lnSpc>
              <a:spcBef>
                <a:spcPts val="1000"/>
              </a:spcBef>
              <a:spcAft>
                <a:spcPts val="1000"/>
              </a:spcAft>
              <a:buChar char="★"/>
            </a:pPr>
            <a:r>
              <a:rPr lang="en-US" sz="2000" b="0" i="0" u="none" strike="noStrike" cap="none">
                <a:latin typeface="Calibri"/>
                <a:ea typeface="Calibri"/>
                <a:cs typeface="Calibri"/>
                <a:sym typeface="Calibri"/>
              </a:rPr>
              <a:t>The top 3 in sub-category are female breast       (3,094,550), prostate       </a:t>
            </a:r>
            <a:r>
              <a:rPr lang="en-US" sz="2000">
                <a:latin typeface="Calibri"/>
                <a:ea typeface="Calibri"/>
                <a:cs typeface="Calibri"/>
                <a:sym typeface="Calibri"/>
              </a:rPr>
              <a:t>(3,096,329) </a:t>
            </a:r>
            <a:r>
              <a:rPr lang="en-US" sz="2000" b="0" i="0" u="none" strike="noStrike" cap="none">
                <a:latin typeface="Calibri"/>
                <a:ea typeface="Calibri"/>
                <a:cs typeface="Calibri"/>
                <a:sym typeface="Calibri"/>
              </a:rPr>
              <a:t>and lung and bronchus        (3,070707), respectively.</a:t>
            </a:r>
          </a:p>
          <a:p>
            <a:pPr marL="457200" marR="0" lvl="0" indent="-228600" algn="l" rtl="0">
              <a:lnSpc>
                <a:spcPct val="100000"/>
              </a:lnSpc>
              <a:spcBef>
                <a:spcPts val="1000"/>
              </a:spcBef>
              <a:spcAft>
                <a:spcPts val="1000"/>
              </a:spcAft>
              <a:buChar char="★"/>
            </a:pPr>
            <a:r>
              <a:rPr lang="en-US" sz="2000">
                <a:latin typeface="Calibri"/>
                <a:ea typeface="Calibri"/>
                <a:cs typeface="Calibri"/>
                <a:sym typeface="Calibri"/>
              </a:rPr>
              <a:t>Tobacco use is the single most important risk factor for cancer causing about 20% of global cancer deaths and around 70% of global lung cancer deaths.</a:t>
            </a:r>
          </a:p>
        </p:txBody>
      </p:sp>
      <p:sp>
        <p:nvSpPr>
          <p:cNvPr id="101" name="Shape 101"/>
          <p:cNvSpPr/>
          <p:nvPr/>
        </p:nvSpPr>
        <p:spPr>
          <a:xfrm>
            <a:off x="13594556" y="8938400"/>
            <a:ext cx="3240300" cy="1098300"/>
          </a:xfrm>
          <a:prstGeom prst="roundRect">
            <a:avLst>
              <a:gd name="adj" fmla="val 16667"/>
            </a:avLst>
          </a:prstGeom>
          <a:solidFill>
            <a:srgbClr val="0C2972"/>
          </a:solidFill>
          <a:ln w="9525" cap="flat" cmpd="sng">
            <a:solidFill>
              <a:schemeClr val="accent6"/>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a:solidFill>
                  <a:schemeClr val="lt1"/>
                </a:solidFill>
                <a:latin typeface="Calibri"/>
                <a:ea typeface="Calibri"/>
                <a:cs typeface="Calibri"/>
                <a:sym typeface="Calibri"/>
              </a:rPr>
              <a:t>4</a:t>
            </a:r>
            <a:r>
              <a:rPr lang="en-US" sz="3600" b="1" i="0" u="none" strike="noStrike" cap="none">
                <a:solidFill>
                  <a:schemeClr val="lt1"/>
                </a:solidFill>
                <a:latin typeface="Calibri"/>
                <a:ea typeface="Calibri"/>
                <a:cs typeface="Calibri"/>
                <a:sym typeface="Calibri"/>
              </a:rPr>
              <a:t>. Results_2</a:t>
            </a:r>
          </a:p>
        </p:txBody>
      </p:sp>
      <p:pic>
        <p:nvPicPr>
          <p:cNvPr id="102" name="Shape 102"/>
          <p:cNvPicPr preferRelativeResize="0"/>
          <p:nvPr/>
        </p:nvPicPr>
        <p:blipFill rotWithShape="1">
          <a:blip r:embed="rId11">
            <a:alphaModFix/>
          </a:blip>
          <a:srcRect/>
          <a:stretch/>
        </p:blipFill>
        <p:spPr>
          <a:xfrm>
            <a:off x="11739208" y="9253160"/>
            <a:ext cx="1189500" cy="1695300"/>
          </a:xfrm>
          <a:prstGeom prst="rect">
            <a:avLst/>
          </a:prstGeom>
          <a:noFill/>
          <a:ln>
            <a:noFill/>
          </a:ln>
        </p:spPr>
      </p:pic>
      <p:pic>
        <p:nvPicPr>
          <p:cNvPr id="103" name="Shape 103"/>
          <p:cNvPicPr preferRelativeResize="0"/>
          <p:nvPr/>
        </p:nvPicPr>
        <p:blipFill rotWithShape="1">
          <a:blip r:embed="rId12">
            <a:alphaModFix/>
          </a:blip>
          <a:srcRect/>
          <a:stretch/>
        </p:blipFill>
        <p:spPr>
          <a:xfrm>
            <a:off x="8097126" y="19690175"/>
            <a:ext cx="1345500" cy="1305000"/>
          </a:xfrm>
          <a:prstGeom prst="rect">
            <a:avLst/>
          </a:prstGeom>
          <a:noFill/>
          <a:ln>
            <a:noFill/>
          </a:ln>
        </p:spPr>
      </p:pic>
      <p:pic>
        <p:nvPicPr>
          <p:cNvPr id="104" name="Shape 104"/>
          <p:cNvPicPr preferRelativeResize="0"/>
          <p:nvPr/>
        </p:nvPicPr>
        <p:blipFill rotWithShape="1">
          <a:blip r:embed="rId13">
            <a:alphaModFix/>
          </a:blip>
          <a:srcRect/>
          <a:stretch/>
        </p:blipFill>
        <p:spPr>
          <a:xfrm>
            <a:off x="8922728" y="509245"/>
            <a:ext cx="2242800" cy="2133000"/>
          </a:xfrm>
          <a:prstGeom prst="rect">
            <a:avLst/>
          </a:prstGeom>
          <a:noFill/>
          <a:ln>
            <a:noFill/>
          </a:ln>
        </p:spPr>
      </p:pic>
      <p:pic>
        <p:nvPicPr>
          <p:cNvPr id="105" name="Shape 105"/>
          <p:cNvPicPr preferRelativeResize="0"/>
          <p:nvPr/>
        </p:nvPicPr>
        <p:blipFill rotWithShape="1">
          <a:blip r:embed="rId14">
            <a:alphaModFix/>
          </a:blip>
          <a:srcRect/>
          <a:stretch/>
        </p:blipFill>
        <p:spPr>
          <a:xfrm>
            <a:off x="196852" y="9015777"/>
            <a:ext cx="1189500" cy="1189500"/>
          </a:xfrm>
          <a:prstGeom prst="rect">
            <a:avLst/>
          </a:prstGeom>
          <a:noFill/>
          <a:ln>
            <a:noFill/>
          </a:ln>
        </p:spPr>
      </p:pic>
      <p:sp>
        <p:nvSpPr>
          <p:cNvPr id="106" name="Shape 106"/>
          <p:cNvSpPr/>
          <p:nvPr/>
        </p:nvSpPr>
        <p:spPr>
          <a:xfrm>
            <a:off x="7509975" y="3245750"/>
            <a:ext cx="8541300" cy="3638400"/>
          </a:xfrm>
          <a:prstGeom prst="roundRect">
            <a:avLst>
              <a:gd name="adj" fmla="val 16667"/>
            </a:avLst>
          </a:prstGeom>
          <a:solidFill>
            <a:schemeClr val="lt1"/>
          </a:solidFill>
          <a:ln w="19050" cap="flat" cmpd="sng">
            <a:solidFill>
              <a:srgbClr val="FF0000"/>
            </a:solidFill>
            <a:prstDash val="solid"/>
            <a:miter/>
            <a:headEnd type="none" w="med" len="med"/>
            <a:tailEnd type="none" w="med" len="med"/>
          </a:ln>
        </p:spPr>
        <p:txBody>
          <a:bodyPr lIns="91425" tIns="45700" rIns="91425" bIns="45700" anchor="t" anchorCtr="0">
            <a:noAutofit/>
          </a:bodyPr>
          <a:lstStyle/>
          <a:p>
            <a:pPr marL="457200" lvl="0" indent="-355600" rtl="0">
              <a:lnSpc>
                <a:spcPct val="100000"/>
              </a:lnSpc>
              <a:spcBef>
                <a:spcPts val="1000"/>
              </a:spcBef>
              <a:buClr>
                <a:schemeClr val="dk1"/>
              </a:buClr>
              <a:buSzPct val="100000"/>
              <a:buFont typeface="Calibri"/>
              <a:buChar char="★"/>
            </a:pPr>
            <a:r>
              <a:rPr lang="en-US" sz="2000">
                <a:solidFill>
                  <a:schemeClr val="dk1"/>
                </a:solidFill>
                <a:latin typeface="Calibri"/>
                <a:ea typeface="Calibri"/>
                <a:cs typeface="Calibri"/>
                <a:sym typeface="Calibri"/>
              </a:rPr>
              <a:t>Lung and bronchus is the primary fatal disease as it shows a significant spike for death counts. </a:t>
            </a:r>
          </a:p>
          <a:p>
            <a:pPr marL="457200" marR="0" lvl="0" indent="-406400" algn="l" rtl="0">
              <a:lnSpc>
                <a:spcPct val="100000"/>
              </a:lnSpc>
              <a:spcBef>
                <a:spcPts val="1000"/>
              </a:spcBef>
              <a:spcAft>
                <a:spcPts val="0"/>
              </a:spcAft>
              <a:buClr>
                <a:srgbClr val="000000"/>
              </a:buClr>
              <a:buSzPct val="100000"/>
              <a:buFont typeface="Calibri"/>
              <a:buChar char="★"/>
            </a:pPr>
            <a:r>
              <a:rPr lang="en-US" sz="2000">
                <a:latin typeface="Calibri"/>
                <a:ea typeface="Calibri"/>
                <a:cs typeface="Calibri"/>
                <a:sym typeface="Calibri"/>
              </a:rPr>
              <a:t>Breast cancer</a:t>
            </a:r>
            <a:r>
              <a:rPr lang="en-US" sz="2000">
                <a:solidFill>
                  <a:schemeClr val="dk1"/>
                </a:solidFill>
                <a:latin typeface="Calibri"/>
                <a:ea typeface="Calibri"/>
                <a:cs typeface="Calibri"/>
                <a:sym typeface="Calibri"/>
              </a:rPr>
              <a:t>, in terms of death counts, </a:t>
            </a:r>
            <a:r>
              <a:rPr lang="en-US" sz="2000">
                <a:latin typeface="Calibri"/>
                <a:ea typeface="Calibri"/>
                <a:cs typeface="Calibri"/>
                <a:sym typeface="Calibri"/>
              </a:rPr>
              <a:t>is second to </a:t>
            </a:r>
            <a:r>
              <a:rPr lang="en-US" sz="2000">
                <a:solidFill>
                  <a:schemeClr val="dk1"/>
                </a:solidFill>
                <a:latin typeface="Calibri"/>
                <a:ea typeface="Calibri"/>
                <a:cs typeface="Calibri"/>
                <a:sym typeface="Calibri"/>
              </a:rPr>
              <a:t>Lung and bronchus cancer. People begin to </a:t>
            </a:r>
            <a:r>
              <a:rPr lang="en-US" sz="2000">
                <a:latin typeface="Calibri"/>
                <a:ea typeface="Calibri"/>
                <a:cs typeface="Calibri"/>
                <a:sym typeface="Calibri"/>
              </a:rPr>
              <a:t> suffer from it around 25 years old.</a:t>
            </a:r>
          </a:p>
          <a:p>
            <a:pPr marL="457200" lvl="0" indent="-406400" rtl="0">
              <a:lnSpc>
                <a:spcPct val="100000"/>
              </a:lnSpc>
              <a:spcBef>
                <a:spcPts val="1000"/>
              </a:spcBef>
              <a:buClr>
                <a:schemeClr val="dk1"/>
              </a:buClr>
              <a:buSzPct val="100000"/>
              <a:buFont typeface="Calibri"/>
              <a:buChar char="★"/>
            </a:pPr>
            <a:r>
              <a:rPr lang="en-US" sz="2000">
                <a:solidFill>
                  <a:schemeClr val="dk1"/>
                </a:solidFill>
                <a:latin typeface="Calibri"/>
                <a:ea typeface="Calibri"/>
                <a:cs typeface="Calibri"/>
                <a:sym typeface="Calibri"/>
              </a:rPr>
              <a:t>Prostate Cancer, though with high incidence count, is a low risk cancer as its death counts only raise slowly after the age 50.</a:t>
            </a:r>
          </a:p>
          <a:p>
            <a:pPr marL="457200" lvl="0" indent="-406400" rtl="0">
              <a:lnSpc>
                <a:spcPct val="100000"/>
              </a:lnSpc>
              <a:spcBef>
                <a:spcPts val="1000"/>
              </a:spcBef>
              <a:buClr>
                <a:schemeClr val="dk1"/>
              </a:buClr>
              <a:buSzPct val="100000"/>
              <a:buFont typeface="Calibri"/>
              <a:buChar char="★"/>
            </a:pPr>
            <a:r>
              <a:rPr lang="en-US" sz="2000">
                <a:latin typeface="Calibri"/>
                <a:ea typeface="Calibri"/>
                <a:cs typeface="Calibri"/>
                <a:sym typeface="Calibri"/>
              </a:rPr>
              <a:t>Men has higher mortality age adjusted rate that women. But researchers also don’t know why. </a:t>
            </a:r>
          </a:p>
          <a:p>
            <a:pPr marL="457200" marR="0" lvl="0" indent="-406400" algn="l" rtl="0">
              <a:lnSpc>
                <a:spcPct val="115000"/>
              </a:lnSpc>
              <a:spcBef>
                <a:spcPts val="0"/>
              </a:spcBef>
              <a:spcAft>
                <a:spcPts val="0"/>
              </a:spcAft>
              <a:buClr>
                <a:schemeClr val="dk1"/>
              </a:buClr>
              <a:buFont typeface="Calibri"/>
              <a:buNone/>
            </a:pPr>
            <a:endParaRPr sz="2000" b="0" i="0" u="none" strike="noStrike" cap="none">
              <a:solidFill>
                <a:schemeClr val="dk1"/>
              </a:solidFill>
              <a:latin typeface="Calibri"/>
              <a:ea typeface="Calibri"/>
              <a:cs typeface="Calibri"/>
              <a:sym typeface="Calibri"/>
            </a:endParaRPr>
          </a:p>
        </p:txBody>
      </p:sp>
      <p:sp>
        <p:nvSpPr>
          <p:cNvPr id="107" name="Shape 107"/>
          <p:cNvSpPr/>
          <p:nvPr/>
        </p:nvSpPr>
        <p:spPr>
          <a:xfrm>
            <a:off x="12417509" y="2667878"/>
            <a:ext cx="3185700" cy="867900"/>
          </a:xfrm>
          <a:prstGeom prst="roundRect">
            <a:avLst>
              <a:gd name="adj" fmla="val 16667"/>
            </a:avLst>
          </a:prstGeom>
          <a:solidFill>
            <a:srgbClr val="0C2972"/>
          </a:solidFill>
          <a:ln w="9525" cap="flat" cmpd="sng">
            <a:solidFill>
              <a:schemeClr val="accent6"/>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a:solidFill>
                  <a:schemeClr val="lt1"/>
                </a:solidFill>
                <a:latin typeface="Calibri"/>
                <a:ea typeface="Calibri"/>
                <a:cs typeface="Calibri"/>
                <a:sym typeface="Calibri"/>
              </a:rPr>
              <a:t>4</a:t>
            </a:r>
            <a:r>
              <a:rPr lang="en-US" sz="3600" b="1" i="0" u="none" strike="noStrike" cap="none">
                <a:solidFill>
                  <a:schemeClr val="lt1"/>
                </a:solidFill>
                <a:latin typeface="Calibri"/>
                <a:ea typeface="Calibri"/>
                <a:cs typeface="Calibri"/>
                <a:sym typeface="Calibri"/>
              </a:rPr>
              <a:t>. Results_</a:t>
            </a:r>
            <a:r>
              <a:rPr lang="en-US" sz="3600" b="1">
                <a:solidFill>
                  <a:schemeClr val="lt1"/>
                </a:solidFill>
                <a:latin typeface="Calibri"/>
                <a:ea typeface="Calibri"/>
                <a:cs typeface="Calibri"/>
                <a:sym typeface="Calibri"/>
              </a:rPr>
              <a:t>1</a:t>
            </a:r>
          </a:p>
        </p:txBody>
      </p:sp>
      <p:sp>
        <p:nvSpPr>
          <p:cNvPr id="108" name="Shape 108"/>
          <p:cNvSpPr/>
          <p:nvPr/>
        </p:nvSpPr>
        <p:spPr>
          <a:xfrm>
            <a:off x="441900" y="7399341"/>
            <a:ext cx="11810400" cy="1772700"/>
          </a:xfrm>
          <a:prstGeom prst="roundRect">
            <a:avLst>
              <a:gd name="adj" fmla="val 16667"/>
            </a:avLst>
          </a:prstGeom>
          <a:solidFill>
            <a:schemeClr val="lt1"/>
          </a:solid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L="457200" lvl="0" indent="-355600" rtl="0">
              <a:spcBef>
                <a:spcPts val="1000"/>
              </a:spcBef>
              <a:buClr>
                <a:schemeClr val="dk1"/>
              </a:buClr>
              <a:buSzPct val="100000"/>
              <a:buFont typeface="Calibri"/>
              <a:buChar char="★"/>
            </a:pPr>
            <a:r>
              <a:rPr lang="en-US" sz="2000">
                <a:latin typeface="Calibri"/>
                <a:ea typeface="Calibri"/>
                <a:cs typeface="Calibri"/>
                <a:sym typeface="Calibri"/>
              </a:rPr>
              <a:t>A sunburst diagram is built using D3.js is used to identify hierarchical, proportional relationship between leading cancer sites and its sub categories. It also shows how the relationship changes over time.</a:t>
            </a:r>
          </a:p>
          <a:p>
            <a:pPr marL="457200" lvl="0" indent="-355600" rtl="0">
              <a:spcBef>
                <a:spcPts val="1000"/>
              </a:spcBef>
              <a:buClr>
                <a:schemeClr val="dk1"/>
              </a:buClr>
              <a:buSzPct val="100000"/>
              <a:buFont typeface="Calibri"/>
              <a:buChar char="★"/>
            </a:pPr>
            <a:r>
              <a:rPr lang="en-US" sz="2000">
                <a:latin typeface="Calibri"/>
                <a:ea typeface="Calibri"/>
                <a:cs typeface="Calibri"/>
                <a:sym typeface="Calibri"/>
              </a:rPr>
              <a:t>A dashboard is created using R Shiny library to enable users to interactively exploring the geographic and demographic features of cancers.</a:t>
            </a:r>
          </a:p>
          <a:p>
            <a:pPr marL="0" marR="0" lvl="0" indent="0" algn="l" rtl="0">
              <a:lnSpc>
                <a:spcPct val="100000"/>
              </a:lnSpc>
              <a:spcBef>
                <a:spcPts val="0"/>
              </a:spcBef>
              <a:spcAft>
                <a:spcPts val="0"/>
              </a:spcAft>
              <a:buClr>
                <a:schemeClr val="dk1"/>
              </a:buClr>
              <a:buFont typeface="Arial"/>
              <a:buNone/>
            </a:pP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2000">
              <a:latin typeface="Calibri"/>
              <a:ea typeface="Calibri"/>
              <a:cs typeface="Calibri"/>
              <a:sym typeface="Calibri"/>
            </a:endParaRPr>
          </a:p>
        </p:txBody>
      </p:sp>
      <p:sp>
        <p:nvSpPr>
          <p:cNvPr id="109" name="Shape 109"/>
          <p:cNvSpPr/>
          <p:nvPr/>
        </p:nvSpPr>
        <p:spPr>
          <a:xfrm>
            <a:off x="466571" y="6731725"/>
            <a:ext cx="3261300" cy="847200"/>
          </a:xfrm>
          <a:prstGeom prst="roundRect">
            <a:avLst>
              <a:gd name="adj" fmla="val 16667"/>
            </a:avLst>
          </a:prstGeom>
          <a:solidFill>
            <a:srgbClr val="0C2972"/>
          </a:solidFill>
          <a:ln w="9525" cap="flat" cmpd="sng">
            <a:solidFill>
              <a:srgbClr val="6CAB42"/>
            </a:solidFill>
            <a:prstDash val="solid"/>
            <a:round/>
            <a:headEnd type="none" w="med" len="med"/>
            <a:tailEnd type="none" w="med" len="med"/>
          </a:ln>
          <a:effectLst>
            <a:outerShdw blurRad="39999" dist="23000" dir="5400000" rotWithShape="0">
              <a:srgbClr val="000000">
                <a:alpha val="34901"/>
              </a:srgbClr>
            </a:outerShdw>
          </a:effectLst>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Calibri"/>
                <a:ea typeface="Calibri"/>
                <a:cs typeface="Calibri"/>
                <a:sym typeface="Calibri"/>
              </a:rPr>
              <a:t>3. Approach</a:t>
            </a:r>
          </a:p>
        </p:txBody>
      </p:sp>
      <p:pic>
        <p:nvPicPr>
          <p:cNvPr id="110" name="Shape 110"/>
          <p:cNvPicPr preferRelativeResize="0"/>
          <p:nvPr/>
        </p:nvPicPr>
        <p:blipFill rotWithShape="1">
          <a:blip r:embed="rId15">
            <a:alphaModFix/>
          </a:blip>
          <a:srcRect/>
          <a:stretch/>
        </p:blipFill>
        <p:spPr>
          <a:xfrm>
            <a:off x="11926525" y="12426207"/>
            <a:ext cx="848400" cy="418500"/>
          </a:xfrm>
          <a:prstGeom prst="rect">
            <a:avLst/>
          </a:prstGeom>
          <a:noFill/>
          <a:ln>
            <a:noFill/>
          </a:ln>
        </p:spPr>
      </p:pic>
      <p:pic>
        <p:nvPicPr>
          <p:cNvPr id="111" name="Shape 111"/>
          <p:cNvPicPr preferRelativeResize="0"/>
          <p:nvPr/>
        </p:nvPicPr>
        <p:blipFill>
          <a:blip r:embed="rId16">
            <a:alphaModFix/>
          </a:blip>
          <a:stretch>
            <a:fillRect/>
          </a:stretch>
        </p:blipFill>
        <p:spPr>
          <a:xfrm>
            <a:off x="17088075" y="3411763"/>
            <a:ext cx="12813900" cy="8619376"/>
          </a:xfrm>
          <a:prstGeom prst="rect">
            <a:avLst/>
          </a:prstGeom>
          <a:noFill/>
          <a:ln w="9525" cap="flat" cmpd="sng">
            <a:solidFill>
              <a:srgbClr val="0C2972"/>
            </a:solidFill>
            <a:prstDash val="solid"/>
            <a:round/>
            <a:headEnd type="none" w="med" len="med"/>
            <a:tailEnd type="none" w="med" len="med"/>
          </a:ln>
        </p:spPr>
      </p:pic>
      <p:pic>
        <p:nvPicPr>
          <p:cNvPr id="112" name="Shape 112"/>
          <p:cNvPicPr preferRelativeResize="0"/>
          <p:nvPr/>
        </p:nvPicPr>
        <p:blipFill rotWithShape="1">
          <a:blip r:embed="rId17">
            <a:alphaModFix/>
          </a:blip>
          <a:srcRect/>
          <a:stretch/>
        </p:blipFill>
        <p:spPr>
          <a:xfrm>
            <a:off x="16771101" y="3032525"/>
            <a:ext cx="1003500" cy="983100"/>
          </a:xfrm>
          <a:prstGeom prst="rect">
            <a:avLst/>
          </a:prstGeom>
          <a:noFill/>
          <a:ln>
            <a:noFill/>
          </a:ln>
        </p:spPr>
      </p:pic>
      <p:pic>
        <p:nvPicPr>
          <p:cNvPr id="113" name="Shape 113"/>
          <p:cNvPicPr preferRelativeResize="0"/>
          <p:nvPr/>
        </p:nvPicPr>
        <p:blipFill rotWithShape="1">
          <a:blip r:embed="rId17">
            <a:alphaModFix/>
          </a:blip>
          <a:srcRect/>
          <a:stretch/>
        </p:blipFill>
        <p:spPr>
          <a:xfrm>
            <a:off x="16875050" y="12052117"/>
            <a:ext cx="1003500" cy="983100"/>
          </a:xfrm>
          <a:prstGeom prst="rect">
            <a:avLst/>
          </a:prstGeom>
          <a:noFill/>
          <a:ln>
            <a:noFill/>
          </a:ln>
        </p:spPr>
      </p:pic>
      <p:pic>
        <p:nvPicPr>
          <p:cNvPr id="114" name="Shape 114"/>
          <p:cNvPicPr preferRelativeResize="0"/>
          <p:nvPr/>
        </p:nvPicPr>
        <p:blipFill>
          <a:blip r:embed="rId18">
            <a:alphaModFix/>
          </a:blip>
          <a:stretch>
            <a:fillRect/>
          </a:stretch>
        </p:blipFill>
        <p:spPr>
          <a:xfrm>
            <a:off x="15778599" y="4564150"/>
            <a:ext cx="1189500" cy="615074"/>
          </a:xfrm>
          <a:prstGeom prst="rect">
            <a:avLst/>
          </a:prstGeom>
          <a:noFill/>
          <a:ln>
            <a:noFill/>
          </a:ln>
        </p:spPr>
      </p:pic>
      <p:pic>
        <p:nvPicPr>
          <p:cNvPr id="115" name="Shape 115"/>
          <p:cNvPicPr preferRelativeResize="0"/>
          <p:nvPr/>
        </p:nvPicPr>
        <p:blipFill>
          <a:blip r:embed="rId18">
            <a:alphaModFix/>
          </a:blip>
          <a:stretch>
            <a:fillRect/>
          </a:stretch>
        </p:blipFill>
        <p:spPr>
          <a:xfrm>
            <a:off x="16060597" y="18057941"/>
            <a:ext cx="1003500" cy="518885"/>
          </a:xfrm>
          <a:prstGeom prst="rect">
            <a:avLst/>
          </a:prstGeom>
          <a:noFill/>
          <a:ln>
            <a:noFill/>
          </a:ln>
        </p:spPr>
      </p:pic>
      <p:pic>
        <p:nvPicPr>
          <p:cNvPr id="116" name="Shape 116"/>
          <p:cNvPicPr preferRelativeResize="0"/>
          <p:nvPr/>
        </p:nvPicPr>
        <p:blipFill>
          <a:blip r:embed="rId19">
            <a:alphaModFix/>
          </a:blip>
          <a:stretch>
            <a:fillRect/>
          </a:stretch>
        </p:blipFill>
        <p:spPr>
          <a:xfrm>
            <a:off x="13744098" y="10726484"/>
            <a:ext cx="354350" cy="344975"/>
          </a:xfrm>
          <a:prstGeom prst="rect">
            <a:avLst/>
          </a:prstGeom>
          <a:noFill/>
          <a:ln>
            <a:noFill/>
          </a:ln>
        </p:spPr>
      </p:pic>
      <p:pic>
        <p:nvPicPr>
          <p:cNvPr id="117" name="Shape 117"/>
          <p:cNvPicPr preferRelativeResize="0"/>
          <p:nvPr/>
        </p:nvPicPr>
        <p:blipFill>
          <a:blip r:embed="rId20">
            <a:alphaModFix/>
          </a:blip>
          <a:stretch>
            <a:fillRect/>
          </a:stretch>
        </p:blipFill>
        <p:spPr>
          <a:xfrm>
            <a:off x="14415783" y="12778824"/>
            <a:ext cx="361824" cy="401496"/>
          </a:xfrm>
          <a:prstGeom prst="rect">
            <a:avLst/>
          </a:prstGeom>
          <a:noFill/>
          <a:ln>
            <a:noFill/>
          </a:ln>
        </p:spPr>
      </p:pic>
      <p:pic>
        <p:nvPicPr>
          <p:cNvPr id="118" name="Shape 118"/>
          <p:cNvPicPr preferRelativeResize="0"/>
          <p:nvPr/>
        </p:nvPicPr>
        <p:blipFill>
          <a:blip r:embed="rId21">
            <a:alphaModFix/>
          </a:blip>
          <a:stretch>
            <a:fillRect/>
          </a:stretch>
        </p:blipFill>
        <p:spPr>
          <a:xfrm>
            <a:off x="14412574" y="12144541"/>
            <a:ext cx="361825" cy="415183"/>
          </a:xfrm>
          <a:prstGeom prst="rect">
            <a:avLst/>
          </a:prstGeom>
          <a:noFill/>
          <a:ln>
            <a:noFill/>
          </a:ln>
        </p:spPr>
      </p:pic>
      <p:pic>
        <p:nvPicPr>
          <p:cNvPr id="119" name="Shape 119"/>
          <p:cNvPicPr preferRelativeResize="0"/>
          <p:nvPr/>
        </p:nvPicPr>
        <p:blipFill>
          <a:blip r:embed="rId22">
            <a:alphaModFix/>
          </a:blip>
          <a:stretch>
            <a:fillRect/>
          </a:stretch>
        </p:blipFill>
        <p:spPr>
          <a:xfrm>
            <a:off x="13796019" y="12505757"/>
            <a:ext cx="361824" cy="364679"/>
          </a:xfrm>
          <a:prstGeom prst="rect">
            <a:avLst/>
          </a:prstGeom>
          <a:noFill/>
          <a:ln>
            <a:noFill/>
          </a:ln>
        </p:spPr>
      </p:pic>
      <p:pic>
        <p:nvPicPr>
          <p:cNvPr id="120" name="Shape 120"/>
          <p:cNvPicPr preferRelativeResize="0"/>
          <p:nvPr/>
        </p:nvPicPr>
        <p:blipFill>
          <a:blip r:embed="rId23">
            <a:alphaModFix/>
          </a:blip>
          <a:stretch>
            <a:fillRect/>
          </a:stretch>
        </p:blipFill>
        <p:spPr>
          <a:xfrm>
            <a:off x="16147675" y="11047076"/>
            <a:ext cx="361825" cy="382946"/>
          </a:xfrm>
          <a:prstGeom prst="rect">
            <a:avLst/>
          </a:prstGeom>
          <a:noFill/>
          <a:ln>
            <a:noFill/>
          </a:ln>
        </p:spPr>
      </p:pic>
      <p:sp>
        <p:nvSpPr>
          <p:cNvPr id="121" name="Shape 121"/>
          <p:cNvSpPr/>
          <p:nvPr/>
        </p:nvSpPr>
        <p:spPr>
          <a:xfrm>
            <a:off x="872907" y="16098601"/>
            <a:ext cx="4696800" cy="779400"/>
          </a:xfrm>
          <a:prstGeom prst="roundRect">
            <a:avLst>
              <a:gd name="adj" fmla="val 16667"/>
            </a:avLst>
          </a:prstGeom>
          <a:solidFill>
            <a:srgbClr val="0C2972"/>
          </a:solidFill>
          <a:ln w="12700" cap="flat" cmpd="sng">
            <a:solidFill>
              <a:srgbClr val="517E33"/>
            </a:solidFill>
            <a:prstDash val="solid"/>
            <a:miter/>
            <a:headEnd type="none" w="med" len="med"/>
            <a:tailEnd type="none" w="med" len="med"/>
          </a:ln>
        </p:spPr>
        <p:txBody>
          <a:bodyPr lIns="227050" tIns="113525" rIns="227050" bIns="113525"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a:solidFill>
                  <a:schemeClr val="lt1"/>
                </a:solidFill>
                <a:latin typeface="Calibri"/>
                <a:ea typeface="Calibri"/>
                <a:cs typeface="Calibri"/>
                <a:sym typeface="Calibri"/>
              </a:rPr>
              <a:t>5. Future Work</a:t>
            </a:r>
          </a:p>
        </p:txBody>
      </p:sp>
      <p:pic>
        <p:nvPicPr>
          <p:cNvPr id="122" name="Shape 122"/>
          <p:cNvPicPr preferRelativeResize="0"/>
          <p:nvPr/>
        </p:nvPicPr>
        <p:blipFill>
          <a:blip r:embed="rId24">
            <a:alphaModFix/>
          </a:blip>
          <a:stretch>
            <a:fillRect/>
          </a:stretch>
        </p:blipFill>
        <p:spPr>
          <a:xfrm rot="589411">
            <a:off x="12175907" y="8249273"/>
            <a:ext cx="1316831" cy="1331515"/>
          </a:xfrm>
          <a:prstGeom prst="rect">
            <a:avLst/>
          </a:prstGeom>
          <a:noFill/>
          <a:ln w="12700" cap="flat" cmpd="sng">
            <a:solidFill>
              <a:srgbClr val="FF0000"/>
            </a:solidFill>
            <a:prstDash val="solid"/>
            <a:miter/>
            <a:headEnd type="none" w="med" len="med"/>
            <a:tailEnd type="none" w="med" len="med"/>
          </a:ln>
        </p:spPr>
      </p:pic>
      <p:pic>
        <p:nvPicPr>
          <p:cNvPr id="123" name="Shape 123"/>
          <p:cNvPicPr preferRelativeResize="0"/>
          <p:nvPr/>
        </p:nvPicPr>
        <p:blipFill rotWithShape="1">
          <a:blip r:embed="rId14">
            <a:alphaModFix/>
          </a:blip>
          <a:srcRect/>
          <a:stretch/>
        </p:blipFill>
        <p:spPr>
          <a:xfrm>
            <a:off x="12009264" y="6590677"/>
            <a:ext cx="1189500" cy="1189500"/>
          </a:xfrm>
          <a:prstGeom prst="rect">
            <a:avLst/>
          </a:prstGeom>
          <a:noFill/>
          <a:ln>
            <a:noFill/>
          </a:ln>
        </p:spPr>
      </p:pic>
      <p:pic>
        <p:nvPicPr>
          <p:cNvPr id="124" name="Shape 124"/>
          <p:cNvPicPr preferRelativeResize="0"/>
          <p:nvPr/>
        </p:nvPicPr>
        <p:blipFill rotWithShape="1">
          <a:blip r:embed="rId25">
            <a:alphaModFix/>
          </a:blip>
          <a:srcRect/>
          <a:stretch/>
        </p:blipFill>
        <p:spPr>
          <a:xfrm>
            <a:off x="14634423" y="6432800"/>
            <a:ext cx="1853100" cy="1713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dc:creator>
  <cp:lastModifiedBy>ZHANG Zhe</cp:lastModifiedBy>
  <cp:revision>2</cp:revision>
  <dcterms:modified xsi:type="dcterms:W3CDTF">2016-11-23T01:00:24Z</dcterms:modified>
</cp:coreProperties>
</file>